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5"/>
  </p:notesMasterIdLst>
  <p:sldIdLst>
    <p:sldId id="256" r:id="rId2"/>
    <p:sldId id="434" r:id="rId3"/>
    <p:sldId id="381" r:id="rId4"/>
    <p:sldId id="436" r:id="rId5"/>
    <p:sldId id="423" r:id="rId6"/>
    <p:sldId id="437" r:id="rId7"/>
    <p:sldId id="419" r:id="rId8"/>
    <p:sldId id="420" r:id="rId9"/>
    <p:sldId id="410" r:id="rId10"/>
    <p:sldId id="405" r:id="rId11"/>
    <p:sldId id="406" r:id="rId12"/>
    <p:sldId id="407" r:id="rId13"/>
    <p:sldId id="399" r:id="rId14"/>
    <p:sldId id="400" r:id="rId15"/>
    <p:sldId id="402" r:id="rId16"/>
    <p:sldId id="401" r:id="rId17"/>
    <p:sldId id="403" r:id="rId18"/>
    <p:sldId id="404" r:id="rId19"/>
    <p:sldId id="374" r:id="rId20"/>
    <p:sldId id="358" r:id="rId21"/>
    <p:sldId id="388" r:id="rId22"/>
    <p:sldId id="354" r:id="rId23"/>
    <p:sldId id="382" r:id="rId24"/>
    <p:sldId id="359" r:id="rId25"/>
    <p:sldId id="360" r:id="rId26"/>
    <p:sldId id="368" r:id="rId27"/>
    <p:sldId id="362" r:id="rId28"/>
    <p:sldId id="432" r:id="rId29"/>
    <p:sldId id="424" r:id="rId30"/>
    <p:sldId id="425" r:id="rId31"/>
    <p:sldId id="426" r:id="rId32"/>
    <p:sldId id="427" r:id="rId33"/>
    <p:sldId id="428" r:id="rId34"/>
    <p:sldId id="429" r:id="rId35"/>
    <p:sldId id="430" r:id="rId36"/>
    <p:sldId id="431" r:id="rId37"/>
    <p:sldId id="369" r:id="rId38"/>
    <p:sldId id="363" r:id="rId39"/>
    <p:sldId id="364" r:id="rId40"/>
    <p:sldId id="365" r:id="rId41"/>
    <p:sldId id="366" r:id="rId42"/>
    <p:sldId id="367" r:id="rId43"/>
    <p:sldId id="391" r:id="rId44"/>
    <p:sldId id="433" r:id="rId45"/>
    <p:sldId id="371" r:id="rId46"/>
    <p:sldId id="384" r:id="rId47"/>
    <p:sldId id="385" r:id="rId48"/>
    <p:sldId id="386" r:id="rId49"/>
    <p:sldId id="392" r:id="rId50"/>
    <p:sldId id="395" r:id="rId51"/>
    <p:sldId id="394" r:id="rId52"/>
    <p:sldId id="387" r:id="rId53"/>
    <p:sldId id="352" r:id="rId54"/>
    <p:sldId id="345" r:id="rId55"/>
    <p:sldId id="346" r:id="rId56"/>
    <p:sldId id="341" r:id="rId57"/>
    <p:sldId id="342" r:id="rId58"/>
    <p:sldId id="389" r:id="rId59"/>
    <p:sldId id="372" r:id="rId60"/>
    <p:sldId id="343" r:id="rId61"/>
    <p:sldId id="307" r:id="rId62"/>
    <p:sldId id="348" r:id="rId63"/>
    <p:sldId id="347" r:id="rId64"/>
    <p:sldId id="373" r:id="rId65"/>
    <p:sldId id="353" r:id="rId66"/>
    <p:sldId id="285" r:id="rId67"/>
    <p:sldId id="260" r:id="rId68"/>
    <p:sldId id="336" r:id="rId69"/>
    <p:sldId id="272" r:id="rId70"/>
    <p:sldId id="261" r:id="rId71"/>
    <p:sldId id="258" r:id="rId72"/>
    <p:sldId id="288" r:id="rId73"/>
    <p:sldId id="286" r:id="rId74"/>
    <p:sldId id="259" r:id="rId75"/>
    <p:sldId id="290" r:id="rId76"/>
    <p:sldId id="257" r:id="rId77"/>
    <p:sldId id="380" r:id="rId78"/>
    <p:sldId id="292" r:id="rId79"/>
    <p:sldId id="295" r:id="rId80"/>
    <p:sldId id="304" r:id="rId81"/>
    <p:sldId id="408" r:id="rId82"/>
    <p:sldId id="287" r:id="rId83"/>
    <p:sldId id="262" r:id="rId84"/>
    <p:sldId id="263" r:id="rId85"/>
    <p:sldId id="265" r:id="rId86"/>
    <p:sldId id="264" r:id="rId87"/>
    <p:sldId id="268" r:id="rId88"/>
    <p:sldId id="278" r:id="rId89"/>
    <p:sldId id="277" r:id="rId90"/>
    <p:sldId id="276" r:id="rId91"/>
    <p:sldId id="275" r:id="rId92"/>
    <p:sldId id="274" r:id="rId93"/>
    <p:sldId id="398" r:id="rId94"/>
    <p:sldId id="279" r:id="rId95"/>
    <p:sldId id="280" r:id="rId96"/>
    <p:sldId id="396" r:id="rId97"/>
    <p:sldId id="289" r:id="rId98"/>
    <p:sldId id="351" r:id="rId99"/>
    <p:sldId id="340" r:id="rId100"/>
    <p:sldId id="270" r:id="rId101"/>
    <p:sldId id="273" r:id="rId102"/>
    <p:sldId id="390" r:id="rId103"/>
    <p:sldId id="283" r:id="rId104"/>
    <p:sldId id="291" r:id="rId105"/>
    <p:sldId id="296" r:id="rId106"/>
    <p:sldId id="297" r:id="rId107"/>
    <p:sldId id="298" r:id="rId108"/>
    <p:sldId id="299" r:id="rId109"/>
    <p:sldId id="300" r:id="rId110"/>
    <p:sldId id="303" r:id="rId111"/>
    <p:sldId id="302" r:id="rId112"/>
    <p:sldId id="306" r:id="rId113"/>
    <p:sldId id="337" r:id="rId114"/>
    <p:sldId id="338" r:id="rId115"/>
    <p:sldId id="339" r:id="rId116"/>
    <p:sldId id="361" r:id="rId117"/>
    <p:sldId id="375" r:id="rId118"/>
    <p:sldId id="379" r:id="rId119"/>
    <p:sldId id="376" r:id="rId120"/>
    <p:sldId id="378" r:id="rId121"/>
    <p:sldId id="377" r:id="rId122"/>
    <p:sldId id="383" r:id="rId123"/>
    <p:sldId id="308" r:id="rId124"/>
    <p:sldId id="309" r:id="rId125"/>
    <p:sldId id="397" r:id="rId126"/>
    <p:sldId id="310" r:id="rId127"/>
    <p:sldId id="311" r:id="rId128"/>
    <p:sldId id="312" r:id="rId129"/>
    <p:sldId id="313" r:id="rId130"/>
    <p:sldId id="314" r:id="rId131"/>
    <p:sldId id="315" r:id="rId132"/>
    <p:sldId id="316" r:id="rId133"/>
    <p:sldId id="317" r:id="rId134"/>
    <p:sldId id="318" r:id="rId135"/>
    <p:sldId id="319" r:id="rId136"/>
    <p:sldId id="320" r:id="rId137"/>
    <p:sldId id="321" r:id="rId138"/>
    <p:sldId id="322" r:id="rId139"/>
    <p:sldId id="323" r:id="rId140"/>
    <p:sldId id="324" r:id="rId141"/>
    <p:sldId id="325" r:id="rId142"/>
    <p:sldId id="326" r:id="rId143"/>
    <p:sldId id="327" r:id="rId144"/>
    <p:sldId id="328" r:id="rId145"/>
    <p:sldId id="329" r:id="rId146"/>
    <p:sldId id="330" r:id="rId147"/>
    <p:sldId id="331" r:id="rId148"/>
    <p:sldId id="332" r:id="rId149"/>
    <p:sldId id="333" r:id="rId150"/>
    <p:sldId id="334" r:id="rId151"/>
    <p:sldId id="421" r:id="rId152"/>
    <p:sldId id="335" r:id="rId153"/>
    <p:sldId id="344" r:id="rId154"/>
    <p:sldId id="349" r:id="rId155"/>
    <p:sldId id="350" r:id="rId156"/>
    <p:sldId id="411" r:id="rId157"/>
    <p:sldId id="409" r:id="rId158"/>
    <p:sldId id="412" r:id="rId159"/>
    <p:sldId id="413" r:id="rId160"/>
    <p:sldId id="414" r:id="rId161"/>
    <p:sldId id="418" r:id="rId162"/>
    <p:sldId id="415" r:id="rId163"/>
    <p:sldId id="416" r:id="rId16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09D24F1-56BF-4F99-AFEC-BFC12059DA48}">
          <p14:sldIdLst>
            <p14:sldId id="256"/>
            <p14:sldId id="434"/>
            <p14:sldId id="381"/>
            <p14:sldId id="436"/>
            <p14:sldId id="423"/>
            <p14:sldId id="437"/>
          </p14:sldIdLst>
        </p14:section>
        <p14:section name="場景示意圖" id="{78BD37E1-59A2-4F41-82AE-88B9F498BB96}">
          <p14:sldIdLst>
            <p14:sldId id="419"/>
            <p14:sldId id="420"/>
            <p14:sldId id="410"/>
            <p14:sldId id="405"/>
            <p14:sldId id="406"/>
            <p14:sldId id="407"/>
            <p14:sldId id="399"/>
            <p14:sldId id="400"/>
            <p14:sldId id="402"/>
            <p14:sldId id="401"/>
            <p14:sldId id="403"/>
            <p14:sldId id="404"/>
            <p14:sldId id="374"/>
            <p14:sldId id="358"/>
          </p14:sldIdLst>
        </p14:section>
        <p14:section name="何謂3C?" id="{A58980DC-7229-4DDA-B086-34FF8401B4E4}">
          <p14:sldIdLst>
            <p14:sldId id="388"/>
            <p14:sldId id="354"/>
            <p14:sldId id="382"/>
            <p14:sldId id="359"/>
            <p14:sldId id="360"/>
          </p14:sldIdLst>
        </p14:section>
        <p14:section name="使用者故事是計畫會議的主角" id="{A30116FB-8C3B-422F-80F5-CE0398307FA7}">
          <p14:sldIdLst>
            <p14:sldId id="368"/>
            <p14:sldId id="362"/>
            <p14:sldId id="432"/>
            <p14:sldId id="424"/>
            <p14:sldId id="425"/>
            <p14:sldId id="426"/>
            <p14:sldId id="427"/>
            <p14:sldId id="428"/>
            <p14:sldId id="429"/>
            <p14:sldId id="430"/>
            <p14:sldId id="431"/>
            <p14:sldId id="369"/>
            <p14:sldId id="363"/>
            <p14:sldId id="364"/>
            <p14:sldId id="365"/>
            <p14:sldId id="366"/>
            <p14:sldId id="367"/>
          </p14:sldIdLst>
        </p14:section>
        <p14:section name="一些你該知道的事" id="{0DEE3D21-4F5E-4060-B951-133AC8302768}">
          <p14:sldIdLst>
            <p14:sldId id="391"/>
            <p14:sldId id="433"/>
            <p14:sldId id="371"/>
            <p14:sldId id="384"/>
            <p14:sldId id="385"/>
            <p14:sldId id="386"/>
            <p14:sldId id="392"/>
            <p14:sldId id="395"/>
            <p14:sldId id="394"/>
            <p14:sldId id="387"/>
            <p14:sldId id="352"/>
            <p14:sldId id="345"/>
            <p14:sldId id="346"/>
            <p14:sldId id="341"/>
            <p14:sldId id="342"/>
            <p14:sldId id="389"/>
            <p14:sldId id="372"/>
            <p14:sldId id="343"/>
            <p14:sldId id="307"/>
            <p14:sldId id="348"/>
            <p14:sldId id="347"/>
            <p14:sldId id="373"/>
            <p14:sldId id="353"/>
            <p14:sldId id="285"/>
            <p14:sldId id="260"/>
            <p14:sldId id="336"/>
            <p14:sldId id="272"/>
            <p14:sldId id="261"/>
            <p14:sldId id="258"/>
            <p14:sldId id="288"/>
            <p14:sldId id="286"/>
            <p14:sldId id="259"/>
            <p14:sldId id="290"/>
            <p14:sldId id="257"/>
            <p14:sldId id="380"/>
            <p14:sldId id="292"/>
            <p14:sldId id="295"/>
            <p14:sldId id="304"/>
            <p14:sldId id="408"/>
            <p14:sldId id="287"/>
            <p14:sldId id="262"/>
            <p14:sldId id="263"/>
            <p14:sldId id="265"/>
            <p14:sldId id="264"/>
            <p14:sldId id="268"/>
            <p14:sldId id="278"/>
            <p14:sldId id="277"/>
            <p14:sldId id="276"/>
            <p14:sldId id="275"/>
            <p14:sldId id="274"/>
            <p14:sldId id="398"/>
            <p14:sldId id="279"/>
            <p14:sldId id="280"/>
            <p14:sldId id="396"/>
            <p14:sldId id="289"/>
            <p14:sldId id="351"/>
            <p14:sldId id="340"/>
            <p14:sldId id="270"/>
            <p14:sldId id="273"/>
            <p14:sldId id="390"/>
            <p14:sldId id="283"/>
            <p14:sldId id="291"/>
            <p14:sldId id="296"/>
            <p14:sldId id="297"/>
            <p14:sldId id="298"/>
            <p14:sldId id="299"/>
            <p14:sldId id="300"/>
            <p14:sldId id="303"/>
            <p14:sldId id="302"/>
            <p14:sldId id="306"/>
            <p14:sldId id="337"/>
            <p14:sldId id="338"/>
            <p14:sldId id="339"/>
            <p14:sldId id="361"/>
            <p14:sldId id="375"/>
            <p14:sldId id="379"/>
            <p14:sldId id="376"/>
            <p14:sldId id="378"/>
            <p14:sldId id="377"/>
            <p14:sldId id="383"/>
            <p14:sldId id="308"/>
            <p14:sldId id="309"/>
            <p14:sldId id="397"/>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421"/>
            <p14:sldId id="335"/>
            <p14:sldId id="344"/>
            <p14:sldId id="349"/>
            <p14:sldId id="350"/>
            <p14:sldId id="411"/>
            <p14:sldId id="409"/>
            <p14:sldId id="412"/>
            <p14:sldId id="413"/>
            <p14:sldId id="414"/>
            <p14:sldId id="418"/>
            <p14:sldId id="415"/>
            <p14:sldId id="4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6600"/>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87147" autoAdjust="0"/>
  </p:normalViewPr>
  <p:slideViewPr>
    <p:cSldViewPr snapToGrid="0">
      <p:cViewPr varScale="1">
        <p:scale>
          <a:sx n="59" d="100"/>
          <a:sy n="59" d="100"/>
        </p:scale>
        <p:origin x="15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59B4E-4F3E-4881-B0D3-56D0BF9579FF}" type="datetimeFigureOut">
              <a:rPr lang="zh-TW" altLang="en-US" smtClean="0"/>
              <a:t>2017/1/3</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93D22-F69C-407B-B62A-B0A4D2F70071}" type="slidenum">
              <a:rPr lang="zh-TW" altLang="en-US" smtClean="0"/>
              <a:t>‹#›</a:t>
            </a:fld>
            <a:endParaRPr lang="zh-TW" altLang="en-US"/>
          </a:p>
        </p:txBody>
      </p:sp>
    </p:spTree>
    <p:extLst>
      <p:ext uri="{BB962C8B-B14F-4D97-AF65-F5344CB8AC3E}">
        <p14:creationId xmlns:p14="http://schemas.microsoft.com/office/powerpoint/2010/main" val="421442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iki.mbalib.com/zh-tw/%E9%A1%BE%E5%AE%A2%E9%9C%80%E6%B1%8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iki.mbalib.com/zh-tw/%E8%AE%BE%E8%AE%A1%E4%BB%B7%E5%80%BC"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5695E4C-CD5E-4F8F-9AEB-13B88BBF6382}" type="slidenum">
              <a:rPr lang="zh-TW" altLang="en-US" smtClean="0"/>
              <a:t>4</a:t>
            </a:fld>
            <a:endParaRPr lang="zh-TW" altLang="en-US"/>
          </a:p>
        </p:txBody>
      </p:sp>
    </p:spTree>
    <p:extLst>
      <p:ext uri="{BB962C8B-B14F-4D97-AF65-F5344CB8AC3E}">
        <p14:creationId xmlns:p14="http://schemas.microsoft.com/office/powerpoint/2010/main" val="905072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C993D22-F69C-407B-B62A-B0A4D2F70071}" type="slidenum">
              <a:rPr lang="zh-TW" altLang="en-US" smtClean="0"/>
              <a:t>5</a:t>
            </a:fld>
            <a:endParaRPr lang="zh-TW" altLang="en-US"/>
          </a:p>
        </p:txBody>
      </p:sp>
    </p:spTree>
    <p:extLst>
      <p:ext uri="{BB962C8B-B14F-4D97-AF65-F5344CB8AC3E}">
        <p14:creationId xmlns:p14="http://schemas.microsoft.com/office/powerpoint/2010/main" val="354656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5695E4C-CD5E-4F8F-9AEB-13B88BBF6382}" type="slidenum">
              <a:rPr lang="zh-TW" altLang="en-US" smtClean="0"/>
              <a:t>7</a:t>
            </a:fld>
            <a:endParaRPr lang="zh-TW" altLang="en-US"/>
          </a:p>
        </p:txBody>
      </p:sp>
    </p:spTree>
    <p:extLst>
      <p:ext uri="{BB962C8B-B14F-4D97-AF65-F5344CB8AC3E}">
        <p14:creationId xmlns:p14="http://schemas.microsoft.com/office/powerpoint/2010/main" val="2666930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5695E4C-CD5E-4F8F-9AEB-13B88BBF6382}" type="slidenum">
              <a:rPr lang="zh-TW" altLang="en-US" smtClean="0"/>
              <a:t>8</a:t>
            </a:fld>
            <a:endParaRPr lang="zh-TW" altLang="en-US"/>
          </a:p>
        </p:txBody>
      </p:sp>
    </p:spTree>
    <p:extLst>
      <p:ext uri="{BB962C8B-B14F-4D97-AF65-F5344CB8AC3E}">
        <p14:creationId xmlns:p14="http://schemas.microsoft.com/office/powerpoint/2010/main" val="268030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對供應商而言</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供應商的依據的是他所感覺到的</a:t>
            </a:r>
            <a:r>
              <a:rPr lang="zh-TW" altLang="en-US" sz="1200" kern="1200" dirty="0">
                <a:solidFill>
                  <a:schemeClr val="tx1"/>
                </a:solidFill>
                <a:effectLst/>
                <a:latin typeface="+mn-lt"/>
                <a:ea typeface="+mn-ea"/>
                <a:cs typeface="+mn-cs"/>
                <a:hlinkClick r:id="rId3" tooltip="顾客需求"/>
              </a:rPr>
              <a:t>顧客需求</a:t>
            </a:r>
            <a:r>
              <a:rPr lang="zh-TW" altLang="en-US" sz="1200" kern="1200" dirty="0">
                <a:solidFill>
                  <a:schemeClr val="tx1"/>
                </a:solidFill>
                <a:effectLst/>
                <a:latin typeface="+mn-lt"/>
                <a:ea typeface="+mn-ea"/>
                <a:cs typeface="+mn-cs"/>
              </a:rPr>
              <a:t>以及企業本身的戰略、能力和資源</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形成“想提供的價值”的概念。由於企業條件或產品開發與市場脫節等原因</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企業以“想提供的價值”為基礎</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設計出以具體產品或服務為載體的“</a:t>
            </a:r>
            <a:r>
              <a:rPr lang="zh-TW" altLang="en-US" sz="1200" kern="1200" dirty="0">
                <a:solidFill>
                  <a:schemeClr val="tx1"/>
                </a:solidFill>
                <a:effectLst/>
                <a:latin typeface="+mn-lt"/>
                <a:ea typeface="+mn-ea"/>
                <a:cs typeface="+mn-cs"/>
                <a:hlinkClick r:id="rId4" tooltip="设计价值"/>
              </a:rPr>
              <a:t>設計價值</a:t>
            </a:r>
            <a:r>
              <a:rPr lang="zh-TW" altLang="en-US"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兩者之間存在“設計差距”。對顧客而言</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顧客從自身角度出發希望獲得的是“想要得到的價值”。由於社會環境、科技的發展程度等客觀因素的限制</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市場上提供的產品不可能與顧客想得到的價值完全吻合</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因此存在“折衷差距”和顧客的“期望價值”。由於供應商與顧客之間存在對於顧客需求的不對稱信息</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或是企業在</a:t>
            </a:r>
            <a:r>
              <a:rPr lang="zh-TW" altLang="en-US" sz="1200" kern="1200" dirty="0">
                <a:solidFill>
                  <a:schemeClr val="tx1"/>
                </a:solidFill>
                <a:effectLst/>
                <a:latin typeface="+mn-lt"/>
                <a:ea typeface="+mn-ea"/>
                <a:cs typeface="+mn-cs"/>
                <a:hlinkClick r:id="rId3" tooltip="顾客需求"/>
              </a:rPr>
              <a:t>顧客需求</a:t>
            </a:r>
            <a:r>
              <a:rPr lang="zh-TW" altLang="en-US" sz="1200" kern="1200" dirty="0">
                <a:solidFill>
                  <a:schemeClr val="tx1"/>
                </a:solidFill>
                <a:effectLst/>
                <a:latin typeface="+mn-lt"/>
                <a:ea typeface="+mn-ea"/>
                <a:cs typeface="+mn-cs"/>
              </a:rPr>
              <a:t>調查過程中</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過多地摻雜了企業自身的思想</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對</a:t>
            </a:r>
            <a:r>
              <a:rPr lang="zh-TW" altLang="en-US" sz="1200" kern="1200" dirty="0">
                <a:solidFill>
                  <a:schemeClr val="tx1"/>
                </a:solidFill>
                <a:effectLst/>
                <a:latin typeface="+mn-lt"/>
                <a:ea typeface="+mn-ea"/>
                <a:cs typeface="+mn-cs"/>
                <a:hlinkClick r:id="rId3" tooltip="顾客需求"/>
              </a:rPr>
              <a:t>顧客需求</a:t>
            </a:r>
            <a:r>
              <a:rPr lang="zh-TW" altLang="en-US" sz="1200" kern="1200" dirty="0">
                <a:solidFill>
                  <a:schemeClr val="tx1"/>
                </a:solidFill>
                <a:effectLst/>
                <a:latin typeface="+mn-lt"/>
                <a:ea typeface="+mn-ea"/>
                <a:cs typeface="+mn-cs"/>
              </a:rPr>
              <a:t>的分析未必客觀準確</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所以“想提供的價值”與顧客“想得到的價值”之間存在“信息差距”。顧客的主觀性價值感知</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使“期望價值”與設計價值間出現“感知差距”。當顧客使用產品後</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所“得到的價值”與期望價值之間的差距為“滿意差距”。通過縮小各個差距</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企業就可以提供真正為顧客所需的價值。 </a:t>
            </a:r>
            <a:endParaRPr lang="zh-TW" altLang="en-US" dirty="0"/>
          </a:p>
        </p:txBody>
      </p:sp>
      <p:sp>
        <p:nvSpPr>
          <p:cNvPr id="4" name="投影片編號版面配置區 3"/>
          <p:cNvSpPr>
            <a:spLocks noGrp="1"/>
          </p:cNvSpPr>
          <p:nvPr>
            <p:ph type="sldNum" sz="quarter" idx="10"/>
          </p:nvPr>
        </p:nvSpPr>
        <p:spPr/>
        <p:txBody>
          <a:bodyPr/>
          <a:lstStyle/>
          <a:p>
            <a:fld id="{DC993D22-F69C-407B-B62A-B0A4D2F70071}" type="slidenum">
              <a:rPr lang="zh-TW" altLang="en-US" smtClean="0"/>
              <a:t>14</a:t>
            </a:fld>
            <a:endParaRPr lang="zh-TW" altLang="en-US"/>
          </a:p>
        </p:txBody>
      </p:sp>
    </p:spTree>
    <p:extLst>
      <p:ext uri="{BB962C8B-B14F-4D97-AF65-F5344CB8AC3E}">
        <p14:creationId xmlns:p14="http://schemas.microsoft.com/office/powerpoint/2010/main" val="1488085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C993D22-F69C-407B-B62A-B0A4D2F70071}" type="slidenum">
              <a:rPr lang="zh-TW" altLang="en-US" smtClean="0"/>
              <a:t>49</a:t>
            </a:fld>
            <a:endParaRPr lang="zh-TW" altLang="en-US"/>
          </a:p>
        </p:txBody>
      </p:sp>
    </p:spTree>
    <p:extLst>
      <p:ext uri="{BB962C8B-B14F-4D97-AF65-F5344CB8AC3E}">
        <p14:creationId xmlns:p14="http://schemas.microsoft.com/office/powerpoint/2010/main" val="318145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C993D22-F69C-407B-B62A-B0A4D2F70071}" type="slidenum">
              <a:rPr lang="zh-TW" altLang="en-US" smtClean="0"/>
              <a:t>97</a:t>
            </a:fld>
            <a:endParaRPr lang="zh-TW" altLang="en-US"/>
          </a:p>
        </p:txBody>
      </p:sp>
    </p:spTree>
    <p:extLst>
      <p:ext uri="{BB962C8B-B14F-4D97-AF65-F5344CB8AC3E}">
        <p14:creationId xmlns:p14="http://schemas.microsoft.com/office/powerpoint/2010/main" val="49465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Tasks</a:t>
            </a:r>
            <a:r>
              <a:rPr lang="en-US" baseline="0" dirty="0"/>
              <a:t> a what we do.</a:t>
            </a:r>
          </a:p>
          <a:p>
            <a:r>
              <a:rPr lang="en-US" baseline="0" dirty="0"/>
              <a:t>They are building blocks of a story map.</a:t>
            </a:r>
          </a:p>
          <a:p>
            <a:r>
              <a:rPr lang="en-US" baseline="0" dirty="0"/>
              <a:t>Different level of details, different then yours.</a:t>
            </a:r>
            <a:endParaRPr lang="en-US" dirty="0"/>
          </a:p>
        </p:txBody>
      </p:sp>
      <p:sp>
        <p:nvSpPr>
          <p:cNvPr id="4" name="Slide Number Placeholder 3"/>
          <p:cNvSpPr>
            <a:spLocks noGrp="1"/>
          </p:cNvSpPr>
          <p:nvPr>
            <p:ph type="sldNum" sz="quarter" idx="10"/>
          </p:nvPr>
        </p:nvSpPr>
        <p:spPr/>
        <p:txBody>
          <a:bodyPr/>
          <a:lstStyle/>
          <a:p>
            <a:fld id="{527B947C-8839-4309-B23A-2209F83F9D81}" type="slidenum">
              <a:rPr lang="en-US" smtClean="0"/>
              <a:t>107</a:t>
            </a:fld>
            <a:endParaRPr lang="en-US" dirty="0"/>
          </a:p>
        </p:txBody>
      </p:sp>
    </p:spTree>
    <p:extLst>
      <p:ext uri="{BB962C8B-B14F-4D97-AF65-F5344CB8AC3E}">
        <p14:creationId xmlns:p14="http://schemas.microsoft.com/office/powerpoint/2010/main" val="2050772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C993D22-F69C-407B-B62A-B0A4D2F70071}" type="slidenum">
              <a:rPr lang="zh-TW" altLang="en-US" smtClean="0"/>
              <a:t>116</a:t>
            </a:fld>
            <a:endParaRPr lang="zh-TW" altLang="en-US"/>
          </a:p>
        </p:txBody>
      </p:sp>
    </p:spTree>
    <p:extLst>
      <p:ext uri="{BB962C8B-B14F-4D97-AF65-F5344CB8AC3E}">
        <p14:creationId xmlns:p14="http://schemas.microsoft.com/office/powerpoint/2010/main" val="90333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3099498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65257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224091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628650" y="0"/>
            <a:ext cx="7886700" cy="1124744"/>
          </a:xfrm>
          <a:prstGeom prst="rect">
            <a:avLst/>
          </a:prstGeom>
        </p:spPr>
        <p:txBody>
          <a:bodyPr anchor="b"/>
          <a:lstStyle>
            <a:lvl1pPr>
              <a:defRPr sz="3600">
                <a:solidFill>
                  <a:schemeClr val="tx1"/>
                </a:solidFill>
                <a:latin typeface="Segoe UI Symbol" panose="020B0502040204020203" pitchFamily="34" charset="0"/>
                <a:ea typeface="Arial Unicode MS" panose="020B0604020202020204" pitchFamily="34" charset="-120"/>
                <a:cs typeface="Arial Unicode MS" panose="020B0604020202020204" pitchFamily="34" charset="-120"/>
              </a:defRPr>
            </a:lvl1pPr>
          </a:lstStyle>
          <a:p>
            <a:r>
              <a:rPr lang="zh-TW" altLang="en-US"/>
              <a:t>按一下以編輯母片標題樣式</a:t>
            </a:r>
            <a:endParaRPr lang="zh-TW" altLang="en-US" dirty="0"/>
          </a:p>
        </p:txBody>
      </p:sp>
      <p:sp>
        <p:nvSpPr>
          <p:cNvPr id="4" name="矩形 3"/>
          <p:cNvSpPr/>
          <p:nvPr userDrawn="1"/>
        </p:nvSpPr>
        <p:spPr>
          <a:xfrm>
            <a:off x="0" y="0"/>
            <a:ext cx="9144000" cy="1124744"/>
          </a:xfrm>
          <a:prstGeom prst="rect">
            <a:avLst/>
          </a:prstGeom>
          <a:solidFill>
            <a:srgbClr val="6F2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sz="1800">
              <a:solidFill>
                <a:schemeClr val="tx1"/>
              </a:solidFill>
            </a:endParaRPr>
          </a:p>
        </p:txBody>
      </p:sp>
      <p:sp>
        <p:nvSpPr>
          <p:cNvPr id="6" name="文字版面配置區 4"/>
          <p:cNvSpPr>
            <a:spLocks noGrp="1"/>
          </p:cNvSpPr>
          <p:nvPr>
            <p:ph type="body" sz="quarter" idx="10"/>
          </p:nvPr>
        </p:nvSpPr>
        <p:spPr>
          <a:xfrm>
            <a:off x="395536" y="1196752"/>
            <a:ext cx="8064896" cy="5256659"/>
          </a:xfrm>
          <a:prstGeom prst="rect">
            <a:avLst/>
          </a:prstGeom>
        </p:spPr>
        <p:txBody>
          <a:bodyPr/>
          <a:lstStyle>
            <a:lvl1pPr>
              <a:defRPr sz="2800">
                <a:solidFill>
                  <a:srgbClr val="6F2484"/>
                </a:solidFill>
              </a:defRPr>
            </a:lvl1pPr>
            <a:lvl2pPr>
              <a:defRPr>
                <a:solidFill>
                  <a:srgbClr val="6F2484"/>
                </a:solidFill>
              </a:defRPr>
            </a:lvl2pPr>
          </a:lstStyle>
          <a:p>
            <a:pPr lvl="0"/>
            <a:r>
              <a:rPr lang="zh-TW" altLang="en-US"/>
              <a:t>按一下以編輯母片文字樣式</a:t>
            </a:r>
          </a:p>
          <a:p>
            <a:pPr lvl="1"/>
            <a:r>
              <a:rPr lang="zh-TW" altLang="en-US"/>
              <a:t>第二層</a:t>
            </a:r>
          </a:p>
        </p:txBody>
      </p:sp>
      <p:pic>
        <p:nvPicPr>
          <p:cNvPr id="5" name="圖片 4"/>
          <p:cNvPicPr>
            <a:picLocks noChangeAspect="1"/>
          </p:cNvPicPr>
          <p:nvPr userDrawn="1"/>
        </p:nvPicPr>
        <p:blipFill>
          <a:blip r:embed="rId2" cstate="print"/>
          <a:stretch>
            <a:fillRect/>
          </a:stretch>
        </p:blipFill>
        <p:spPr>
          <a:xfrm>
            <a:off x="7596336" y="6525344"/>
            <a:ext cx="1356264" cy="187267"/>
          </a:xfrm>
          <a:prstGeom prst="rect">
            <a:avLst/>
          </a:prstGeom>
        </p:spPr>
      </p:pic>
    </p:spTree>
    <p:extLst>
      <p:ext uri="{BB962C8B-B14F-4D97-AF65-F5344CB8AC3E}">
        <p14:creationId xmlns:p14="http://schemas.microsoft.com/office/powerpoint/2010/main" val="18390826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_CN">
    <p:spTree>
      <p:nvGrpSpPr>
        <p:cNvPr id="1" name=""/>
        <p:cNvGrpSpPr/>
        <p:nvPr/>
      </p:nvGrpSpPr>
      <p:grpSpPr>
        <a:xfrm>
          <a:off x="0" y="0"/>
          <a:ext cx="0" cy="0"/>
          <a:chOff x="0" y="0"/>
          <a:chExt cx="0" cy="0"/>
        </a:xfrm>
      </p:grpSpPr>
      <p:sp>
        <p:nvSpPr>
          <p:cNvPr id="11" name="平行四边形 10"/>
          <p:cNvSpPr/>
          <p:nvPr userDrawn="1"/>
        </p:nvSpPr>
        <p:spPr>
          <a:xfrm rot="10800000">
            <a:off x="54666" y="119214"/>
            <a:ext cx="1120057" cy="657391"/>
          </a:xfrm>
          <a:prstGeom prst="parallelogram">
            <a:avLst>
              <a:gd name="adj" fmla="val 98589"/>
            </a:avLst>
          </a:prstGeom>
          <a:solidFill>
            <a:srgbClr val="002050">
              <a:alpha val="8470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kumimoji="1" lang="zh-CN" altLang="en-US" sz="1400" dirty="0"/>
          </a:p>
        </p:txBody>
      </p:sp>
      <p:sp>
        <p:nvSpPr>
          <p:cNvPr id="12" name="平行四边形 11"/>
          <p:cNvSpPr/>
          <p:nvPr userDrawn="1"/>
        </p:nvSpPr>
        <p:spPr>
          <a:xfrm rot="10800000">
            <a:off x="-625479" y="-27385"/>
            <a:ext cx="1512168" cy="657391"/>
          </a:xfrm>
          <a:prstGeom prst="parallelogram">
            <a:avLst>
              <a:gd name="adj" fmla="val 98589"/>
            </a:avLst>
          </a:prstGeom>
          <a:solidFill>
            <a:srgbClr val="0182FF">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kumimoji="1" lang="zh-CN" altLang="en-US" sz="1400" dirty="0"/>
          </a:p>
        </p:txBody>
      </p:sp>
      <p:pic>
        <p:nvPicPr>
          <p:cNvPr id="5" name="图片 4"/>
          <p:cNvPicPr>
            <a:picLocks noChangeAspect="1"/>
          </p:cNvPicPr>
          <p:nvPr userDrawn="1"/>
        </p:nvPicPr>
        <p:blipFill>
          <a:blip r:embed="rId2">
            <a:duotone>
              <a:prstClr val="black"/>
              <a:srgbClr val="000000">
                <a:tint val="45000"/>
                <a:satMod val="400000"/>
              </a:srgbClr>
            </a:duotone>
            <a:alphaModFix amt="21000"/>
          </a:blip>
          <a:stretch>
            <a:fillRect/>
          </a:stretch>
        </p:blipFill>
        <p:spPr>
          <a:xfrm>
            <a:off x="6156178" y="5903113"/>
            <a:ext cx="701663" cy="951144"/>
          </a:xfrm>
          <a:prstGeom prst="rect">
            <a:avLst/>
          </a:prstGeom>
        </p:spPr>
      </p:pic>
      <p:pic>
        <p:nvPicPr>
          <p:cNvPr id="6" name="图片 5"/>
          <p:cNvPicPr>
            <a:picLocks noChangeAspect="1"/>
          </p:cNvPicPr>
          <p:nvPr userDrawn="1"/>
        </p:nvPicPr>
        <p:blipFill rotWithShape="1">
          <a:blip r:embed="rId3">
            <a:duotone>
              <a:prstClr val="black"/>
              <a:srgbClr val="000000">
                <a:tint val="45000"/>
                <a:satMod val="400000"/>
              </a:srgbClr>
            </a:duotone>
            <a:alphaModFix amt="21000"/>
          </a:blip>
          <a:srcRect r="18990" b="12736"/>
          <a:stretch/>
        </p:blipFill>
        <p:spPr>
          <a:xfrm>
            <a:off x="7452320" y="4389107"/>
            <a:ext cx="1691680" cy="2468893"/>
          </a:xfrm>
          <a:prstGeom prst="rect">
            <a:avLst/>
          </a:prstGeom>
        </p:spPr>
      </p:pic>
      <p:pic>
        <p:nvPicPr>
          <p:cNvPr id="7" name="图片 6"/>
          <p:cNvPicPr>
            <a:picLocks noChangeAspect="1"/>
          </p:cNvPicPr>
          <p:nvPr userDrawn="1"/>
        </p:nvPicPr>
        <p:blipFill>
          <a:blip r:embed="rId4">
            <a:duotone>
              <a:prstClr val="black"/>
              <a:srgbClr val="000000">
                <a:tint val="45000"/>
                <a:satMod val="400000"/>
              </a:srgbClr>
            </a:duotone>
            <a:alphaModFix amt="21000"/>
          </a:blip>
          <a:stretch>
            <a:fillRect/>
          </a:stretch>
        </p:blipFill>
        <p:spPr>
          <a:xfrm>
            <a:off x="6948265" y="4677141"/>
            <a:ext cx="731511" cy="1617023"/>
          </a:xfrm>
          <a:prstGeom prst="rect">
            <a:avLst/>
          </a:prstGeom>
        </p:spPr>
      </p:pic>
      <p:sp>
        <p:nvSpPr>
          <p:cNvPr id="4" name="Title 3"/>
          <p:cNvSpPr>
            <a:spLocks noGrp="1"/>
          </p:cNvSpPr>
          <p:nvPr>
            <p:ph type="title" hasCustomPrompt="1"/>
          </p:nvPr>
        </p:nvSpPr>
        <p:spPr>
          <a:xfrm>
            <a:off x="1174723" y="0"/>
            <a:ext cx="7886700" cy="809115"/>
          </a:xfrm>
          <a:prstGeom prst="rect">
            <a:avLst/>
          </a:prstGeom>
        </p:spPr>
        <p:txBody>
          <a:bodyPr/>
          <a:lstStyle>
            <a:lvl1pPr algn="l">
              <a:defRPr/>
            </a:lvl1pPr>
          </a:lstStyle>
          <a:p>
            <a:r>
              <a:rPr lang="zh-CN" altLang="en-US" dirty="0"/>
              <a:t>单击此处编辑标题</a:t>
            </a:r>
            <a:endParaRPr lang="en-US" dirty="0"/>
          </a:p>
        </p:txBody>
      </p:sp>
    </p:spTree>
    <p:extLst>
      <p:ext uri="{BB962C8B-B14F-4D97-AF65-F5344CB8AC3E}">
        <p14:creationId xmlns:p14="http://schemas.microsoft.com/office/powerpoint/2010/main" val="75129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3073686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3598653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103421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4066192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74001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2953597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1812548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374CC36-22E3-4E58-976E-B94459361568}" type="datetimeFigureOut">
              <a:rPr lang="zh-TW" altLang="en-US" smtClean="0"/>
              <a:t>2017/1/3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82805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4CC36-22E3-4E58-976E-B94459361568}" type="datetimeFigureOut">
              <a:rPr lang="zh-TW" altLang="en-US" smtClean="0"/>
              <a:t>2017/1/3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1EC470-D45A-4DD8-8F14-D420DD1A14FE}" type="slidenum">
              <a:rPr lang="zh-TW" altLang="en-US" smtClean="0"/>
              <a:t>‹#›</a:t>
            </a:fld>
            <a:endParaRPr lang="zh-TW" altLang="en-US"/>
          </a:p>
        </p:txBody>
      </p:sp>
    </p:spTree>
    <p:extLst>
      <p:ext uri="{BB962C8B-B14F-4D97-AF65-F5344CB8AC3E}">
        <p14:creationId xmlns:p14="http://schemas.microsoft.com/office/powerpoint/2010/main" val="296793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3.jpg"/><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devopshub.cn/wp-content/uploads/2016/01/2016-01-11_19-01-40.png"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jp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8.png"/><Relationship Id="rId21" Type="http://schemas.openxmlformats.org/officeDocument/2006/relationships/image" Target="../media/image64.jpe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7.png"/><Relationship Id="rId15" Type="http://schemas.openxmlformats.org/officeDocument/2006/relationships/image" Target="../media/image58.png"/><Relationship Id="rId23" Type="http://schemas.openxmlformats.org/officeDocument/2006/relationships/image" Target="../media/image66.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jpeg"/></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5445" y="33610"/>
            <a:ext cx="7772400" cy="1145407"/>
          </a:xfrm>
        </p:spPr>
        <p:txBody>
          <a:bodyPr>
            <a:normAutofit/>
          </a:bodyPr>
          <a:lstStyle/>
          <a:p>
            <a:r>
              <a:rPr lang="zh-TW" altLang="en-US" sz="5400" dirty="0">
                <a:latin typeface="微軟正黑體" panose="020B0604030504040204" pitchFamily="34" charset="-120"/>
                <a:ea typeface="微軟正黑體" panose="020B0604030504040204" pitchFamily="34" charset="-120"/>
              </a:rPr>
              <a:t>使用者故事 </a:t>
            </a:r>
            <a:r>
              <a:rPr lang="en-US" altLang="zh-TW" sz="5400" b="1" dirty="0"/>
              <a:t>User Story</a:t>
            </a:r>
            <a:endParaRPr lang="zh-TW" altLang="en-US" sz="5400"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5331" y="1354877"/>
            <a:ext cx="2852627" cy="3241621"/>
          </a:xfrm>
          <a:prstGeom prst="rect">
            <a:avLst/>
          </a:prstGeom>
        </p:spPr>
      </p:pic>
      <p:cxnSp>
        <p:nvCxnSpPr>
          <p:cNvPr id="10" name="直線接點 9"/>
          <p:cNvCxnSpPr/>
          <p:nvPr/>
        </p:nvCxnSpPr>
        <p:spPr>
          <a:xfrm flipV="1">
            <a:off x="2704707" y="5479830"/>
            <a:ext cx="3674828" cy="477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657541" y="5087415"/>
            <a:ext cx="6044665" cy="784830"/>
          </a:xfrm>
          <a:prstGeom prst="rect">
            <a:avLst/>
          </a:prstGeom>
        </p:spPr>
        <p:txBody>
          <a:bodyPr wrap="square">
            <a:spAutoFit/>
          </a:bodyPr>
          <a:lstStyle/>
          <a:p>
            <a:pPr algn="ctr">
              <a:spcBef>
                <a:spcPts val="600"/>
              </a:spcBef>
            </a:pPr>
            <a:r>
              <a:rPr lang="en-US" altLang="zh-TW" sz="2000" dirty="0">
                <a:latin typeface="微軟正黑體" panose="020B0604030504040204" pitchFamily="34" charset="-120"/>
                <a:ea typeface="微軟正黑體" panose="020B0604030504040204" pitchFamily="34" charset="-120"/>
              </a:rPr>
              <a:t>Kent Beck </a:t>
            </a:r>
            <a:r>
              <a:rPr lang="zh-TW" altLang="en-US" sz="2000" dirty="0">
                <a:latin typeface="微軟正黑體" panose="020B0604030504040204" pitchFamily="34" charset="-120"/>
                <a:ea typeface="微軟正黑體" panose="020B0604030504040204" pitchFamily="34" charset="-120"/>
              </a:rPr>
              <a:t>的初始目的是為了避免大家沒有討論清楚，</a:t>
            </a:r>
            <a:endParaRPr lang="en-US" altLang="zh-TW" sz="2000" dirty="0">
              <a:latin typeface="微軟正黑體" panose="020B0604030504040204" pitchFamily="34" charset="-120"/>
              <a:ea typeface="微軟正黑體" panose="020B0604030504040204" pitchFamily="34" charset="-120"/>
            </a:endParaRPr>
          </a:p>
          <a:p>
            <a:pPr algn="ctr">
              <a:spcBef>
                <a:spcPts val="600"/>
              </a:spcBef>
            </a:pPr>
            <a:r>
              <a:rPr lang="zh-TW" altLang="en-US" sz="2000" dirty="0">
                <a:latin typeface="微軟正黑體" panose="020B0604030504040204" pitchFamily="34" charset="-120"/>
                <a:ea typeface="微軟正黑體" panose="020B0604030504040204" pitchFamily="34" charset="-120"/>
              </a:rPr>
              <a:t>就各自自以為是的點頭開始工作。</a:t>
            </a:r>
            <a:endParaRPr lang="zh-TW" altLang="en-US" sz="2000" dirty="0">
              <a:effectLst/>
              <a:latin typeface="微軟正黑體" panose="020B0604030504040204" pitchFamily="34" charset="-120"/>
              <a:ea typeface="微軟正黑體" panose="020B0604030504040204" pitchFamily="34" charset="-120"/>
            </a:endParaRPr>
          </a:p>
        </p:txBody>
      </p:sp>
      <p:sp>
        <p:nvSpPr>
          <p:cNvPr id="5" name="矩形 4"/>
          <p:cNvSpPr/>
          <p:nvPr/>
        </p:nvSpPr>
        <p:spPr>
          <a:xfrm>
            <a:off x="2439499" y="6264660"/>
            <a:ext cx="4140877"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用來避免「規格被各自解讀」的問題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39287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873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628650" y="0"/>
            <a:ext cx="7886700" cy="998483"/>
          </a:xfrm>
        </p:spPr>
        <p:txBody>
          <a:bodyPr>
            <a:normAutofit fontScale="90000"/>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敏捷開發中</a:t>
            </a:r>
            <a:r>
              <a:rPr lang="zh-TW" altLang="en-US" sz="4000"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需求</a:t>
            </a:r>
            <a:r>
              <a:rPr lang="zh-TW" altLang="en-US" sz="4000"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是一種過程</a:t>
            </a:r>
          </a:p>
        </p:txBody>
      </p:sp>
      <p:sp>
        <p:nvSpPr>
          <p:cNvPr id="3" name="內容版面配置區 2"/>
          <p:cNvSpPr>
            <a:spLocks noGrp="1"/>
          </p:cNvSpPr>
          <p:nvPr>
            <p:ph idx="1"/>
          </p:nvPr>
        </p:nvSpPr>
        <p:spPr>
          <a:xfrm>
            <a:off x="346842" y="5178532"/>
            <a:ext cx="8660524" cy="1501721"/>
          </a:xfrm>
        </p:spPr>
        <p:txBody>
          <a:bodyPr>
            <a:normAutofit/>
          </a:bodyPr>
          <a:lstStyle/>
          <a:p>
            <a:pPr marL="0" indent="0">
              <a:spcBef>
                <a:spcPts val="600"/>
              </a:spcBef>
              <a:buNone/>
            </a:pPr>
            <a:r>
              <a:rPr lang="zh-TW" altLang="en-US" dirty="0">
                <a:latin typeface="微軟正黑體" panose="020B0604030504040204" pitchFamily="34" charset="-120"/>
                <a:ea typeface="微軟正黑體" panose="020B0604030504040204" pitchFamily="34" charset="-120"/>
              </a:rPr>
              <a:t>在開發週期裡運用原型或實體模型，透過畫面、場景</a:t>
            </a:r>
            <a:endParaRPr lang="en-US" altLang="zh-TW" dirty="0">
              <a:latin typeface="微軟正黑體" panose="020B0604030504040204" pitchFamily="34" charset="-120"/>
              <a:ea typeface="微軟正黑體" panose="020B0604030504040204" pitchFamily="34" charset="-120"/>
            </a:endParaRPr>
          </a:p>
          <a:p>
            <a:pPr marL="0" indent="0">
              <a:spcBef>
                <a:spcPts val="600"/>
              </a:spcBef>
              <a:buNone/>
            </a:pPr>
            <a:r>
              <a:rPr lang="zh-TW" altLang="en-US" dirty="0">
                <a:latin typeface="微軟正黑體" panose="020B0604030504040204" pitchFamily="34" charset="-120"/>
                <a:ea typeface="微軟正黑體" panose="020B0604030504040204" pitchFamily="34" charset="-120"/>
              </a:rPr>
              <a:t>及流程等客戶可以理解的語言，在與客戶的對話協商</a:t>
            </a:r>
            <a:endParaRPr lang="en-US" altLang="zh-TW" dirty="0">
              <a:latin typeface="微軟正黑體" panose="020B0604030504040204" pitchFamily="34" charset="-120"/>
              <a:ea typeface="微軟正黑體" panose="020B0604030504040204" pitchFamily="34" charset="-120"/>
            </a:endParaRPr>
          </a:p>
          <a:p>
            <a:pPr marL="0" indent="0">
              <a:spcBef>
                <a:spcPts val="600"/>
              </a:spcBef>
              <a:buNone/>
            </a:pPr>
            <a:r>
              <a:rPr lang="zh-TW" altLang="en-US" dirty="0">
                <a:latin typeface="微軟正黑體" panose="020B0604030504040204" pitchFamily="34" charset="-120"/>
                <a:ea typeface="微軟正黑體" panose="020B0604030504040204" pitchFamily="34" charset="-120"/>
              </a:rPr>
              <a:t>中逐漸發現及充實需求。並依循精實開發的原則。</a:t>
            </a:r>
            <a:endParaRPr lang="en-US" altLang="zh-TW" dirty="0">
              <a:latin typeface="微軟正黑體" panose="020B0604030504040204" pitchFamily="34" charset="-120"/>
              <a:ea typeface="微軟正黑體" panose="020B0604030504040204" pitchFamily="34" charset="-120"/>
            </a:endParaRPr>
          </a:p>
          <a:p>
            <a:pPr marL="0" indent="0">
              <a:spcBef>
                <a:spcPts val="600"/>
              </a:spcBef>
              <a:buNone/>
            </a:pPr>
            <a:endParaRPr lang="en-US" altLang="zh-TW" dirty="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a:blip r:embed="rId2"/>
          <a:stretch>
            <a:fillRect/>
          </a:stretch>
        </p:blipFill>
        <p:spPr>
          <a:xfrm>
            <a:off x="4524525" y="1528694"/>
            <a:ext cx="3684054" cy="3017592"/>
          </a:xfrm>
          <a:prstGeom prst="rect">
            <a:avLst/>
          </a:prstGeom>
        </p:spPr>
      </p:pic>
      <p:pic>
        <p:nvPicPr>
          <p:cNvPr id="7" name="圖片 6"/>
          <p:cNvPicPr>
            <a:picLocks noChangeAspect="1"/>
          </p:cNvPicPr>
          <p:nvPr/>
        </p:nvPicPr>
        <p:blipFill>
          <a:blip r:embed="rId3"/>
          <a:stretch>
            <a:fillRect/>
          </a:stretch>
        </p:blipFill>
        <p:spPr>
          <a:xfrm>
            <a:off x="1200354" y="2523894"/>
            <a:ext cx="1096108" cy="1429487"/>
          </a:xfrm>
          <a:prstGeom prst="rect">
            <a:avLst/>
          </a:prstGeom>
        </p:spPr>
      </p:pic>
      <p:sp>
        <p:nvSpPr>
          <p:cNvPr id="8" name="矩形 7"/>
          <p:cNvSpPr/>
          <p:nvPr/>
        </p:nvSpPr>
        <p:spPr>
          <a:xfrm>
            <a:off x="1499661" y="2054368"/>
            <a:ext cx="723275" cy="369332"/>
          </a:xfrm>
          <a:prstGeom prst="rect">
            <a:avLst/>
          </a:prstGeom>
        </p:spPr>
        <p:txBody>
          <a:bodyPr wrap="none">
            <a:spAutoFit/>
          </a:bodyPr>
          <a:lstStyle/>
          <a:p>
            <a:r>
              <a:rPr lang="zh-TW" altLang="en-US" b="1" spc="300" dirty="0">
                <a:latin typeface="微軟正黑體" panose="020B0604030504040204" pitchFamily="34" charset="-120"/>
                <a:ea typeface="微軟正黑體" panose="020B0604030504040204" pitchFamily="34" charset="-120"/>
              </a:rPr>
              <a:t>需求</a:t>
            </a:r>
            <a:endParaRPr lang="zh-TW" altLang="en-US" b="1" spc="300" dirty="0"/>
          </a:p>
        </p:txBody>
      </p:sp>
      <p:cxnSp>
        <p:nvCxnSpPr>
          <p:cNvPr id="10" name="弧形接點 9"/>
          <p:cNvCxnSpPr/>
          <p:nvPr/>
        </p:nvCxnSpPr>
        <p:spPr>
          <a:xfrm rot="10800000" flipV="1">
            <a:off x="2522486" y="2423700"/>
            <a:ext cx="2701157" cy="729414"/>
          </a:xfrm>
          <a:prstGeom prst="curvedConnector3">
            <a:avLst>
              <a:gd name="adj1" fmla="val 42996"/>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611180" y="2599117"/>
            <a:ext cx="1261884" cy="369332"/>
          </a:xfrm>
          <a:prstGeom prst="rect">
            <a:avLst/>
          </a:prstGeom>
        </p:spPr>
        <p:txBody>
          <a:bodyPr wrap="none">
            <a:spAutoFit/>
          </a:bodyPr>
          <a:lstStyle/>
          <a:p>
            <a:r>
              <a:rPr lang="zh-TW" altLang="en-US" b="1" spc="300" dirty="0">
                <a:solidFill>
                  <a:srgbClr val="C00000"/>
                </a:solidFill>
                <a:latin typeface="微軟正黑體" panose="020B0604030504040204" pitchFamily="34" charset="-120"/>
                <a:ea typeface="微軟正黑體" panose="020B0604030504040204" pitchFamily="34" charset="-120"/>
              </a:rPr>
              <a:t>持續改善</a:t>
            </a:r>
            <a:endParaRPr lang="zh-TW" altLang="en-US" b="1" spc="300" dirty="0">
              <a:solidFill>
                <a:srgbClr val="C00000"/>
              </a:solidFill>
            </a:endParaRPr>
          </a:p>
        </p:txBody>
      </p:sp>
    </p:spTree>
    <p:extLst>
      <p:ext uri="{BB962C8B-B14F-4D97-AF65-F5344CB8AC3E}">
        <p14:creationId xmlns:p14="http://schemas.microsoft.com/office/powerpoint/2010/main" val="30829031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36874" y="707923"/>
            <a:ext cx="8119872" cy="707886"/>
          </a:xfrm>
          <a:prstGeom prst="rect">
            <a:avLst/>
          </a:prstGeom>
        </p:spPr>
        <p:txBody>
          <a:bodyPr wrap="square">
            <a:spAutoFit/>
          </a:bodyPr>
          <a:lstStyle/>
          <a:p>
            <a:r>
              <a:rPr lang="zh-TW" altLang="en-US" sz="2000" dirty="0">
                <a:latin typeface="微軟正黑體" panose="020B0604030504040204" pitchFamily="34" charset="-120"/>
                <a:ea typeface="微軟正黑體" panose="020B0604030504040204" pitchFamily="34" charset="-120"/>
              </a:rPr>
              <a:t>幾</a:t>
            </a:r>
            <a:r>
              <a:rPr lang="zh-CN" altLang="en-US" sz="2000" dirty="0">
                <a:latin typeface="微軟正黑體" panose="020B0604030504040204" pitchFamily="34" charset="-120"/>
                <a:ea typeface="微軟正黑體" panose="020B0604030504040204" pitchFamily="34" charset="-120"/>
              </a:rPr>
              <a:t>種敏捷流派中都提倡將大型需求進行化整為零，減少顆粒度，</a:t>
            </a:r>
            <a:endParaRPr lang="en-US" altLang="zh-CN" sz="2000" dirty="0">
              <a:latin typeface="微軟正黑體" panose="020B0604030504040204" pitchFamily="34" charset="-120"/>
              <a:ea typeface="微軟正黑體" panose="020B0604030504040204" pitchFamily="34" charset="-120"/>
            </a:endParaRPr>
          </a:p>
          <a:p>
            <a:r>
              <a:rPr lang="zh-CN" altLang="en-US" sz="2000" dirty="0">
                <a:latin typeface="微軟正黑體" panose="020B0604030504040204" pitchFamily="34" charset="-120"/>
                <a:ea typeface="微軟正黑體" panose="020B0604030504040204" pitchFamily="34" charset="-120"/>
              </a:rPr>
              <a:t>提高靈活性，實現儘早交付價值和揭示風險。</a:t>
            </a:r>
            <a:endParaRPr lang="zh-TW" altLang="en-US" sz="2000" dirty="0">
              <a:latin typeface="微軟正黑體" panose="020B0604030504040204" pitchFamily="34" charset="-120"/>
              <a:ea typeface="微軟正黑體" panose="020B0604030504040204" pitchFamily="34" charset="-120"/>
            </a:endParaRPr>
          </a:p>
        </p:txBody>
      </p:sp>
      <p:sp>
        <p:nvSpPr>
          <p:cNvPr id="5" name="矩形 4"/>
          <p:cNvSpPr/>
          <p:nvPr/>
        </p:nvSpPr>
        <p:spPr>
          <a:xfrm>
            <a:off x="929125" y="712575"/>
            <a:ext cx="415498" cy="369332"/>
          </a:xfrm>
          <a:prstGeom prst="rect">
            <a:avLst/>
          </a:prstGeom>
        </p:spPr>
        <p:txBody>
          <a:bodyPr wrap="none">
            <a:spAutoFit/>
          </a:bodyPr>
          <a:lstStyle/>
          <a:p>
            <a:r>
              <a:rPr lang="en-US" altLang="zh-CN" b="1" dirty="0">
                <a:solidFill>
                  <a:srgbClr val="C00000"/>
                </a:solidFill>
                <a:latin typeface="微軟正黑體" panose="020B0604030504040204" pitchFamily="34" charset="-120"/>
                <a:ea typeface="微軟正黑體" panose="020B0604030504040204" pitchFamily="34" charset="-120"/>
              </a:rPr>
              <a:t>》</a:t>
            </a:r>
            <a:endParaRPr lang="zh-TW" altLang="en-US" b="1" dirty="0">
              <a:solidFill>
                <a:srgbClr val="C00000"/>
              </a:solidFill>
            </a:endParaRPr>
          </a:p>
        </p:txBody>
      </p:sp>
      <p:sp>
        <p:nvSpPr>
          <p:cNvPr id="6" name="矩形 5"/>
          <p:cNvSpPr/>
          <p:nvPr/>
        </p:nvSpPr>
        <p:spPr>
          <a:xfrm>
            <a:off x="246888" y="2138312"/>
            <a:ext cx="8814816" cy="2908489"/>
          </a:xfrm>
          <a:prstGeom prst="rect">
            <a:avLst/>
          </a:prstGeom>
        </p:spPr>
        <p:txBody>
          <a:bodyPr wrap="square">
            <a:spAutoFit/>
          </a:bodyPr>
          <a:lstStyle/>
          <a:p>
            <a:r>
              <a:rPr lang="en-US" altLang="zh-TW" sz="1900" b="1" dirty="0">
                <a:latin typeface="微軟正黑體" panose="020B0604030504040204" pitchFamily="34" charset="-120"/>
                <a:ea typeface="微軟正黑體" panose="020B0604030504040204" pitchFamily="34" charset="-120"/>
              </a:rPr>
              <a:t>1 Functional Requirements </a:t>
            </a:r>
            <a:r>
              <a:rPr lang="zh-TW" altLang="en-US" sz="1900" b="1" dirty="0">
                <a:latin typeface="微軟正黑體" panose="020B0604030504040204" pitchFamily="34" charset="-120"/>
                <a:ea typeface="微軟正黑體" panose="020B0604030504040204" pitchFamily="34" charset="-120"/>
              </a:rPr>
              <a:t>功能性需求</a:t>
            </a:r>
            <a:endParaRPr lang="en-US" altLang="zh-TW" sz="1900" b="1" dirty="0">
              <a:latin typeface="微軟正黑體" panose="020B0604030504040204" pitchFamily="34" charset="-120"/>
              <a:ea typeface="微軟正黑體" panose="020B0604030504040204" pitchFamily="34" charset="-120"/>
            </a:endParaRPr>
          </a:p>
          <a:p>
            <a:pPr marL="457200" indent="-457200">
              <a:spcBef>
                <a:spcPts val="600"/>
              </a:spcBef>
              <a:buAutoNum type="arabicParenR"/>
            </a:pPr>
            <a:r>
              <a:rPr lang="zh-CN" altLang="en-US" sz="2000" dirty="0">
                <a:latin typeface="微軟正黑體" panose="020B0604030504040204" pitchFamily="34" charset="-120"/>
                <a:ea typeface="微軟正黑體" panose="020B0604030504040204" pitchFamily="34" charset="-120"/>
              </a:rPr>
              <a:t>先從工作流中剝離出薄薄的一層進行開發；或者先完成工作流的頭尾部分，   然後再完成中間步驟。</a:t>
            </a:r>
            <a:endParaRPr lang="en-US" altLang="zh-CN" sz="2000" dirty="0">
              <a:latin typeface="微軟正黑體" panose="020B0604030504040204" pitchFamily="34" charset="-120"/>
              <a:ea typeface="微軟正黑體" panose="020B0604030504040204" pitchFamily="34" charset="-120"/>
            </a:endParaRPr>
          </a:p>
          <a:p>
            <a:r>
              <a:rPr lang="en-US" altLang="zh-CN" sz="2000" dirty="0">
                <a:latin typeface="微軟正黑體" panose="020B0604030504040204" pitchFamily="34" charset="-120"/>
                <a:ea typeface="微軟正黑體" panose="020B0604030504040204" pitchFamily="34" charset="-120"/>
              </a:rPr>
              <a:t>2)    </a:t>
            </a:r>
            <a:r>
              <a:rPr lang="zh-CN" altLang="en-US" sz="2000" dirty="0">
                <a:latin typeface="微軟正黑體" panose="020B0604030504040204" pitchFamily="34" charset="-120"/>
                <a:ea typeface="微軟正黑體" panose="020B0604030504040204" pitchFamily="34" charset="-120"/>
              </a:rPr>
              <a:t>按照多個操作分離成不同的</a:t>
            </a:r>
            <a:r>
              <a:rPr lang="zh-TW" altLang="en-US" sz="2000" dirty="0">
                <a:latin typeface="微軟正黑體" panose="020B0604030504040204" pitchFamily="34" charset="-120"/>
                <a:ea typeface="微軟正黑體" panose="020B0604030504040204" pitchFamily="34" charset="-120"/>
              </a:rPr>
              <a:t>使</a:t>
            </a:r>
            <a:r>
              <a:rPr lang="zh-CN" altLang="en-US" sz="2000" dirty="0">
                <a:latin typeface="微軟正黑體" panose="020B0604030504040204" pitchFamily="34" charset="-120"/>
                <a:ea typeface="微軟正黑體" panose="020B0604030504040204" pitchFamily="34" charset="-120"/>
              </a:rPr>
              <a:t>用</a:t>
            </a:r>
            <a:r>
              <a:rPr lang="zh-TW" altLang="en-US" sz="2000" dirty="0">
                <a:latin typeface="微軟正黑體" panose="020B0604030504040204" pitchFamily="34" charset="-120"/>
                <a:ea typeface="微軟正黑體" panose="020B0604030504040204" pitchFamily="34" charset="-120"/>
              </a:rPr>
              <a:t>者</a:t>
            </a:r>
            <a:r>
              <a:rPr lang="zh-CN" altLang="en-US" sz="2000" dirty="0">
                <a:latin typeface="微軟正黑體" panose="020B0604030504040204" pitchFamily="34" charset="-120"/>
                <a:ea typeface="微軟正黑體" panose="020B0604030504040204" pitchFamily="34" charset="-120"/>
              </a:rPr>
              <a:t>故事</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3)    </a:t>
            </a:r>
            <a:r>
              <a:rPr lang="zh-CN" altLang="en-US" sz="2000" dirty="0">
                <a:latin typeface="微軟正黑體" panose="020B0604030504040204" pitchFamily="34" charset="-120"/>
                <a:ea typeface="微軟正黑體" panose="020B0604030504040204" pitchFamily="34" charset="-120"/>
              </a:rPr>
              <a:t>先完成業務規則的一部分，然後再進一步增添其他規則</a:t>
            </a:r>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4)    </a:t>
            </a:r>
            <a:r>
              <a:rPr lang="zh-CN" altLang="en-US" sz="2000" dirty="0">
                <a:latin typeface="微軟正黑體" panose="020B0604030504040204" pitchFamily="34" charset="-120"/>
                <a:ea typeface="微軟正黑體" panose="020B0604030504040204" pitchFamily="34" charset="-120"/>
              </a:rPr>
              <a:t>先處理一類資料，然後再處理基於相同操作的其他類型的資料</a:t>
            </a:r>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5)    </a:t>
            </a:r>
            <a:r>
              <a:rPr lang="zh-CN" altLang="en-US" sz="2000" dirty="0">
                <a:latin typeface="微軟正黑體" panose="020B0604030504040204" pitchFamily="34" charset="-120"/>
                <a:ea typeface="微軟正黑體" panose="020B0604030504040204" pitchFamily="34" charset="-120"/>
              </a:rPr>
              <a:t>先處理來自某一個管道的資料，然後再關注處理同質資料的其他管道。</a:t>
            </a:r>
            <a:endParaRPr lang="en-US" altLang="zh-TW" sz="2000" dirty="0">
              <a:latin typeface="微軟正黑體" panose="020B0604030504040204" pitchFamily="34" charset="-120"/>
              <a:ea typeface="微軟正黑體" panose="020B0604030504040204" pitchFamily="34" charset="-120"/>
            </a:endParaRPr>
          </a:p>
          <a:p>
            <a:pPr marL="457200" indent="-457200">
              <a:buAutoNum type="arabicParenR" startAt="6"/>
            </a:pPr>
            <a:r>
              <a:rPr lang="zh-CN" altLang="en-US" sz="2000" dirty="0">
                <a:latin typeface="微軟正黑體" panose="020B0604030504040204" pitchFamily="34" charset="-120"/>
                <a:ea typeface="微軟正黑體" panose="020B0604030504040204" pitchFamily="34" charset="-120"/>
              </a:rPr>
              <a:t>按照不同的角色來分解</a:t>
            </a:r>
            <a:r>
              <a:rPr lang="zh-TW" altLang="en-US" sz="2000" dirty="0">
                <a:latin typeface="微軟正黑體" panose="020B0604030504040204" pitchFamily="34" charset="-120"/>
                <a:ea typeface="微軟正黑體" panose="020B0604030504040204" pitchFamily="34" charset="-120"/>
              </a:rPr>
              <a:t>。</a:t>
            </a:r>
            <a:endParaRPr lang="en-US" altLang="zh-CN"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7)   </a:t>
            </a:r>
            <a:r>
              <a:rPr lang="zh-CN" altLang="en-US" sz="2000" dirty="0">
                <a:latin typeface="微軟正黑體" panose="020B0604030504040204" pitchFamily="34" charset="-120"/>
                <a:ea typeface="微軟正黑體" panose="020B0604030504040204" pitchFamily="34" charset="-120"/>
              </a:rPr>
              <a:t>將低優先順序與高優先順序需求分離。</a:t>
            </a:r>
            <a:endParaRPr lang="en-US" altLang="zh-CN" dirty="0">
              <a:latin typeface="微軟正黑體" panose="020B0604030504040204" pitchFamily="34" charset="-120"/>
              <a:ea typeface="微軟正黑體" panose="020B0604030504040204" pitchFamily="34" charset="-120"/>
            </a:endParaRPr>
          </a:p>
        </p:txBody>
      </p:sp>
      <p:sp>
        <p:nvSpPr>
          <p:cNvPr id="7" name="矩形 6"/>
          <p:cNvSpPr/>
          <p:nvPr/>
        </p:nvSpPr>
        <p:spPr>
          <a:xfrm>
            <a:off x="246888" y="5190484"/>
            <a:ext cx="8686800" cy="1292662"/>
          </a:xfrm>
          <a:prstGeom prst="rect">
            <a:avLst/>
          </a:prstGeom>
        </p:spPr>
        <p:txBody>
          <a:bodyPr wrap="square">
            <a:spAutoFit/>
          </a:bodyPr>
          <a:lstStyle/>
          <a:p>
            <a:r>
              <a:rPr lang="en-US" altLang="zh-TW" b="1" dirty="0">
                <a:latin typeface="微軟正黑體" panose="020B0604030504040204" pitchFamily="34" charset="-120"/>
                <a:ea typeface="微軟正黑體" panose="020B0604030504040204" pitchFamily="34" charset="-120"/>
              </a:rPr>
              <a:t>2 Non-Functional Requirements </a:t>
            </a:r>
            <a:r>
              <a:rPr lang="zh-TW" altLang="en-US" b="1" dirty="0">
                <a:latin typeface="微軟正黑體" panose="020B0604030504040204" pitchFamily="34" charset="-120"/>
                <a:ea typeface="微軟正黑體" panose="020B0604030504040204" pitchFamily="34" charset="-120"/>
              </a:rPr>
              <a:t>非功能性需求</a:t>
            </a:r>
            <a:endParaRPr lang="en-US" altLang="zh-TW" b="1" dirty="0">
              <a:latin typeface="微軟正黑體" panose="020B0604030504040204" pitchFamily="34" charset="-120"/>
              <a:ea typeface="微軟正黑體" panose="020B0604030504040204" pitchFamily="34" charset="-120"/>
            </a:endParaRPr>
          </a:p>
          <a:p>
            <a:r>
              <a:rPr lang="zh-CN" altLang="en-US" dirty="0"/>
              <a:t>   </a:t>
            </a:r>
            <a:r>
              <a:rPr lang="zh-CN" altLang="en-US" sz="2000" dirty="0">
                <a:latin typeface="微軟正黑體" panose="020B0604030504040204" pitchFamily="34" charset="-120"/>
                <a:ea typeface="微軟正黑體" panose="020B0604030504040204" pitchFamily="34" charset="-120"/>
              </a:rPr>
              <a:t>使軟體先工作起來，</a:t>
            </a:r>
            <a:r>
              <a:rPr lang="zh-TW" altLang="en-US" sz="2000" dirty="0">
                <a:latin typeface="微軟正黑體" panose="020B0604030504040204" pitchFamily="34" charset="-120"/>
                <a:ea typeface="微軟正黑體" panose="020B0604030504040204" pitchFamily="34" charset="-120"/>
              </a:rPr>
              <a:t>延</a:t>
            </a:r>
            <a:r>
              <a:rPr lang="zh-CN" altLang="en-US" sz="2000" dirty="0">
                <a:latin typeface="微軟正黑體" panose="020B0604030504040204" pitchFamily="34" charset="-120"/>
                <a:ea typeface="微軟正黑體" panose="020B0604030504040204" pitchFamily="34" charset="-120"/>
              </a:rPr>
              <a:t>遲跨領域的關注點，包括性能、概念完整性、</a:t>
            </a:r>
            <a:endParaRPr lang="en-US" altLang="zh-CN"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a:t>
            </a:r>
            <a:r>
              <a:rPr lang="zh-CN" altLang="en-US" sz="2000" dirty="0">
                <a:latin typeface="微軟正黑體" panose="020B0604030504040204" pitchFamily="34" charset="-120"/>
                <a:ea typeface="微軟正黑體" panose="020B0604030504040204" pitchFamily="34" charset="-120"/>
              </a:rPr>
              <a:t>再使用性、可用性、互通性、可管理性、可伸縮性、安全性、可支援性、</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a:t>
            </a:r>
            <a:r>
              <a:rPr lang="zh-CN" altLang="en-US" sz="2000" dirty="0">
                <a:latin typeface="微軟正黑體" panose="020B0604030504040204" pitchFamily="34" charset="-120"/>
                <a:ea typeface="微軟正黑體" panose="020B0604030504040204" pitchFamily="34" charset="-120"/>
              </a:rPr>
              <a:t>可測性、易用性、可維護性、可審計性、可靠性。</a:t>
            </a:r>
            <a:endParaRPr lang="zh-TW" altLang="en-US" sz="2000" dirty="0">
              <a:latin typeface="微軟正黑體" panose="020B0604030504040204" pitchFamily="34" charset="-120"/>
              <a:ea typeface="微軟正黑體" panose="020B0604030504040204" pitchFamily="34" charset="-120"/>
            </a:endParaRPr>
          </a:p>
        </p:txBody>
      </p:sp>
      <p:sp>
        <p:nvSpPr>
          <p:cNvPr id="8" name="矩形 7"/>
          <p:cNvSpPr/>
          <p:nvPr/>
        </p:nvSpPr>
        <p:spPr>
          <a:xfrm>
            <a:off x="259711" y="1727002"/>
            <a:ext cx="1338828" cy="369332"/>
          </a:xfrm>
          <a:prstGeom prst="rect">
            <a:avLst/>
          </a:prstGeom>
        </p:spPr>
        <p:txBody>
          <a:bodyPr wrap="non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分解的招式</a:t>
            </a:r>
          </a:p>
        </p:txBody>
      </p:sp>
      <p:sp>
        <p:nvSpPr>
          <p:cNvPr id="2" name="矩形 1"/>
          <p:cNvSpPr/>
          <p:nvPr/>
        </p:nvSpPr>
        <p:spPr>
          <a:xfrm>
            <a:off x="128906" y="51052"/>
            <a:ext cx="800219" cy="461665"/>
          </a:xfrm>
          <a:prstGeom prst="rect">
            <a:avLst/>
          </a:prstGeom>
        </p:spPr>
        <p:txBody>
          <a:bodyPr wrap="none">
            <a:spAutoFit/>
          </a:bodyPr>
          <a:lstStyle/>
          <a:p>
            <a:r>
              <a:rPr lang="zh-TW" altLang="en-US" sz="2400" dirty="0">
                <a:latin typeface="微軟正黑體" panose="020B0604030504040204" pitchFamily="34" charset="-120"/>
                <a:ea typeface="微軟正黑體" panose="020B0604030504040204" pitchFamily="34" charset="-120"/>
              </a:rPr>
              <a:t>實務</a:t>
            </a:r>
          </a:p>
        </p:txBody>
      </p:sp>
      <p:sp>
        <p:nvSpPr>
          <p:cNvPr id="3" name="圓角矩形 2"/>
          <p:cNvSpPr/>
          <p:nvPr/>
        </p:nvSpPr>
        <p:spPr>
          <a:xfrm>
            <a:off x="716119" y="560880"/>
            <a:ext cx="7748337" cy="972152"/>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00831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68150" y="2635574"/>
            <a:ext cx="2315854" cy="40515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628650" y="365127"/>
            <a:ext cx="7886700" cy="585850"/>
          </a:xfrm>
        </p:spPr>
        <p:txBody>
          <a:bodyPr>
            <a:normAutofit fontScale="90000"/>
          </a:bodyPr>
          <a:lstStyle/>
          <a:p>
            <a:pPr algn="ctr"/>
            <a:r>
              <a:rPr lang="zh-TW" altLang="en-US" dirty="0">
                <a:latin typeface="微軟正黑體" panose="020B0604030504040204" pitchFamily="34" charset="-120"/>
                <a:ea typeface="微軟正黑體" panose="020B0604030504040204" pitchFamily="34" charset="-120"/>
              </a:rPr>
              <a:t>運用場景來明確化工作流程</a:t>
            </a:r>
          </a:p>
        </p:txBody>
      </p:sp>
      <p:pic>
        <p:nvPicPr>
          <p:cNvPr id="4" name="圖片 3"/>
          <p:cNvPicPr>
            <a:picLocks noChangeAspect="1"/>
          </p:cNvPicPr>
          <p:nvPr/>
        </p:nvPicPr>
        <p:blipFill>
          <a:blip r:embed="rId2"/>
          <a:stretch>
            <a:fillRect/>
          </a:stretch>
        </p:blipFill>
        <p:spPr>
          <a:xfrm>
            <a:off x="4337593" y="1713297"/>
            <a:ext cx="4248356" cy="4649002"/>
          </a:xfrm>
          <a:prstGeom prst="rect">
            <a:avLst/>
          </a:prstGeom>
        </p:spPr>
      </p:pic>
      <p:sp>
        <p:nvSpPr>
          <p:cNvPr id="5" name="矩形 4"/>
          <p:cNvSpPr/>
          <p:nvPr/>
        </p:nvSpPr>
        <p:spPr>
          <a:xfrm>
            <a:off x="430747" y="1712244"/>
            <a:ext cx="3012363" cy="923330"/>
          </a:xfrm>
          <a:prstGeom prst="rect">
            <a:avLst/>
          </a:prstGeom>
        </p:spPr>
        <p:txBody>
          <a:bodyPr wrap="non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身為</a:t>
            </a:r>
            <a:r>
              <a:rPr lang="zh-TW" altLang="en-US" dirty="0">
                <a:solidFill>
                  <a:srgbClr val="C0000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一個使用者，</a:t>
            </a:r>
            <a:endParaRPr lang="en-US" altLang="zh-TW" dirty="0">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我需要 </a:t>
            </a:r>
            <a:r>
              <a:rPr lang="zh-TW" altLang="en-US" dirty="0">
                <a:latin typeface="微軟正黑體" panose="020B0604030504040204" pitchFamily="34" charset="-120"/>
                <a:ea typeface="微軟正黑體" panose="020B0604030504040204" pitchFamily="34" charset="-120"/>
              </a:rPr>
              <a:t>先加入會員</a:t>
            </a:r>
            <a:endParaRPr lang="en-US" altLang="zh-TW" dirty="0">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才能夠 </a:t>
            </a:r>
            <a:r>
              <a:rPr lang="zh-TW" altLang="en-US" dirty="0">
                <a:latin typeface="微軟正黑體" panose="020B0604030504040204" pitchFamily="34" charset="-120"/>
                <a:ea typeface="微軟正黑體" panose="020B0604030504040204" pitchFamily="34" charset="-120"/>
              </a:rPr>
              <a:t>上傳電子檔進入甄選</a:t>
            </a:r>
            <a:endParaRPr lang="zh-TW" altLang="en-US" dirty="0"/>
          </a:p>
        </p:txBody>
      </p:sp>
      <p:sp>
        <p:nvSpPr>
          <p:cNvPr id="6" name="右大括弧 5"/>
          <p:cNvSpPr/>
          <p:nvPr/>
        </p:nvSpPr>
        <p:spPr>
          <a:xfrm>
            <a:off x="3377401" y="1739676"/>
            <a:ext cx="283464" cy="895898"/>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 name="矩形 6"/>
          <p:cNvSpPr/>
          <p:nvPr/>
        </p:nvSpPr>
        <p:spPr>
          <a:xfrm>
            <a:off x="468150" y="3421438"/>
            <a:ext cx="2781531" cy="923330"/>
          </a:xfrm>
          <a:prstGeom prst="rect">
            <a:avLst/>
          </a:prstGeom>
        </p:spPr>
        <p:txBody>
          <a:bodyPr wrap="non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身為</a:t>
            </a:r>
            <a:r>
              <a:rPr lang="zh-TW" altLang="en-US" dirty="0">
                <a:solidFill>
                  <a:srgbClr val="C0000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一位專業的老師，</a:t>
            </a:r>
            <a:endParaRPr lang="en-US" altLang="zh-TW" dirty="0">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我需要 </a:t>
            </a:r>
            <a:r>
              <a:rPr lang="zh-TW" altLang="en-US" dirty="0">
                <a:latin typeface="微軟正黑體" panose="020B0604030504040204" pitchFamily="34" charset="-120"/>
                <a:ea typeface="微軟正黑體" panose="020B0604030504040204" pitchFamily="34" charset="-120"/>
              </a:rPr>
              <a:t>通過電子檔的審核</a:t>
            </a:r>
            <a:endParaRPr lang="en-US" altLang="zh-TW" dirty="0">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才能夠取得 </a:t>
            </a:r>
            <a:r>
              <a:rPr lang="zh-TW" altLang="en-US" dirty="0">
                <a:latin typeface="微軟正黑體" panose="020B0604030504040204" pitchFamily="34" charset="-120"/>
                <a:ea typeface="微軟正黑體" panose="020B0604030504040204" pitchFamily="34" charset="-120"/>
              </a:rPr>
              <a:t>刊登的機會</a:t>
            </a:r>
            <a:endParaRPr lang="zh-TW" altLang="en-US" dirty="0"/>
          </a:p>
        </p:txBody>
      </p:sp>
      <p:sp>
        <p:nvSpPr>
          <p:cNvPr id="8" name="右大括弧 7"/>
          <p:cNvSpPr/>
          <p:nvPr/>
        </p:nvSpPr>
        <p:spPr>
          <a:xfrm>
            <a:off x="3368351" y="3430368"/>
            <a:ext cx="283464" cy="895898"/>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矩形 8"/>
          <p:cNvSpPr/>
          <p:nvPr/>
        </p:nvSpPr>
        <p:spPr>
          <a:xfrm>
            <a:off x="430747" y="5214220"/>
            <a:ext cx="3243196" cy="923330"/>
          </a:xfrm>
          <a:prstGeom prst="rect">
            <a:avLst/>
          </a:prstGeom>
        </p:spPr>
        <p:txBody>
          <a:bodyPr wrap="non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身為</a:t>
            </a:r>
            <a:r>
              <a:rPr lang="zh-TW" altLang="en-US" dirty="0">
                <a:solidFill>
                  <a:srgbClr val="C0000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一位參加甄選的會員，</a:t>
            </a:r>
            <a:endParaRPr lang="en-US" altLang="zh-TW" dirty="0">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我需要 </a:t>
            </a:r>
            <a:r>
              <a:rPr lang="zh-TW" altLang="en-US" dirty="0">
                <a:latin typeface="微軟正黑體" panose="020B0604030504040204" pitchFamily="34" charset="-120"/>
                <a:ea typeface="微軟正黑體" panose="020B0604030504040204" pitchFamily="34" charset="-120"/>
              </a:rPr>
              <a:t>通過審核</a:t>
            </a:r>
            <a:endParaRPr lang="en-US" altLang="zh-TW" dirty="0">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才能夠取得 </a:t>
            </a:r>
            <a:r>
              <a:rPr lang="zh-TW" altLang="en-US" dirty="0">
                <a:latin typeface="微軟正黑體" panose="020B0604030504040204" pitchFamily="34" charset="-120"/>
                <a:ea typeface="微軟正黑體" panose="020B0604030504040204" pitchFamily="34" charset="-120"/>
              </a:rPr>
              <a:t>才有機會累積點數</a:t>
            </a:r>
            <a:endParaRPr lang="zh-TW" altLang="en-US" dirty="0"/>
          </a:p>
        </p:txBody>
      </p:sp>
      <p:sp>
        <p:nvSpPr>
          <p:cNvPr id="10" name="右大括弧 9"/>
          <p:cNvSpPr/>
          <p:nvPr/>
        </p:nvSpPr>
        <p:spPr>
          <a:xfrm>
            <a:off x="3623462" y="5276692"/>
            <a:ext cx="284286" cy="1172025"/>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矩形 2"/>
          <p:cNvSpPr/>
          <p:nvPr/>
        </p:nvSpPr>
        <p:spPr>
          <a:xfrm>
            <a:off x="3044832" y="933956"/>
            <a:ext cx="2839239"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tx2"/>
                </a:solidFill>
                <a:latin typeface="微軟正黑體" panose="020B0604030504040204" pitchFamily="34" charset="-120"/>
                <a:ea typeface="微軟正黑體" panose="020B0604030504040204" pitchFamily="34" charset="-120"/>
              </a:rPr>
              <a:t>交給專家修正、審核 </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11" name="矩形 10"/>
          <p:cNvSpPr/>
          <p:nvPr/>
        </p:nvSpPr>
        <p:spPr>
          <a:xfrm>
            <a:off x="468150" y="2609838"/>
            <a:ext cx="2440092" cy="430887"/>
          </a:xfrm>
          <a:prstGeom prst="rect">
            <a:avLst/>
          </a:prstGeom>
        </p:spPr>
        <p:txBody>
          <a:bodyPr wrap="none">
            <a:spAutoFit/>
          </a:bodyPr>
          <a:lstStyle/>
          <a:p>
            <a:r>
              <a:rPr lang="en-US" altLang="zh-TW" sz="1100" dirty="0">
                <a:solidFill>
                  <a:srgbClr val="0070C0"/>
                </a:solidFill>
                <a:latin typeface="微軟正黑體" panose="020B0604030504040204" pitchFamily="34" charset="-120"/>
                <a:ea typeface="微軟正黑體" panose="020B0604030504040204" pitchFamily="34" charset="-120"/>
              </a:rPr>
              <a:t>Given </a:t>
            </a:r>
            <a:r>
              <a:rPr lang="zh-TW" altLang="en-US" sz="1100" dirty="0">
                <a:solidFill>
                  <a:srgbClr val="0070C0"/>
                </a:solidFill>
                <a:latin typeface="微軟正黑體" panose="020B0604030504040204" pitchFamily="34" charset="-120"/>
                <a:ea typeface="微軟正黑體" panose="020B0604030504040204" pitchFamily="34" charset="-120"/>
              </a:rPr>
              <a:t>會員資格，</a:t>
            </a:r>
            <a:r>
              <a:rPr lang="en-US" altLang="zh-TW" sz="1100" dirty="0">
                <a:solidFill>
                  <a:srgbClr val="0070C0"/>
                </a:solidFill>
                <a:latin typeface="微軟正黑體" panose="020B0604030504040204" pitchFamily="34" charset="-120"/>
                <a:ea typeface="微軟正黑體" panose="020B0604030504040204" pitchFamily="34" charset="-120"/>
              </a:rPr>
              <a:t>When </a:t>
            </a:r>
            <a:r>
              <a:rPr lang="zh-TW" altLang="en-US" sz="1100" dirty="0">
                <a:solidFill>
                  <a:srgbClr val="0070C0"/>
                </a:solidFill>
                <a:latin typeface="微軟正黑體" panose="020B0604030504040204" pitchFamily="34" charset="-120"/>
                <a:ea typeface="微軟正黑體" panose="020B0604030504040204" pitchFamily="34" charset="-120"/>
              </a:rPr>
              <a:t>登入之後，</a:t>
            </a:r>
            <a:endParaRPr lang="en-US" altLang="zh-TW" sz="1100" dirty="0">
              <a:solidFill>
                <a:srgbClr val="0070C0"/>
              </a:solidFill>
              <a:latin typeface="微軟正黑體" panose="020B0604030504040204" pitchFamily="34" charset="-120"/>
              <a:ea typeface="微軟正黑體" panose="020B0604030504040204" pitchFamily="34" charset="-120"/>
            </a:endParaRPr>
          </a:p>
          <a:p>
            <a:r>
              <a:rPr lang="en-US" altLang="zh-TW" sz="1100" dirty="0">
                <a:solidFill>
                  <a:srgbClr val="0070C0"/>
                </a:solidFill>
                <a:latin typeface="微軟正黑體" panose="020B0604030504040204" pitchFamily="34" charset="-120"/>
                <a:ea typeface="微軟正黑體" panose="020B0604030504040204" pitchFamily="34" charset="-120"/>
              </a:rPr>
              <a:t>Then </a:t>
            </a:r>
            <a:r>
              <a:rPr lang="zh-TW" altLang="en-US" sz="1100" dirty="0">
                <a:solidFill>
                  <a:srgbClr val="0070C0"/>
                </a:solidFill>
                <a:latin typeface="微軟正黑體" panose="020B0604030504040204" pitchFamily="34" charset="-120"/>
                <a:ea typeface="微軟正黑體" panose="020B0604030504040204" pitchFamily="34" charset="-120"/>
              </a:rPr>
              <a:t>可以傳送電子檔。</a:t>
            </a:r>
            <a:endParaRPr lang="zh-TW" altLang="en-US" sz="1100" dirty="0">
              <a:solidFill>
                <a:srgbClr val="0070C0"/>
              </a:solidFill>
            </a:endParaRPr>
          </a:p>
        </p:txBody>
      </p:sp>
      <p:sp>
        <p:nvSpPr>
          <p:cNvPr id="13" name="矩形 12"/>
          <p:cNvSpPr/>
          <p:nvPr/>
        </p:nvSpPr>
        <p:spPr>
          <a:xfrm>
            <a:off x="505553" y="4352002"/>
            <a:ext cx="2744128" cy="40515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05553" y="4326266"/>
            <a:ext cx="2863284" cy="430887"/>
          </a:xfrm>
          <a:prstGeom prst="rect">
            <a:avLst/>
          </a:prstGeom>
        </p:spPr>
        <p:txBody>
          <a:bodyPr wrap="none">
            <a:spAutoFit/>
          </a:bodyPr>
          <a:lstStyle/>
          <a:p>
            <a:r>
              <a:rPr lang="en-US" altLang="zh-TW" sz="1100" dirty="0">
                <a:solidFill>
                  <a:srgbClr val="0070C0"/>
                </a:solidFill>
                <a:latin typeface="微軟正黑體" panose="020B0604030504040204" pitchFamily="34" charset="-120"/>
                <a:ea typeface="微軟正黑體" panose="020B0604030504040204" pitchFamily="34" charset="-120"/>
              </a:rPr>
              <a:t>Given </a:t>
            </a:r>
            <a:r>
              <a:rPr lang="zh-TW" altLang="en-US" sz="1100" dirty="0">
                <a:solidFill>
                  <a:srgbClr val="0070C0"/>
                </a:solidFill>
                <a:latin typeface="微軟正黑體" panose="020B0604030504040204" pitchFamily="34" charset="-120"/>
                <a:ea typeface="微軟正黑體" panose="020B0604030504040204" pitchFamily="34" charset="-120"/>
              </a:rPr>
              <a:t>老師資格，</a:t>
            </a:r>
            <a:r>
              <a:rPr lang="en-US" altLang="zh-TW" sz="1100" dirty="0">
                <a:solidFill>
                  <a:srgbClr val="0070C0"/>
                </a:solidFill>
                <a:latin typeface="微軟正黑體" panose="020B0604030504040204" pitchFamily="34" charset="-120"/>
                <a:ea typeface="微軟正黑體" panose="020B0604030504040204" pitchFamily="34" charset="-120"/>
              </a:rPr>
              <a:t>When </a:t>
            </a:r>
            <a:r>
              <a:rPr lang="zh-TW" altLang="en-US" sz="1100" dirty="0">
                <a:solidFill>
                  <a:srgbClr val="0070C0"/>
                </a:solidFill>
                <a:latin typeface="微軟正黑體" panose="020B0604030504040204" pitchFamily="34" charset="-120"/>
                <a:ea typeface="微軟正黑體" panose="020B0604030504040204" pitchFamily="34" charset="-120"/>
              </a:rPr>
              <a:t>通過電子檔審核，</a:t>
            </a:r>
            <a:endParaRPr lang="en-US" altLang="zh-TW" sz="1100" dirty="0">
              <a:solidFill>
                <a:srgbClr val="0070C0"/>
              </a:solidFill>
              <a:latin typeface="微軟正黑體" panose="020B0604030504040204" pitchFamily="34" charset="-120"/>
              <a:ea typeface="微軟正黑體" panose="020B0604030504040204" pitchFamily="34" charset="-120"/>
            </a:endParaRPr>
          </a:p>
          <a:p>
            <a:r>
              <a:rPr lang="en-US" altLang="zh-TW" sz="1100" dirty="0">
                <a:solidFill>
                  <a:srgbClr val="0070C0"/>
                </a:solidFill>
                <a:latin typeface="微軟正黑體" panose="020B0604030504040204" pitchFamily="34" charset="-120"/>
                <a:ea typeface="微軟正黑體" panose="020B0604030504040204" pitchFamily="34" charset="-120"/>
              </a:rPr>
              <a:t>Then </a:t>
            </a:r>
            <a:r>
              <a:rPr lang="zh-TW" altLang="en-US" sz="1100" dirty="0">
                <a:solidFill>
                  <a:srgbClr val="0070C0"/>
                </a:solidFill>
                <a:latin typeface="微軟正黑體" panose="020B0604030504040204" pitchFamily="34" charset="-120"/>
                <a:ea typeface="微軟正黑體" panose="020B0604030504040204" pitchFamily="34" charset="-120"/>
              </a:rPr>
              <a:t>得到刊登機會。</a:t>
            </a:r>
            <a:endParaRPr lang="zh-TW" altLang="en-US" sz="1100" dirty="0">
              <a:solidFill>
                <a:srgbClr val="0070C0"/>
              </a:solidFill>
            </a:endParaRPr>
          </a:p>
        </p:txBody>
      </p:sp>
      <p:sp>
        <p:nvSpPr>
          <p:cNvPr id="16" name="矩形 15"/>
          <p:cNvSpPr/>
          <p:nvPr/>
        </p:nvSpPr>
        <p:spPr>
          <a:xfrm>
            <a:off x="492564" y="6172591"/>
            <a:ext cx="2744128" cy="40515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492564" y="6146855"/>
            <a:ext cx="2722220" cy="600164"/>
          </a:xfrm>
          <a:prstGeom prst="rect">
            <a:avLst/>
          </a:prstGeom>
        </p:spPr>
        <p:txBody>
          <a:bodyPr wrap="none">
            <a:spAutoFit/>
          </a:bodyPr>
          <a:lstStyle/>
          <a:p>
            <a:r>
              <a:rPr lang="en-US" altLang="zh-TW" sz="1100" dirty="0">
                <a:solidFill>
                  <a:srgbClr val="0070C0"/>
                </a:solidFill>
                <a:latin typeface="微軟正黑體" panose="020B0604030504040204" pitchFamily="34" charset="-120"/>
                <a:ea typeface="微軟正黑體" panose="020B0604030504040204" pitchFamily="34" charset="-120"/>
              </a:rPr>
              <a:t>Given</a:t>
            </a:r>
            <a:r>
              <a:rPr lang="zh-TW" altLang="en-US" sz="1100" dirty="0">
                <a:solidFill>
                  <a:srgbClr val="0070C0"/>
                </a:solidFill>
                <a:latin typeface="微軟正黑體" panose="020B0604030504040204" pitchFamily="34" charset="-120"/>
                <a:ea typeface="微軟正黑體" panose="020B0604030504040204" pitchFamily="34" charset="-120"/>
              </a:rPr>
              <a:t> 參加甄選的會員，</a:t>
            </a:r>
            <a:r>
              <a:rPr lang="en-US" altLang="zh-TW" sz="1100" dirty="0">
                <a:solidFill>
                  <a:srgbClr val="0070C0"/>
                </a:solidFill>
                <a:latin typeface="微軟正黑體" panose="020B0604030504040204" pitchFamily="34" charset="-120"/>
                <a:ea typeface="微軟正黑體" panose="020B0604030504040204" pitchFamily="34" charset="-120"/>
              </a:rPr>
              <a:t>When</a:t>
            </a:r>
            <a:r>
              <a:rPr lang="zh-TW" altLang="en-US" sz="1100" dirty="0">
                <a:solidFill>
                  <a:srgbClr val="0070C0"/>
                </a:solidFill>
                <a:latin typeface="微軟正黑體" panose="020B0604030504040204" pitchFamily="34" charset="-120"/>
                <a:ea typeface="微軟正黑體" panose="020B0604030504040204" pitchFamily="34" charset="-120"/>
              </a:rPr>
              <a:t> 通過審核</a:t>
            </a:r>
            <a:endParaRPr lang="en-US" altLang="zh-TW" sz="1100" dirty="0">
              <a:solidFill>
                <a:srgbClr val="0070C0"/>
              </a:solidFill>
              <a:latin typeface="微軟正黑體" panose="020B0604030504040204" pitchFamily="34" charset="-120"/>
              <a:ea typeface="微軟正黑體" panose="020B0604030504040204" pitchFamily="34" charset="-120"/>
            </a:endParaRPr>
          </a:p>
          <a:p>
            <a:r>
              <a:rPr lang="zh-TW" altLang="en-US" sz="1100" dirty="0">
                <a:solidFill>
                  <a:srgbClr val="0070C0"/>
                </a:solidFill>
                <a:latin typeface="微軟正黑體" panose="020B0604030504040204" pitchFamily="34" charset="-120"/>
                <a:ea typeface="微軟正黑體" panose="020B0604030504040204" pitchFamily="34" charset="-120"/>
              </a:rPr>
              <a:t>，</a:t>
            </a:r>
            <a:r>
              <a:rPr lang="en-US" altLang="zh-TW" sz="1100" dirty="0">
                <a:solidFill>
                  <a:srgbClr val="0070C0"/>
                </a:solidFill>
                <a:latin typeface="微軟正黑體" panose="020B0604030504040204" pitchFamily="34" charset="-120"/>
                <a:ea typeface="微軟正黑體" panose="020B0604030504040204" pitchFamily="34" charset="-120"/>
              </a:rPr>
              <a:t>Then </a:t>
            </a:r>
            <a:r>
              <a:rPr lang="zh-TW" altLang="en-US" sz="1100" dirty="0">
                <a:solidFill>
                  <a:srgbClr val="0070C0"/>
                </a:solidFill>
                <a:latin typeface="微軟正黑體" panose="020B0604030504040204" pitchFamily="34" charset="-120"/>
                <a:ea typeface="微軟正黑體" panose="020B0604030504040204" pitchFamily="34" charset="-120"/>
              </a:rPr>
              <a:t>得到累積點數</a:t>
            </a:r>
            <a:endParaRPr lang="zh-TW" altLang="en-US" sz="1100" dirty="0">
              <a:solidFill>
                <a:srgbClr val="0070C0"/>
              </a:solidFill>
            </a:endParaRPr>
          </a:p>
          <a:p>
            <a:r>
              <a:rPr lang="zh-TW" altLang="en-US" sz="1100" dirty="0">
                <a:solidFill>
                  <a:srgbClr val="0070C0"/>
                </a:solidFill>
                <a:latin typeface="微軟正黑體" panose="020B0604030504040204" pitchFamily="34" charset="-120"/>
                <a:ea typeface="微軟正黑體" panose="020B0604030504040204" pitchFamily="34" charset="-120"/>
              </a:rPr>
              <a:t>。</a:t>
            </a:r>
            <a:endParaRPr lang="zh-TW" altLang="en-US" sz="1100" dirty="0">
              <a:solidFill>
                <a:srgbClr val="0070C0"/>
              </a:solidFill>
            </a:endParaRPr>
          </a:p>
        </p:txBody>
      </p:sp>
    </p:spTree>
    <p:extLst>
      <p:ext uri="{BB962C8B-B14F-4D97-AF65-F5344CB8AC3E}">
        <p14:creationId xmlns:p14="http://schemas.microsoft.com/office/powerpoint/2010/main" val="2877592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1474" y="242715"/>
            <a:ext cx="7886700" cy="585850"/>
          </a:xfrm>
        </p:spPr>
        <p:txBody>
          <a:bodyPr>
            <a:normAutofit fontScale="90000"/>
          </a:bodyPr>
          <a:lstStyle/>
          <a:p>
            <a:pPr algn="ctr"/>
            <a:r>
              <a:rPr lang="zh-TW" altLang="en-US" sz="3600" dirty="0">
                <a:latin typeface="微軟正黑體" panose="020B0604030504040204" pitchFamily="34" charset="-120"/>
                <a:ea typeface="微軟正黑體" panose="020B0604030504040204" pitchFamily="34" charset="-120"/>
              </a:rPr>
              <a:t>運用場景來協助無畫面的使用者故事討論</a:t>
            </a:r>
          </a:p>
        </p:txBody>
      </p:sp>
      <p:pic>
        <p:nvPicPr>
          <p:cNvPr id="4" name="圖片 3"/>
          <p:cNvPicPr>
            <a:picLocks noChangeAspect="1"/>
          </p:cNvPicPr>
          <p:nvPr/>
        </p:nvPicPr>
        <p:blipFill>
          <a:blip r:embed="rId2"/>
          <a:stretch>
            <a:fillRect/>
          </a:stretch>
        </p:blipFill>
        <p:spPr>
          <a:xfrm>
            <a:off x="785871" y="1809549"/>
            <a:ext cx="4248356" cy="4649002"/>
          </a:xfrm>
          <a:prstGeom prst="rect">
            <a:avLst/>
          </a:prstGeom>
        </p:spPr>
      </p:pic>
      <p:sp>
        <p:nvSpPr>
          <p:cNvPr id="3" name="矩形 2"/>
          <p:cNvSpPr/>
          <p:nvPr/>
        </p:nvSpPr>
        <p:spPr>
          <a:xfrm>
            <a:off x="1487585" y="759801"/>
            <a:ext cx="5630452"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tx2"/>
                </a:solidFill>
                <a:latin typeface="微軟正黑體" panose="020B0604030504040204" pitchFamily="34" charset="-120"/>
                <a:ea typeface="微軟正黑體" panose="020B0604030504040204" pitchFamily="34" charset="-120"/>
              </a:rPr>
              <a:t>處理一般服務方式，呼叫 </a:t>
            </a:r>
            <a:r>
              <a:rPr lang="en-US" altLang="zh-TW" dirty="0">
                <a:solidFill>
                  <a:schemeClr val="tx2"/>
                </a:solidFill>
                <a:latin typeface="微軟正黑體" panose="020B0604030504040204" pitchFamily="34" charset="-120"/>
                <a:ea typeface="微軟正黑體" panose="020B0604030504040204" pitchFamily="34" charset="-120"/>
              </a:rPr>
              <a:t>Services</a:t>
            </a:r>
            <a:r>
              <a:rPr lang="zh-TW" altLang="en-US" dirty="0">
                <a:solidFill>
                  <a:schemeClr val="tx2"/>
                </a:solidFill>
                <a:latin typeface="微軟正黑體" panose="020B0604030504040204" pitchFamily="34" charset="-120"/>
                <a:ea typeface="微軟正黑體" panose="020B0604030504040204" pitchFamily="34" charset="-120"/>
              </a:rPr>
              <a:t> 的使用者故事</a:t>
            </a:r>
            <a:r>
              <a:rPr lang="en-US" altLang="zh-TW" dirty="0">
                <a:latin typeface="微軟正黑體" panose="020B0604030504040204" pitchFamily="34" charset="-120"/>
                <a:ea typeface="微軟正黑體" panose="020B0604030504040204" pitchFamily="34" charset="-120"/>
              </a:rPr>
              <a:t>》</a:t>
            </a:r>
            <a:endParaRPr lang="zh-TW" altLang="en-US" dirty="0"/>
          </a:p>
        </p:txBody>
      </p:sp>
      <p:cxnSp>
        <p:nvCxnSpPr>
          <p:cNvPr id="14" name="直線接點 13"/>
          <p:cNvCxnSpPr/>
          <p:nvPr/>
        </p:nvCxnSpPr>
        <p:spPr>
          <a:xfrm>
            <a:off x="3888606" y="4822256"/>
            <a:ext cx="152079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98383" y="3012707"/>
            <a:ext cx="2140166" cy="180954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034227" y="2665186"/>
            <a:ext cx="397866" cy="369332"/>
          </a:xfrm>
          <a:prstGeom prst="rect">
            <a:avLst/>
          </a:prstGeom>
        </p:spPr>
        <p:txBody>
          <a:bodyPr wrap="none">
            <a:spAutoFit/>
          </a:bodyPr>
          <a:lstStyle/>
          <a:p>
            <a:r>
              <a:rPr lang="en-US" altLang="zh-TW" dirty="0">
                <a:solidFill>
                  <a:schemeClr val="tx2"/>
                </a:solidFill>
                <a:latin typeface="微軟正黑體" panose="020B0604030504040204" pitchFamily="34" charset="-120"/>
                <a:ea typeface="微軟正黑體" panose="020B0604030504040204" pitchFamily="34" charset="-120"/>
              </a:rPr>
              <a:t>A.</a:t>
            </a:r>
            <a:endParaRPr lang="zh-TW" altLang="en-US" dirty="0"/>
          </a:p>
        </p:txBody>
      </p:sp>
      <p:cxnSp>
        <p:nvCxnSpPr>
          <p:cNvPr id="20" name="直線接點 19"/>
          <p:cNvCxnSpPr/>
          <p:nvPr/>
        </p:nvCxnSpPr>
        <p:spPr>
          <a:xfrm>
            <a:off x="3811603" y="3020727"/>
            <a:ext cx="152079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121057" y="4477194"/>
            <a:ext cx="378630" cy="369332"/>
          </a:xfrm>
          <a:prstGeom prst="rect">
            <a:avLst/>
          </a:prstGeom>
        </p:spPr>
        <p:txBody>
          <a:bodyPr wrap="none">
            <a:spAutoFit/>
          </a:bodyPr>
          <a:lstStyle/>
          <a:p>
            <a:r>
              <a:rPr lang="en-US" altLang="zh-TW" dirty="0">
                <a:solidFill>
                  <a:schemeClr val="tx2"/>
                </a:solidFill>
                <a:latin typeface="微軟正黑體" panose="020B0604030504040204" pitchFamily="34" charset="-120"/>
                <a:ea typeface="微軟正黑體" panose="020B0604030504040204" pitchFamily="34" charset="-120"/>
              </a:rPr>
              <a:t>B.</a:t>
            </a:r>
            <a:endParaRPr lang="zh-TW" altLang="en-US" dirty="0"/>
          </a:p>
        </p:txBody>
      </p:sp>
      <p:sp>
        <p:nvSpPr>
          <p:cNvPr id="22" name="矩形 21"/>
          <p:cNvSpPr/>
          <p:nvPr/>
        </p:nvSpPr>
        <p:spPr>
          <a:xfrm>
            <a:off x="250020" y="2643375"/>
            <a:ext cx="391454" cy="369332"/>
          </a:xfrm>
          <a:prstGeom prst="rect">
            <a:avLst/>
          </a:prstGeom>
        </p:spPr>
        <p:txBody>
          <a:bodyPr wrap="none">
            <a:spAutoFit/>
          </a:bodyPr>
          <a:lstStyle/>
          <a:p>
            <a:r>
              <a:rPr lang="en-US" altLang="zh-TW" dirty="0">
                <a:solidFill>
                  <a:schemeClr val="tx2"/>
                </a:solidFill>
                <a:latin typeface="微軟正黑體" panose="020B0604030504040204" pitchFamily="34" charset="-120"/>
                <a:ea typeface="微軟正黑體" panose="020B0604030504040204" pitchFamily="34" charset="-120"/>
              </a:rPr>
              <a:t>C.</a:t>
            </a:r>
            <a:endParaRPr lang="zh-TW" altLang="en-US" dirty="0"/>
          </a:p>
        </p:txBody>
      </p:sp>
      <p:sp>
        <p:nvSpPr>
          <p:cNvPr id="23" name="矩形 22"/>
          <p:cNvSpPr/>
          <p:nvPr/>
        </p:nvSpPr>
        <p:spPr>
          <a:xfrm>
            <a:off x="6182060" y="1455445"/>
            <a:ext cx="864339" cy="369332"/>
          </a:xfrm>
          <a:prstGeom prst="rect">
            <a:avLst/>
          </a:prstGeom>
          <a:ln>
            <a:solidFill>
              <a:srgbClr val="C00000"/>
            </a:solidFill>
          </a:ln>
        </p:spPr>
        <p:txBody>
          <a:bodyPr wrap="none">
            <a:spAutoFit/>
          </a:bodyPr>
          <a:lstStyle/>
          <a:p>
            <a:r>
              <a:rPr lang="en-US" altLang="zh-TW" dirty="0">
                <a:solidFill>
                  <a:schemeClr val="tx2"/>
                </a:solidFill>
                <a:latin typeface="微軟正黑體" panose="020B0604030504040204" pitchFamily="34" charset="-120"/>
                <a:ea typeface="微軟正黑體" panose="020B0604030504040204" pitchFamily="34" charset="-120"/>
              </a:rPr>
              <a:t>A </a:t>
            </a:r>
            <a:r>
              <a:rPr lang="zh-TW" altLang="en-US" dirty="0">
                <a:solidFill>
                  <a:schemeClr val="tx2"/>
                </a:solidFill>
                <a:latin typeface="微軟正黑體" panose="020B0604030504040204" pitchFamily="34" charset="-120"/>
                <a:ea typeface="微軟正黑體" panose="020B0604030504040204" pitchFamily="34" charset="-120"/>
              </a:rPr>
              <a:t>部分</a:t>
            </a:r>
            <a:endParaRPr lang="zh-TW" altLang="en-US" dirty="0"/>
          </a:p>
        </p:txBody>
      </p:sp>
      <p:sp>
        <p:nvSpPr>
          <p:cNvPr id="24" name="矩形 23"/>
          <p:cNvSpPr/>
          <p:nvPr/>
        </p:nvSpPr>
        <p:spPr>
          <a:xfrm>
            <a:off x="6862855" y="1830278"/>
            <a:ext cx="2584168" cy="600164"/>
          </a:xfrm>
          <a:prstGeom prst="rect">
            <a:avLst/>
          </a:prstGeom>
        </p:spPr>
        <p:txBody>
          <a:bodyPr wrap="square">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身為</a:t>
            </a:r>
            <a:r>
              <a:rPr lang="zh-TW" altLang="en-US" sz="1100" dirty="0">
                <a:solidFill>
                  <a:srgbClr val="C00000"/>
                </a:solidFill>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一個使用者，</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C00000"/>
                </a:solidFill>
                <a:latin typeface="微軟正黑體" panose="020B0604030504040204" pitchFamily="34" charset="-120"/>
                <a:ea typeface="微軟正黑體" panose="020B0604030504040204" pitchFamily="34" charset="-120"/>
              </a:rPr>
              <a:t>我希望 </a:t>
            </a:r>
            <a:r>
              <a:rPr lang="zh-TW" altLang="en-US" sz="1100" dirty="0">
                <a:latin typeface="微軟正黑體" panose="020B0604030504040204" pitchFamily="34" charset="-120"/>
                <a:ea typeface="微軟正黑體" panose="020B0604030504040204" pitchFamily="34" charset="-120"/>
              </a:rPr>
              <a:t> 加入會員</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C00000"/>
                </a:solidFill>
                <a:latin typeface="微軟正黑體" panose="020B0604030504040204" pitchFamily="34" charset="-120"/>
                <a:ea typeface="微軟正黑體" panose="020B0604030504040204" pitchFamily="34" charset="-120"/>
              </a:rPr>
              <a:t>才能夠 </a:t>
            </a:r>
            <a:r>
              <a:rPr lang="zh-TW" altLang="en-US" sz="1100" dirty="0">
                <a:latin typeface="微軟正黑體" panose="020B0604030504040204" pitchFamily="34" charset="-120"/>
                <a:ea typeface="微軟正黑體" panose="020B0604030504040204" pitchFamily="34" charset="-120"/>
              </a:rPr>
              <a:t>好上傳電子檔進入甄選</a:t>
            </a:r>
            <a:endParaRPr lang="zh-TW" altLang="en-US" sz="1100" dirty="0"/>
          </a:p>
        </p:txBody>
      </p:sp>
      <p:sp>
        <p:nvSpPr>
          <p:cNvPr id="25" name="矩形 24"/>
          <p:cNvSpPr/>
          <p:nvPr/>
        </p:nvSpPr>
        <p:spPr>
          <a:xfrm>
            <a:off x="6407281" y="1817081"/>
            <a:ext cx="455574" cy="307777"/>
          </a:xfrm>
          <a:prstGeom prst="rect">
            <a:avLst/>
          </a:prstGeom>
        </p:spPr>
        <p:txBody>
          <a:bodyPr wrap="none">
            <a:spAutoFit/>
          </a:bodyPr>
          <a:lstStyle/>
          <a:p>
            <a:r>
              <a:rPr lang="en-US" altLang="zh-TW" sz="1400" dirty="0">
                <a:solidFill>
                  <a:schemeClr val="tx2"/>
                </a:solidFill>
                <a:latin typeface="微軟正黑體" panose="020B0604030504040204" pitchFamily="34" charset="-120"/>
                <a:ea typeface="微軟正黑體" panose="020B0604030504040204" pitchFamily="34" charset="-120"/>
              </a:rPr>
              <a:t>A1.</a:t>
            </a:r>
            <a:endParaRPr lang="zh-TW" altLang="en-US" sz="1400" dirty="0"/>
          </a:p>
        </p:txBody>
      </p:sp>
      <p:sp>
        <p:nvSpPr>
          <p:cNvPr id="26" name="矩形 25"/>
          <p:cNvSpPr/>
          <p:nvPr/>
        </p:nvSpPr>
        <p:spPr>
          <a:xfrm>
            <a:off x="6862855" y="2405362"/>
            <a:ext cx="2584168" cy="430887"/>
          </a:xfrm>
          <a:prstGeom prst="rect">
            <a:avLst/>
          </a:prstGeom>
        </p:spPr>
        <p:txBody>
          <a:bodyPr wrap="square">
            <a:spAutoFit/>
          </a:bodyPr>
          <a:lstStyle/>
          <a:p>
            <a:r>
              <a:rPr lang="zh-TW" altLang="en-US" sz="1100" dirty="0">
                <a:solidFill>
                  <a:srgbClr val="C00000"/>
                </a:solidFill>
                <a:latin typeface="微軟正黑體" panose="020B0604030504040204" pitchFamily="34" charset="-120"/>
                <a:ea typeface="微軟正黑體" panose="020B0604030504040204" pitchFamily="34" charset="-120"/>
              </a:rPr>
              <a:t>我希望  </a:t>
            </a:r>
            <a:r>
              <a:rPr lang="zh-TW" altLang="en-US" sz="1100" dirty="0">
                <a:latin typeface="微軟正黑體" panose="020B0604030504040204" pitchFamily="34" charset="-120"/>
                <a:ea typeface="微軟正黑體" panose="020B0604030504040204" pitchFamily="34" charset="-120"/>
              </a:rPr>
              <a:t>加入會員</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C00000"/>
                </a:solidFill>
                <a:latin typeface="微軟正黑體" panose="020B0604030504040204" pitchFamily="34" charset="-120"/>
                <a:ea typeface="微軟正黑體" panose="020B0604030504040204" pitchFamily="34" charset="-120"/>
              </a:rPr>
              <a:t>才能夠 </a:t>
            </a:r>
            <a:r>
              <a:rPr lang="zh-TW" altLang="en-US" sz="1100" dirty="0">
                <a:latin typeface="微軟正黑體" panose="020B0604030504040204" pitchFamily="34" charset="-120"/>
                <a:ea typeface="微軟正黑體" panose="020B0604030504040204" pitchFamily="34" charset="-120"/>
              </a:rPr>
              <a:t> 進行更完整的操做</a:t>
            </a:r>
            <a:endParaRPr lang="zh-TW" altLang="en-US" sz="1100" dirty="0"/>
          </a:p>
        </p:txBody>
      </p:sp>
      <p:sp>
        <p:nvSpPr>
          <p:cNvPr id="27" name="矩形 26"/>
          <p:cNvSpPr/>
          <p:nvPr/>
        </p:nvSpPr>
        <p:spPr>
          <a:xfrm>
            <a:off x="6407281" y="2392165"/>
            <a:ext cx="455574" cy="307777"/>
          </a:xfrm>
          <a:prstGeom prst="rect">
            <a:avLst/>
          </a:prstGeom>
        </p:spPr>
        <p:txBody>
          <a:bodyPr wrap="none">
            <a:spAutoFit/>
          </a:bodyPr>
          <a:lstStyle/>
          <a:p>
            <a:r>
              <a:rPr lang="en-US" altLang="zh-TW" sz="1400" dirty="0">
                <a:solidFill>
                  <a:schemeClr val="tx2"/>
                </a:solidFill>
                <a:latin typeface="微軟正黑體" panose="020B0604030504040204" pitchFamily="34" charset="-120"/>
                <a:ea typeface="微軟正黑體" panose="020B0604030504040204" pitchFamily="34" charset="-120"/>
              </a:rPr>
              <a:t>A2.</a:t>
            </a:r>
            <a:endParaRPr lang="zh-TW" altLang="en-US" sz="1400" dirty="0"/>
          </a:p>
        </p:txBody>
      </p:sp>
      <p:sp>
        <p:nvSpPr>
          <p:cNvPr id="28" name="矩形 27"/>
          <p:cNvSpPr/>
          <p:nvPr/>
        </p:nvSpPr>
        <p:spPr>
          <a:xfrm>
            <a:off x="6862855" y="2863049"/>
            <a:ext cx="2584168" cy="430887"/>
          </a:xfrm>
          <a:prstGeom prst="rect">
            <a:avLst/>
          </a:prstGeom>
        </p:spPr>
        <p:txBody>
          <a:bodyPr wrap="square">
            <a:spAutoFit/>
          </a:bodyPr>
          <a:lstStyle/>
          <a:p>
            <a:r>
              <a:rPr lang="zh-TW" altLang="en-US" sz="1100" dirty="0">
                <a:solidFill>
                  <a:srgbClr val="C00000"/>
                </a:solidFill>
                <a:latin typeface="微軟正黑體" panose="020B0604030504040204" pitchFamily="34" charset="-120"/>
                <a:ea typeface="微軟正黑體" panose="020B0604030504040204" pitchFamily="34" charset="-120"/>
              </a:rPr>
              <a:t>我希望  </a:t>
            </a:r>
            <a:r>
              <a:rPr lang="en-US" altLang="zh-TW" sz="1100" dirty="0">
                <a:latin typeface="微軟正黑體" panose="020B0604030504040204" pitchFamily="34" charset="-120"/>
                <a:ea typeface="微軟正黑體" panose="020B0604030504040204" pitchFamily="34" charset="-120"/>
              </a:rPr>
              <a:t>OOOO</a:t>
            </a:r>
          </a:p>
          <a:p>
            <a:r>
              <a:rPr lang="zh-TW" altLang="en-US" sz="1100" dirty="0">
                <a:solidFill>
                  <a:srgbClr val="C00000"/>
                </a:solidFill>
                <a:latin typeface="微軟正黑體" panose="020B0604030504040204" pitchFamily="34" charset="-120"/>
                <a:ea typeface="微軟正黑體" panose="020B0604030504040204" pitchFamily="34" charset="-120"/>
              </a:rPr>
              <a:t>才能夠 </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OOOOOOOOOO</a:t>
            </a:r>
            <a:endParaRPr lang="zh-TW" altLang="en-US" sz="1100" dirty="0"/>
          </a:p>
        </p:txBody>
      </p:sp>
      <p:sp>
        <p:nvSpPr>
          <p:cNvPr id="29" name="矩形 28"/>
          <p:cNvSpPr/>
          <p:nvPr/>
        </p:nvSpPr>
        <p:spPr>
          <a:xfrm>
            <a:off x="6407281" y="2849852"/>
            <a:ext cx="455574" cy="307777"/>
          </a:xfrm>
          <a:prstGeom prst="rect">
            <a:avLst/>
          </a:prstGeom>
        </p:spPr>
        <p:txBody>
          <a:bodyPr wrap="none">
            <a:spAutoFit/>
          </a:bodyPr>
          <a:lstStyle/>
          <a:p>
            <a:r>
              <a:rPr lang="en-US" altLang="zh-TW" sz="1400" dirty="0">
                <a:solidFill>
                  <a:schemeClr val="tx2"/>
                </a:solidFill>
                <a:latin typeface="微軟正黑體" panose="020B0604030504040204" pitchFamily="34" charset="-120"/>
                <a:ea typeface="微軟正黑體" panose="020B0604030504040204" pitchFamily="34" charset="-120"/>
              </a:rPr>
              <a:t>A3.</a:t>
            </a:r>
            <a:endParaRPr lang="zh-TW" altLang="en-US" sz="1400" dirty="0"/>
          </a:p>
        </p:txBody>
      </p:sp>
      <p:sp>
        <p:nvSpPr>
          <p:cNvPr id="30" name="矩形 29"/>
          <p:cNvSpPr/>
          <p:nvPr/>
        </p:nvSpPr>
        <p:spPr>
          <a:xfrm>
            <a:off x="6182060" y="3281435"/>
            <a:ext cx="845103" cy="369332"/>
          </a:xfrm>
          <a:prstGeom prst="rect">
            <a:avLst/>
          </a:prstGeom>
          <a:ln>
            <a:solidFill>
              <a:srgbClr val="C00000"/>
            </a:solidFill>
          </a:ln>
        </p:spPr>
        <p:txBody>
          <a:bodyPr wrap="none">
            <a:spAutoFit/>
          </a:bodyPr>
          <a:lstStyle/>
          <a:p>
            <a:r>
              <a:rPr lang="en-US" altLang="zh-TW" dirty="0">
                <a:solidFill>
                  <a:schemeClr val="tx2"/>
                </a:solidFill>
                <a:latin typeface="微軟正黑體" panose="020B0604030504040204" pitchFamily="34" charset="-120"/>
                <a:ea typeface="微軟正黑體" panose="020B0604030504040204" pitchFamily="34" charset="-120"/>
              </a:rPr>
              <a:t>B </a:t>
            </a:r>
            <a:r>
              <a:rPr lang="zh-TW" altLang="en-US" dirty="0">
                <a:solidFill>
                  <a:schemeClr val="tx2"/>
                </a:solidFill>
                <a:latin typeface="微軟正黑體" panose="020B0604030504040204" pitchFamily="34" charset="-120"/>
                <a:ea typeface="微軟正黑體" panose="020B0604030504040204" pitchFamily="34" charset="-120"/>
              </a:rPr>
              <a:t>部分</a:t>
            </a:r>
            <a:endParaRPr lang="zh-TW" altLang="en-US" dirty="0"/>
          </a:p>
        </p:txBody>
      </p:sp>
      <p:sp>
        <p:nvSpPr>
          <p:cNvPr id="31" name="矩形 30"/>
          <p:cNvSpPr/>
          <p:nvPr/>
        </p:nvSpPr>
        <p:spPr>
          <a:xfrm>
            <a:off x="6879754" y="3695569"/>
            <a:ext cx="2584168" cy="600164"/>
          </a:xfrm>
          <a:prstGeom prst="rect">
            <a:avLst/>
          </a:prstGeom>
        </p:spPr>
        <p:txBody>
          <a:bodyPr wrap="square">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身為</a:t>
            </a:r>
            <a:r>
              <a:rPr lang="zh-TW" altLang="en-US" sz="1100" dirty="0">
                <a:solidFill>
                  <a:srgbClr val="C00000"/>
                </a:solidFill>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 使用者，</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C00000"/>
                </a:solidFill>
                <a:latin typeface="微軟正黑體" panose="020B0604030504040204" pitchFamily="34" charset="-120"/>
                <a:ea typeface="微軟正黑體" panose="020B0604030504040204" pitchFamily="34" charset="-120"/>
              </a:rPr>
              <a:t>我希望 </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OOOOO</a:t>
            </a:r>
          </a:p>
          <a:p>
            <a:r>
              <a:rPr lang="zh-TW" altLang="en-US" sz="1100" dirty="0">
                <a:solidFill>
                  <a:srgbClr val="C00000"/>
                </a:solidFill>
                <a:latin typeface="微軟正黑體" panose="020B0604030504040204" pitchFamily="34" charset="-120"/>
                <a:ea typeface="微軟正黑體" panose="020B0604030504040204" pitchFamily="34" charset="-120"/>
              </a:rPr>
              <a:t>才能夠  </a:t>
            </a:r>
            <a:r>
              <a:rPr lang="en-US" altLang="zh-TW" sz="1100" dirty="0">
                <a:latin typeface="微軟正黑體" panose="020B0604030504040204" pitchFamily="34" charset="-120"/>
                <a:ea typeface="微軟正黑體" panose="020B0604030504040204" pitchFamily="34" charset="-120"/>
              </a:rPr>
              <a:t>OOOOOOOOO</a:t>
            </a:r>
            <a:endParaRPr lang="zh-TW" altLang="en-US" sz="1100" dirty="0"/>
          </a:p>
        </p:txBody>
      </p:sp>
      <p:sp>
        <p:nvSpPr>
          <p:cNvPr id="32" name="矩形 31"/>
          <p:cNvSpPr/>
          <p:nvPr/>
        </p:nvSpPr>
        <p:spPr>
          <a:xfrm>
            <a:off x="6424180" y="3682372"/>
            <a:ext cx="441146" cy="307777"/>
          </a:xfrm>
          <a:prstGeom prst="rect">
            <a:avLst/>
          </a:prstGeom>
        </p:spPr>
        <p:txBody>
          <a:bodyPr wrap="none">
            <a:spAutoFit/>
          </a:bodyPr>
          <a:lstStyle/>
          <a:p>
            <a:r>
              <a:rPr lang="en-US" altLang="zh-TW" sz="1400" dirty="0">
                <a:solidFill>
                  <a:schemeClr val="tx2"/>
                </a:solidFill>
                <a:latin typeface="微軟正黑體" panose="020B0604030504040204" pitchFamily="34" charset="-120"/>
                <a:ea typeface="微軟正黑體" panose="020B0604030504040204" pitchFamily="34" charset="-120"/>
              </a:rPr>
              <a:t>B1.</a:t>
            </a:r>
            <a:endParaRPr lang="zh-TW" altLang="en-US" sz="1400" dirty="0"/>
          </a:p>
        </p:txBody>
      </p:sp>
      <p:sp>
        <p:nvSpPr>
          <p:cNvPr id="33" name="矩形 32"/>
          <p:cNvSpPr/>
          <p:nvPr/>
        </p:nvSpPr>
        <p:spPr>
          <a:xfrm>
            <a:off x="6879754" y="4270653"/>
            <a:ext cx="2584168" cy="430887"/>
          </a:xfrm>
          <a:prstGeom prst="rect">
            <a:avLst/>
          </a:prstGeom>
        </p:spPr>
        <p:txBody>
          <a:bodyPr wrap="square">
            <a:spAutoFit/>
          </a:bodyPr>
          <a:lstStyle/>
          <a:p>
            <a:r>
              <a:rPr lang="zh-TW" altLang="en-US" sz="1100" dirty="0">
                <a:solidFill>
                  <a:srgbClr val="C00000"/>
                </a:solidFill>
                <a:latin typeface="微軟正黑體" panose="020B0604030504040204" pitchFamily="34" charset="-120"/>
                <a:ea typeface="微軟正黑體" panose="020B0604030504040204" pitchFamily="34" charset="-120"/>
              </a:rPr>
              <a:t>我希望  </a:t>
            </a:r>
            <a:r>
              <a:rPr lang="zh-TW" altLang="en-US" sz="1100" dirty="0">
                <a:latin typeface="微軟正黑體" panose="020B0604030504040204" pitchFamily="34" charset="-120"/>
                <a:ea typeface="微軟正黑體" panose="020B0604030504040204" pitchFamily="34" charset="-120"/>
              </a:rPr>
              <a:t>加入會員</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C00000"/>
                </a:solidFill>
                <a:latin typeface="微軟正黑體" panose="020B0604030504040204" pitchFamily="34" charset="-120"/>
                <a:ea typeface="微軟正黑體" panose="020B0604030504040204" pitchFamily="34" charset="-120"/>
              </a:rPr>
              <a:t>才能夠 </a:t>
            </a:r>
            <a:r>
              <a:rPr lang="zh-TW" altLang="en-US" sz="1100" dirty="0">
                <a:latin typeface="微軟正黑體" panose="020B0604030504040204" pitchFamily="34" charset="-120"/>
                <a:ea typeface="微軟正黑體" panose="020B0604030504040204" pitchFamily="34" charset="-120"/>
              </a:rPr>
              <a:t> 進行更完整的操做</a:t>
            </a:r>
            <a:endParaRPr lang="zh-TW" altLang="en-US" sz="1100" dirty="0"/>
          </a:p>
        </p:txBody>
      </p:sp>
      <p:sp>
        <p:nvSpPr>
          <p:cNvPr id="34" name="矩形 33"/>
          <p:cNvSpPr/>
          <p:nvPr/>
        </p:nvSpPr>
        <p:spPr>
          <a:xfrm>
            <a:off x="6424180" y="4257456"/>
            <a:ext cx="441146" cy="307777"/>
          </a:xfrm>
          <a:prstGeom prst="rect">
            <a:avLst/>
          </a:prstGeom>
        </p:spPr>
        <p:txBody>
          <a:bodyPr wrap="none">
            <a:spAutoFit/>
          </a:bodyPr>
          <a:lstStyle/>
          <a:p>
            <a:r>
              <a:rPr lang="en-US" altLang="zh-TW" sz="1400" dirty="0">
                <a:solidFill>
                  <a:schemeClr val="tx2"/>
                </a:solidFill>
                <a:latin typeface="微軟正黑體" panose="020B0604030504040204" pitchFamily="34" charset="-120"/>
                <a:ea typeface="微軟正黑體" panose="020B0604030504040204" pitchFamily="34" charset="-120"/>
              </a:rPr>
              <a:t>B2.</a:t>
            </a:r>
            <a:endParaRPr lang="zh-TW" altLang="en-US" sz="1400" dirty="0"/>
          </a:p>
        </p:txBody>
      </p:sp>
      <p:sp>
        <p:nvSpPr>
          <p:cNvPr id="35" name="矩形 34"/>
          <p:cNvSpPr/>
          <p:nvPr/>
        </p:nvSpPr>
        <p:spPr>
          <a:xfrm>
            <a:off x="7399518" y="4715143"/>
            <a:ext cx="1514827" cy="430887"/>
          </a:xfrm>
          <a:prstGeom prst="rect">
            <a:avLst/>
          </a:prstGeom>
        </p:spPr>
        <p:txBody>
          <a:bodyPr wrap="square">
            <a:spAutoFit/>
          </a:bodyPr>
          <a:lstStyle/>
          <a:p>
            <a:r>
              <a:rPr lang="zh-TW" altLang="en-US" sz="1100" dirty="0">
                <a:solidFill>
                  <a:srgbClr val="C00000"/>
                </a:solidFill>
                <a:latin typeface="微軟正黑體" panose="020B0604030504040204" pitchFamily="34" charset="-120"/>
                <a:ea typeface="微軟正黑體" panose="020B0604030504040204" pitchFamily="34" charset="-120"/>
              </a:rPr>
              <a:t>我希望  </a:t>
            </a:r>
            <a:r>
              <a:rPr lang="en-US" altLang="zh-TW" sz="1100" dirty="0">
                <a:latin typeface="微軟正黑體" panose="020B0604030504040204" pitchFamily="34" charset="-120"/>
                <a:ea typeface="微軟正黑體" panose="020B0604030504040204" pitchFamily="34" charset="-120"/>
              </a:rPr>
              <a:t>OOO</a:t>
            </a:r>
          </a:p>
          <a:p>
            <a:r>
              <a:rPr lang="zh-TW" altLang="en-US" sz="1100" dirty="0">
                <a:solidFill>
                  <a:srgbClr val="C00000"/>
                </a:solidFill>
                <a:latin typeface="微軟正黑體" panose="020B0604030504040204" pitchFamily="34" charset="-120"/>
                <a:ea typeface="微軟正黑體" panose="020B0604030504040204" pitchFamily="34" charset="-120"/>
              </a:rPr>
              <a:t>才能夠 </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OOOOOOO</a:t>
            </a:r>
            <a:endParaRPr lang="zh-TW" altLang="en-US" sz="1100" dirty="0"/>
          </a:p>
        </p:txBody>
      </p:sp>
      <p:sp>
        <p:nvSpPr>
          <p:cNvPr id="36" name="矩形 35"/>
          <p:cNvSpPr/>
          <p:nvPr/>
        </p:nvSpPr>
        <p:spPr>
          <a:xfrm>
            <a:off x="6879754" y="4716928"/>
            <a:ext cx="545342" cy="307777"/>
          </a:xfrm>
          <a:prstGeom prst="rect">
            <a:avLst/>
          </a:prstGeom>
        </p:spPr>
        <p:txBody>
          <a:bodyPr wrap="none">
            <a:spAutoFit/>
          </a:bodyPr>
          <a:lstStyle/>
          <a:p>
            <a:r>
              <a:rPr lang="en-US" altLang="zh-TW" sz="1400" dirty="0">
                <a:solidFill>
                  <a:schemeClr val="tx2"/>
                </a:solidFill>
                <a:latin typeface="微軟正黑體" panose="020B0604030504040204" pitchFamily="34" charset="-120"/>
                <a:ea typeface="微軟正黑體" panose="020B0604030504040204" pitchFamily="34" charset="-120"/>
              </a:rPr>
              <a:t>B21.</a:t>
            </a:r>
            <a:endParaRPr lang="zh-TW" altLang="en-US" sz="1400" dirty="0"/>
          </a:p>
        </p:txBody>
      </p:sp>
      <p:sp>
        <p:nvSpPr>
          <p:cNvPr id="37" name="矩形 36"/>
          <p:cNvSpPr/>
          <p:nvPr/>
        </p:nvSpPr>
        <p:spPr>
          <a:xfrm>
            <a:off x="7425096" y="5146030"/>
            <a:ext cx="1514827" cy="430887"/>
          </a:xfrm>
          <a:prstGeom prst="rect">
            <a:avLst/>
          </a:prstGeom>
        </p:spPr>
        <p:txBody>
          <a:bodyPr wrap="square">
            <a:spAutoFit/>
          </a:bodyPr>
          <a:lstStyle/>
          <a:p>
            <a:r>
              <a:rPr lang="zh-TW" altLang="en-US" sz="1100" dirty="0">
                <a:solidFill>
                  <a:srgbClr val="C00000"/>
                </a:solidFill>
                <a:latin typeface="微軟正黑體" panose="020B0604030504040204" pitchFamily="34" charset="-120"/>
                <a:ea typeface="微軟正黑體" panose="020B0604030504040204" pitchFamily="34" charset="-120"/>
              </a:rPr>
              <a:t>我希望  </a:t>
            </a:r>
            <a:r>
              <a:rPr lang="en-US" altLang="zh-TW" sz="1100" dirty="0">
                <a:latin typeface="微軟正黑體" panose="020B0604030504040204" pitchFamily="34" charset="-120"/>
                <a:ea typeface="微軟正黑體" panose="020B0604030504040204" pitchFamily="34" charset="-120"/>
              </a:rPr>
              <a:t>OOO</a:t>
            </a:r>
          </a:p>
          <a:p>
            <a:r>
              <a:rPr lang="zh-TW" altLang="en-US" sz="1100" dirty="0">
                <a:solidFill>
                  <a:srgbClr val="C00000"/>
                </a:solidFill>
                <a:latin typeface="微軟正黑體" panose="020B0604030504040204" pitchFamily="34" charset="-120"/>
                <a:ea typeface="微軟正黑體" panose="020B0604030504040204" pitchFamily="34" charset="-120"/>
              </a:rPr>
              <a:t>才能夠 </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OOOOOOO</a:t>
            </a:r>
            <a:endParaRPr lang="zh-TW" altLang="en-US" sz="1100" dirty="0"/>
          </a:p>
        </p:txBody>
      </p:sp>
      <p:sp>
        <p:nvSpPr>
          <p:cNvPr id="38" name="矩形 37"/>
          <p:cNvSpPr/>
          <p:nvPr/>
        </p:nvSpPr>
        <p:spPr>
          <a:xfrm>
            <a:off x="6905332" y="5147815"/>
            <a:ext cx="545342" cy="307777"/>
          </a:xfrm>
          <a:prstGeom prst="rect">
            <a:avLst/>
          </a:prstGeom>
        </p:spPr>
        <p:txBody>
          <a:bodyPr wrap="none">
            <a:spAutoFit/>
          </a:bodyPr>
          <a:lstStyle/>
          <a:p>
            <a:r>
              <a:rPr lang="en-US" altLang="zh-TW" sz="1400" dirty="0">
                <a:solidFill>
                  <a:schemeClr val="tx2"/>
                </a:solidFill>
                <a:latin typeface="微軟正黑體" panose="020B0604030504040204" pitchFamily="34" charset="-120"/>
                <a:ea typeface="微軟正黑體" panose="020B0604030504040204" pitchFamily="34" charset="-120"/>
              </a:rPr>
              <a:t>B22.</a:t>
            </a:r>
            <a:endParaRPr lang="zh-TW" altLang="en-US" sz="1400" dirty="0"/>
          </a:p>
        </p:txBody>
      </p:sp>
      <p:sp>
        <p:nvSpPr>
          <p:cNvPr id="39" name="矩形 38"/>
          <p:cNvSpPr/>
          <p:nvPr/>
        </p:nvSpPr>
        <p:spPr>
          <a:xfrm>
            <a:off x="7425096" y="5591231"/>
            <a:ext cx="1514827" cy="430887"/>
          </a:xfrm>
          <a:prstGeom prst="rect">
            <a:avLst/>
          </a:prstGeom>
        </p:spPr>
        <p:txBody>
          <a:bodyPr wrap="square">
            <a:spAutoFit/>
          </a:bodyPr>
          <a:lstStyle/>
          <a:p>
            <a:r>
              <a:rPr lang="zh-TW" altLang="en-US" sz="1100" dirty="0">
                <a:solidFill>
                  <a:srgbClr val="C00000"/>
                </a:solidFill>
                <a:latin typeface="微軟正黑體" panose="020B0604030504040204" pitchFamily="34" charset="-120"/>
                <a:ea typeface="微軟正黑體" panose="020B0604030504040204" pitchFamily="34" charset="-120"/>
              </a:rPr>
              <a:t>我希望  </a:t>
            </a:r>
            <a:r>
              <a:rPr lang="en-US" altLang="zh-TW" sz="1100" dirty="0">
                <a:latin typeface="微軟正黑體" panose="020B0604030504040204" pitchFamily="34" charset="-120"/>
                <a:ea typeface="微軟正黑體" panose="020B0604030504040204" pitchFamily="34" charset="-120"/>
              </a:rPr>
              <a:t>OOO</a:t>
            </a:r>
          </a:p>
          <a:p>
            <a:r>
              <a:rPr lang="zh-TW" altLang="en-US" sz="1100" dirty="0">
                <a:solidFill>
                  <a:srgbClr val="C00000"/>
                </a:solidFill>
                <a:latin typeface="微軟正黑體" panose="020B0604030504040204" pitchFamily="34" charset="-120"/>
                <a:ea typeface="微軟正黑體" panose="020B0604030504040204" pitchFamily="34" charset="-120"/>
              </a:rPr>
              <a:t>才能夠 </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OOOOOOO</a:t>
            </a:r>
            <a:endParaRPr lang="zh-TW" altLang="en-US" sz="1100" dirty="0"/>
          </a:p>
        </p:txBody>
      </p:sp>
      <p:sp>
        <p:nvSpPr>
          <p:cNvPr id="40" name="矩形 39"/>
          <p:cNvSpPr/>
          <p:nvPr/>
        </p:nvSpPr>
        <p:spPr>
          <a:xfrm>
            <a:off x="6905332" y="5593016"/>
            <a:ext cx="545342" cy="307777"/>
          </a:xfrm>
          <a:prstGeom prst="rect">
            <a:avLst/>
          </a:prstGeom>
        </p:spPr>
        <p:txBody>
          <a:bodyPr wrap="none">
            <a:spAutoFit/>
          </a:bodyPr>
          <a:lstStyle/>
          <a:p>
            <a:r>
              <a:rPr lang="en-US" altLang="zh-TW" sz="1400" dirty="0">
                <a:solidFill>
                  <a:schemeClr val="tx2"/>
                </a:solidFill>
                <a:latin typeface="微軟正黑體" panose="020B0604030504040204" pitchFamily="34" charset="-120"/>
                <a:ea typeface="微軟正黑體" panose="020B0604030504040204" pitchFamily="34" charset="-120"/>
              </a:rPr>
              <a:t>B23.</a:t>
            </a:r>
            <a:endParaRPr lang="zh-TW" altLang="en-US" sz="1400" dirty="0"/>
          </a:p>
        </p:txBody>
      </p:sp>
      <p:sp>
        <p:nvSpPr>
          <p:cNvPr id="41" name="矩形 40"/>
          <p:cNvSpPr/>
          <p:nvPr/>
        </p:nvSpPr>
        <p:spPr>
          <a:xfrm>
            <a:off x="6206104" y="5905065"/>
            <a:ext cx="857927" cy="369332"/>
          </a:xfrm>
          <a:prstGeom prst="rect">
            <a:avLst/>
          </a:prstGeom>
          <a:ln>
            <a:solidFill>
              <a:srgbClr val="C00000"/>
            </a:solidFill>
          </a:ln>
        </p:spPr>
        <p:txBody>
          <a:bodyPr wrap="none">
            <a:spAutoFit/>
          </a:bodyPr>
          <a:lstStyle/>
          <a:p>
            <a:r>
              <a:rPr lang="en-US" altLang="zh-TW" dirty="0">
                <a:solidFill>
                  <a:schemeClr val="tx2"/>
                </a:solidFill>
                <a:latin typeface="微軟正黑體" panose="020B0604030504040204" pitchFamily="34" charset="-120"/>
                <a:ea typeface="微軟正黑體" panose="020B0604030504040204" pitchFamily="34" charset="-120"/>
              </a:rPr>
              <a:t>C </a:t>
            </a:r>
            <a:r>
              <a:rPr lang="zh-TW" altLang="en-US" dirty="0">
                <a:solidFill>
                  <a:schemeClr val="tx2"/>
                </a:solidFill>
                <a:latin typeface="微軟正黑體" panose="020B0604030504040204" pitchFamily="34" charset="-120"/>
                <a:ea typeface="微軟正黑體" panose="020B0604030504040204" pitchFamily="34" charset="-120"/>
              </a:rPr>
              <a:t>部分</a:t>
            </a:r>
            <a:endParaRPr lang="zh-TW" altLang="en-US" dirty="0"/>
          </a:p>
        </p:txBody>
      </p:sp>
      <p:sp>
        <p:nvSpPr>
          <p:cNvPr id="43" name="矩形 42"/>
          <p:cNvSpPr/>
          <p:nvPr/>
        </p:nvSpPr>
        <p:spPr>
          <a:xfrm>
            <a:off x="6980800" y="6224536"/>
            <a:ext cx="2584168" cy="600164"/>
          </a:xfrm>
          <a:prstGeom prst="rect">
            <a:avLst/>
          </a:prstGeom>
        </p:spPr>
        <p:txBody>
          <a:bodyPr wrap="square">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身為</a:t>
            </a:r>
            <a:r>
              <a:rPr lang="zh-TW" altLang="en-US" sz="1100" dirty="0">
                <a:solidFill>
                  <a:srgbClr val="C00000"/>
                </a:solidFill>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 使用者，</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C00000"/>
                </a:solidFill>
                <a:latin typeface="微軟正黑體" panose="020B0604030504040204" pitchFamily="34" charset="-120"/>
                <a:ea typeface="微軟正黑體" panose="020B0604030504040204" pitchFamily="34" charset="-120"/>
              </a:rPr>
              <a:t>我希望 </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OOOOO</a:t>
            </a:r>
          </a:p>
          <a:p>
            <a:r>
              <a:rPr lang="zh-TW" altLang="en-US" sz="1100" dirty="0">
                <a:solidFill>
                  <a:srgbClr val="C00000"/>
                </a:solidFill>
                <a:latin typeface="微軟正黑體" panose="020B0604030504040204" pitchFamily="34" charset="-120"/>
                <a:ea typeface="微軟正黑體" panose="020B0604030504040204" pitchFamily="34" charset="-120"/>
              </a:rPr>
              <a:t>才能夠  </a:t>
            </a:r>
            <a:r>
              <a:rPr lang="en-US" altLang="zh-TW" sz="1100" dirty="0">
                <a:latin typeface="微軟正黑體" panose="020B0604030504040204" pitchFamily="34" charset="-120"/>
                <a:ea typeface="微軟正黑體" panose="020B0604030504040204" pitchFamily="34" charset="-120"/>
              </a:rPr>
              <a:t>OOOOOOOOO</a:t>
            </a:r>
            <a:endParaRPr lang="zh-TW" altLang="en-US" sz="1100" dirty="0"/>
          </a:p>
        </p:txBody>
      </p:sp>
      <p:sp>
        <p:nvSpPr>
          <p:cNvPr id="44" name="矩形 43"/>
          <p:cNvSpPr/>
          <p:nvPr/>
        </p:nvSpPr>
        <p:spPr>
          <a:xfrm>
            <a:off x="6454568" y="6244180"/>
            <a:ext cx="450764" cy="307777"/>
          </a:xfrm>
          <a:prstGeom prst="rect">
            <a:avLst/>
          </a:prstGeom>
        </p:spPr>
        <p:txBody>
          <a:bodyPr wrap="none">
            <a:spAutoFit/>
          </a:bodyPr>
          <a:lstStyle/>
          <a:p>
            <a:r>
              <a:rPr lang="en-US" altLang="zh-TW" sz="1400" dirty="0">
                <a:solidFill>
                  <a:schemeClr val="tx2"/>
                </a:solidFill>
                <a:latin typeface="微軟正黑體" panose="020B0604030504040204" pitchFamily="34" charset="-120"/>
                <a:ea typeface="微軟正黑體" panose="020B0604030504040204" pitchFamily="34" charset="-120"/>
              </a:rPr>
              <a:t>C1.</a:t>
            </a:r>
            <a:endParaRPr lang="zh-TW" altLang="en-US" sz="1400" dirty="0"/>
          </a:p>
        </p:txBody>
      </p:sp>
    </p:spTree>
    <p:extLst>
      <p:ext uri="{BB962C8B-B14F-4D97-AF65-F5344CB8AC3E}">
        <p14:creationId xmlns:p14="http://schemas.microsoft.com/office/powerpoint/2010/main" val="11737733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圓角矩形 6"/>
          <p:cNvSpPr/>
          <p:nvPr/>
        </p:nvSpPr>
        <p:spPr>
          <a:xfrm>
            <a:off x="202131" y="5194546"/>
            <a:ext cx="8768614" cy="14757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628650" y="246913"/>
            <a:ext cx="7886700" cy="448690"/>
          </a:xfrm>
        </p:spPr>
        <p:txBody>
          <a:bodyPr>
            <a:normAutofit fontScale="90000"/>
          </a:bodyPr>
          <a:lstStyle/>
          <a:p>
            <a:pPr algn="ctr"/>
            <a:r>
              <a:rPr lang="zh-TW" altLang="en-US" dirty="0">
                <a:latin typeface="微軟正黑體" panose="020B0604030504040204" pitchFamily="34" charset="-120"/>
                <a:ea typeface="微軟正黑體" panose="020B0604030504040204" pitchFamily="34" charset="-120"/>
              </a:rPr>
              <a:t>如何開始</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 name="矩形 3"/>
          <p:cNvSpPr/>
          <p:nvPr/>
        </p:nvSpPr>
        <p:spPr>
          <a:xfrm>
            <a:off x="1501902" y="1148322"/>
            <a:ext cx="7013448" cy="3046988"/>
          </a:xfrm>
          <a:prstGeom prst="rect">
            <a:avLst/>
          </a:prstGeom>
        </p:spPr>
        <p:txBody>
          <a:bodyPr wrap="square">
            <a:spAutoFit/>
          </a:bodyPr>
          <a:lstStyle/>
          <a:p>
            <a:r>
              <a:rPr lang="zh-CN" altLang="en-US" sz="2400" dirty="0">
                <a:latin typeface="微軟正黑體" panose="020B0604030504040204" pitchFamily="34" charset="-120"/>
                <a:ea typeface="微軟正黑體" panose="020B0604030504040204" pitchFamily="34" charset="-120"/>
              </a:rPr>
              <a:t>第</a:t>
            </a:r>
            <a:r>
              <a:rPr lang="en-US" altLang="zh-CN" sz="2400" dirty="0">
                <a:latin typeface="微軟正黑體" panose="020B0604030504040204" pitchFamily="34" charset="-120"/>
                <a:ea typeface="微軟正黑體" panose="020B0604030504040204" pitchFamily="34" charset="-120"/>
              </a:rPr>
              <a:t>1</a:t>
            </a:r>
            <a:r>
              <a:rPr lang="zh-CN" altLang="en-US" sz="2400" dirty="0">
                <a:latin typeface="微軟正黑體" panose="020B0604030504040204" pitchFamily="34" charset="-120"/>
                <a:ea typeface="微軟正黑體" panose="020B0604030504040204" pitchFamily="34" charset="-120"/>
              </a:rPr>
              <a:t>步：</a:t>
            </a:r>
            <a:r>
              <a:rPr lang="zh-CN" altLang="en-US" sz="2400" b="1" dirty="0">
                <a:latin typeface="微軟正黑體" panose="020B0604030504040204" pitchFamily="34" charset="-120"/>
                <a:ea typeface="微軟正黑體" panose="020B0604030504040204" pitchFamily="34" charset="-120"/>
              </a:rPr>
              <a:t>列出盡可能多的用戶</a:t>
            </a:r>
          </a:p>
          <a:p>
            <a:endParaRPr lang="zh-CN" altLang="en-US" sz="2400" dirty="0">
              <a:latin typeface="微軟正黑體" panose="020B0604030504040204" pitchFamily="34" charset="-120"/>
              <a:ea typeface="微軟正黑體" panose="020B0604030504040204" pitchFamily="34" charset="-120"/>
            </a:endParaRPr>
          </a:p>
          <a:p>
            <a:r>
              <a:rPr lang="zh-CN" altLang="en-US" sz="2400" dirty="0">
                <a:latin typeface="微軟正黑體" panose="020B0604030504040204" pitchFamily="34" charset="-120"/>
                <a:ea typeface="微軟正黑體" panose="020B0604030504040204" pitchFamily="34" charset="-120"/>
              </a:rPr>
              <a:t>第</a:t>
            </a:r>
            <a:r>
              <a:rPr lang="en-US" altLang="zh-CN" sz="2400" dirty="0">
                <a:latin typeface="微軟正黑體" panose="020B0604030504040204" pitchFamily="34" charset="-120"/>
                <a:ea typeface="微軟正黑體" panose="020B0604030504040204" pitchFamily="34" charset="-120"/>
              </a:rPr>
              <a:t>2</a:t>
            </a:r>
            <a:r>
              <a:rPr lang="zh-CN" altLang="en-US" sz="2400" dirty="0">
                <a:latin typeface="微軟正黑體" panose="020B0604030504040204" pitchFamily="34" charset="-120"/>
                <a:ea typeface="微軟正黑體" panose="020B0604030504040204" pitchFamily="34" charset="-120"/>
              </a:rPr>
              <a:t>步：</a:t>
            </a:r>
            <a:r>
              <a:rPr lang="zh-CN" altLang="en-US" sz="2400" b="1" dirty="0">
                <a:latin typeface="微軟正黑體" panose="020B0604030504040204" pitchFamily="34" charset="-120"/>
                <a:ea typeface="微軟正黑體" panose="020B0604030504040204" pitchFamily="34" charset="-120"/>
              </a:rPr>
              <a:t>識別關鍵用戶</a:t>
            </a:r>
          </a:p>
          <a:p>
            <a:endParaRPr lang="zh-CN" altLang="en-US" sz="2400" dirty="0">
              <a:latin typeface="微軟正黑體" panose="020B0604030504040204" pitchFamily="34" charset="-120"/>
              <a:ea typeface="微軟正黑體" panose="020B0604030504040204" pitchFamily="34" charset="-120"/>
            </a:endParaRPr>
          </a:p>
          <a:p>
            <a:r>
              <a:rPr lang="zh-CN" altLang="en-US" sz="2400" dirty="0">
                <a:latin typeface="微軟正黑體" panose="020B0604030504040204" pitchFamily="34" charset="-120"/>
                <a:ea typeface="微軟正黑體" panose="020B0604030504040204" pitchFamily="34" charset="-120"/>
              </a:rPr>
              <a:t>第</a:t>
            </a:r>
            <a:r>
              <a:rPr lang="en-US" altLang="zh-CN" sz="2400" dirty="0">
                <a:latin typeface="微軟正黑體" panose="020B0604030504040204" pitchFamily="34" charset="-120"/>
                <a:ea typeface="微軟正黑體" panose="020B0604030504040204" pitchFamily="34" charset="-120"/>
              </a:rPr>
              <a:t>3</a:t>
            </a:r>
            <a:r>
              <a:rPr lang="zh-CN" altLang="en-US" sz="2400" dirty="0">
                <a:latin typeface="微軟正黑體" panose="020B0604030504040204" pitchFamily="34" charset="-120"/>
                <a:ea typeface="微軟正黑體" panose="020B0604030504040204" pitchFamily="34" charset="-120"/>
              </a:rPr>
              <a:t>步：</a:t>
            </a:r>
            <a:r>
              <a:rPr lang="zh-CN" altLang="en-US" sz="2400" b="1" dirty="0">
                <a:latin typeface="微軟正黑體" panose="020B0604030504040204" pitchFamily="34" charset="-120"/>
                <a:ea typeface="微軟正黑體" panose="020B0604030504040204" pitchFamily="34" charset="-120"/>
              </a:rPr>
              <a:t>合併次要用戶</a:t>
            </a:r>
          </a:p>
          <a:p>
            <a:endParaRPr lang="zh-CN" altLang="en-US" sz="2400" dirty="0">
              <a:latin typeface="微軟正黑體" panose="020B0604030504040204" pitchFamily="34" charset="-120"/>
              <a:ea typeface="微軟正黑體" panose="020B0604030504040204" pitchFamily="34" charset="-120"/>
            </a:endParaRPr>
          </a:p>
          <a:p>
            <a:r>
              <a:rPr lang="zh-CN" altLang="en-US" sz="2400" dirty="0">
                <a:latin typeface="微軟正黑體" panose="020B0604030504040204" pitchFamily="34" charset="-120"/>
                <a:ea typeface="微軟正黑體" panose="020B0604030504040204" pitchFamily="34" charset="-120"/>
              </a:rPr>
              <a:t>第</a:t>
            </a:r>
            <a:r>
              <a:rPr lang="en-US" altLang="zh-CN" sz="2400" dirty="0">
                <a:latin typeface="微軟正黑體" panose="020B0604030504040204" pitchFamily="34" charset="-120"/>
                <a:ea typeface="微軟正黑體" panose="020B0604030504040204" pitchFamily="34" charset="-120"/>
              </a:rPr>
              <a:t>4</a:t>
            </a:r>
            <a:r>
              <a:rPr lang="zh-CN" altLang="en-US" sz="2400" dirty="0">
                <a:latin typeface="微軟正黑體" panose="020B0604030504040204" pitchFamily="34" charset="-120"/>
                <a:ea typeface="微軟正黑體" panose="020B0604030504040204" pitchFamily="34" charset="-120"/>
              </a:rPr>
              <a:t>步：</a:t>
            </a:r>
            <a:r>
              <a:rPr lang="zh-CN" altLang="en-US" sz="2400" b="1" dirty="0">
                <a:latin typeface="微軟正黑體" panose="020B0604030504040204" pitchFamily="34" charset="-120"/>
                <a:ea typeface="微軟正黑體" panose="020B0604030504040204" pitchFamily="34" charset="-120"/>
              </a:rPr>
              <a:t>面向關鍵用戶，描述故事</a:t>
            </a:r>
            <a:r>
              <a:rPr lang="zh-TW" altLang="en-US" sz="2400" b="1" dirty="0">
                <a:latin typeface="微軟正黑體" panose="020B0604030504040204" pitchFamily="34" charset="-120"/>
                <a:ea typeface="微軟正黑體" panose="020B0604030504040204" pitchFamily="34" charset="-120"/>
              </a:rPr>
              <a:t>      </a:t>
            </a:r>
            <a:r>
              <a:rPr lang="zh-TW" altLang="en-US" sz="2400" b="1" dirty="0">
                <a:solidFill>
                  <a:srgbClr val="C00000"/>
                </a:solidFill>
                <a:latin typeface="微軟正黑體" panose="020B0604030504040204" pitchFamily="34" charset="-120"/>
                <a:ea typeface="微軟正黑體" panose="020B0604030504040204" pitchFamily="34" charset="-120"/>
              </a:rPr>
              <a:t>最終目的</a:t>
            </a:r>
          </a:p>
          <a:p>
            <a:endParaRPr lang="zh-TW" altLang="en-US" sz="2400" b="1" dirty="0">
              <a:latin typeface="微軟正黑體" panose="020B0604030504040204" pitchFamily="34" charset="-120"/>
              <a:ea typeface="微軟正黑體" panose="020B0604030504040204" pitchFamily="34" charset="-120"/>
            </a:endParaRPr>
          </a:p>
        </p:txBody>
      </p:sp>
      <p:sp>
        <p:nvSpPr>
          <p:cNvPr id="5" name="矩形 4"/>
          <p:cNvSpPr/>
          <p:nvPr/>
        </p:nvSpPr>
        <p:spPr>
          <a:xfrm>
            <a:off x="308009" y="6076152"/>
            <a:ext cx="8752733" cy="338554"/>
          </a:xfrm>
          <a:prstGeom prst="rect">
            <a:avLst/>
          </a:prstGeom>
        </p:spPr>
        <p:txBody>
          <a:bodyPr wrap="square">
            <a:spAutoFit/>
          </a:bodyPr>
          <a:lstStyle/>
          <a:p>
            <a:r>
              <a:rPr lang="zh-TW" altLang="en-US" sz="1600" b="1" dirty="0">
                <a:solidFill>
                  <a:srgbClr val="C00000"/>
                </a:solidFill>
                <a:latin typeface="微軟正黑體" panose="020B0604030504040204" pitchFamily="34" charset="-120"/>
                <a:ea typeface="微軟正黑體" panose="020B0604030504040204" pitchFamily="34" charset="-120"/>
              </a:rPr>
              <a:t>身</a:t>
            </a:r>
            <a:r>
              <a:rPr lang="zh-CN" altLang="en-US" sz="1600" b="1" dirty="0">
                <a:solidFill>
                  <a:srgbClr val="C00000"/>
                </a:solidFill>
                <a:latin typeface="微軟正黑體" panose="020B0604030504040204" pitchFamily="34" charset="-120"/>
                <a:ea typeface="微軟正黑體" panose="020B0604030504040204" pitchFamily="34" charset="-120"/>
              </a:rPr>
              <a:t>為</a:t>
            </a:r>
            <a:r>
              <a:rPr lang="zh-CN" altLang="en-US" sz="1600" dirty="0">
                <a:latin typeface="微軟正黑體" panose="020B0604030504040204" pitchFamily="34" charset="-120"/>
                <a:ea typeface="微軟正黑體" panose="020B0604030504040204" pitchFamily="34" charset="-120"/>
              </a:rPr>
              <a:t>一個</a:t>
            </a:r>
            <a:r>
              <a:rPr lang="zh-TW" altLang="en-US" sz="1600" u="sng" dirty="0">
                <a:latin typeface="微軟正黑體" panose="020B0604030504040204" pitchFamily="34" charset="-120"/>
                <a:ea typeface="微軟正黑體" panose="020B0604030504040204" pitchFamily="34" charset="-120"/>
              </a:rPr>
              <a:t>使</a:t>
            </a:r>
            <a:r>
              <a:rPr lang="zh-CN" altLang="en-US" sz="1600" u="sng" dirty="0">
                <a:latin typeface="微軟正黑體" panose="020B0604030504040204" pitchFamily="34" charset="-120"/>
                <a:ea typeface="微軟正黑體" panose="020B0604030504040204" pitchFamily="34" charset="-120"/>
              </a:rPr>
              <a:t>用</a:t>
            </a:r>
            <a:r>
              <a:rPr lang="zh-TW" altLang="en-US" sz="1600" u="sng" dirty="0">
                <a:latin typeface="微軟正黑體" panose="020B0604030504040204" pitchFamily="34" charset="-120"/>
                <a:ea typeface="微軟正黑體" panose="020B0604030504040204" pitchFamily="34" charset="-120"/>
              </a:rPr>
              <a:t>者</a:t>
            </a:r>
            <a:r>
              <a:rPr lang="zh-CN" altLang="en-US" sz="1600" dirty="0">
                <a:latin typeface="微軟正黑體" panose="020B0604030504040204" pitchFamily="34" charset="-120"/>
                <a:ea typeface="微軟正黑體" panose="020B0604030504040204" pitchFamily="34" charset="-120"/>
              </a:rPr>
              <a:t>，</a:t>
            </a:r>
            <a:r>
              <a:rPr lang="zh-TW" altLang="en-US" sz="1600" b="1" dirty="0">
                <a:solidFill>
                  <a:srgbClr val="C00000"/>
                </a:solidFill>
                <a:latin typeface="微軟正黑體" panose="020B0604030504040204" pitchFamily="34" charset="-120"/>
                <a:ea typeface="微軟正黑體" panose="020B0604030504040204" pitchFamily="34" charset="-120"/>
              </a:rPr>
              <a:t>我想要</a:t>
            </a:r>
            <a:r>
              <a:rPr lang="zh-CN" altLang="en-US" sz="1600" dirty="0">
                <a:latin typeface="微軟正黑體" panose="020B0604030504040204" pitchFamily="34" charset="-120"/>
                <a:ea typeface="微軟正黑體" panose="020B0604030504040204" pitchFamily="34" charset="-120"/>
              </a:rPr>
              <a:t>登錄“</a:t>
            </a:r>
            <a:r>
              <a:rPr lang="zh-TW" altLang="en-US" sz="1600" dirty="0">
                <a:latin typeface="微軟正黑體" panose="020B0604030504040204" pitchFamily="34" charset="-120"/>
                <a:ea typeface="微軟正黑體" panose="020B0604030504040204" pitchFamily="34" charset="-120"/>
              </a:rPr>
              <a:t>專案工作</a:t>
            </a:r>
            <a:r>
              <a:rPr lang="zh-CN" altLang="en-US" sz="1600" dirty="0">
                <a:latin typeface="微軟正黑體" panose="020B0604030504040204" pitchFamily="34" charset="-120"/>
                <a:ea typeface="微軟正黑體" panose="020B0604030504040204" pitchFamily="34" charset="-120"/>
              </a:rPr>
              <a:t>空間”，</a:t>
            </a:r>
            <a:r>
              <a:rPr lang="zh-CN" altLang="en-US" sz="1600" b="1" dirty="0">
                <a:solidFill>
                  <a:srgbClr val="C00000"/>
                </a:solidFill>
                <a:latin typeface="微軟正黑體" panose="020B0604030504040204" pitchFamily="34" charset="-120"/>
                <a:ea typeface="微軟正黑體" panose="020B0604030504040204" pitchFamily="34" charset="-120"/>
              </a:rPr>
              <a:t>以查看</a:t>
            </a:r>
            <a:r>
              <a:rPr lang="zh-CN" altLang="en-US" sz="1600" dirty="0">
                <a:latin typeface="微軟正黑體" panose="020B0604030504040204" pitchFamily="34" charset="-120"/>
                <a:ea typeface="微軟正黑體" panose="020B0604030504040204" pitchFamily="34" charset="-120"/>
              </a:rPr>
              <a:t>我的所有</a:t>
            </a:r>
            <a:r>
              <a:rPr lang="zh-TW" altLang="en-US" sz="1600" dirty="0">
                <a:latin typeface="微軟正黑體" panose="020B0604030504040204" pitchFamily="34" charset="-120"/>
                <a:ea typeface="微軟正黑體" panose="020B0604030504040204" pitchFamily="34" charset="-120"/>
              </a:rPr>
              <a:t>專案</a:t>
            </a:r>
            <a:r>
              <a:rPr lang="zh-CN" altLang="en-US" sz="1600" dirty="0">
                <a:latin typeface="微軟正黑體" panose="020B0604030504040204" pitchFamily="34" charset="-120"/>
                <a:ea typeface="微軟正黑體" panose="020B0604030504040204" pitchFamily="34" charset="-120"/>
              </a:rPr>
              <a:t>的進展以及自己的任務</a:t>
            </a:r>
            <a:r>
              <a:rPr lang="zh-TW" altLang="en-US" sz="1600" dirty="0">
                <a:latin typeface="微軟正黑體" panose="020B0604030504040204" pitchFamily="34" charset="-120"/>
                <a:ea typeface="微軟正黑體" panose="020B0604030504040204" pitchFamily="34" charset="-120"/>
              </a:rPr>
              <a:t>。</a:t>
            </a:r>
          </a:p>
        </p:txBody>
      </p:sp>
      <p:sp>
        <p:nvSpPr>
          <p:cNvPr id="6" name="矩形 5"/>
          <p:cNvSpPr/>
          <p:nvPr/>
        </p:nvSpPr>
        <p:spPr>
          <a:xfrm>
            <a:off x="628650" y="5414477"/>
            <a:ext cx="5175504" cy="338554"/>
          </a:xfrm>
          <a:prstGeom prst="rect">
            <a:avLst/>
          </a:prstGeom>
        </p:spPr>
        <p:txBody>
          <a:bodyPr wrap="square">
            <a:spAutoFit/>
          </a:bodyPr>
          <a:lstStyle/>
          <a:p>
            <a:r>
              <a:rPr lang="zh-TW" altLang="en-US" sz="1600" dirty="0">
                <a:latin typeface="微軟正黑體" panose="020B0604030504040204" pitchFamily="34" charset="-120"/>
                <a:ea typeface="微軟正黑體" panose="020B0604030504040204" pitchFamily="34" charset="-120"/>
              </a:rPr>
              <a:t>專案經理、程式設計師、</a:t>
            </a:r>
            <a:r>
              <a:rPr lang="en-US" altLang="zh-TW" sz="1600" dirty="0">
                <a:latin typeface="微軟正黑體" panose="020B0604030504040204" pitchFamily="34" charset="-120"/>
                <a:ea typeface="微軟正黑體" panose="020B0604030504040204" pitchFamily="34" charset="-120"/>
              </a:rPr>
              <a:t>Product Owner</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tester</a:t>
            </a:r>
            <a:endParaRPr lang="zh-TW" altLang="en-US" sz="1600" dirty="0">
              <a:latin typeface="微軟正黑體" panose="020B0604030504040204" pitchFamily="34" charset="-120"/>
              <a:ea typeface="微軟正黑體" panose="020B0604030504040204" pitchFamily="34" charset="-120"/>
            </a:endParaRPr>
          </a:p>
        </p:txBody>
      </p:sp>
      <p:cxnSp>
        <p:nvCxnSpPr>
          <p:cNvPr id="8" name="直線單箭頭接點 7"/>
          <p:cNvCxnSpPr/>
          <p:nvPr/>
        </p:nvCxnSpPr>
        <p:spPr>
          <a:xfrm flipV="1">
            <a:off x="2395728" y="5783810"/>
            <a:ext cx="292608" cy="29660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向右箭號 10"/>
          <p:cNvSpPr/>
          <p:nvPr/>
        </p:nvSpPr>
        <p:spPr>
          <a:xfrm>
            <a:off x="6174486" y="3412480"/>
            <a:ext cx="192024" cy="32316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3" name="矩形 2"/>
          <p:cNvSpPr/>
          <p:nvPr/>
        </p:nvSpPr>
        <p:spPr>
          <a:xfrm>
            <a:off x="1501902" y="4045857"/>
            <a:ext cx="6063555" cy="707886"/>
          </a:xfrm>
          <a:prstGeom prst="rect">
            <a:avLst/>
          </a:prstGeom>
        </p:spPr>
        <p:txBody>
          <a:bodyPr wrap="square">
            <a:spAutoFit/>
          </a:bodyPr>
          <a:lstStyle/>
          <a:p>
            <a:r>
              <a:rPr lang="zh-CN" altLang="en-US" sz="2400" dirty="0">
                <a:latin typeface="微軟正黑體" panose="020B0604030504040204" pitchFamily="34" charset="-120"/>
                <a:ea typeface="微軟正黑體" panose="020B0604030504040204" pitchFamily="34" charset="-120"/>
              </a:rPr>
              <a:t>第</a:t>
            </a:r>
            <a:r>
              <a:rPr lang="en-US" altLang="zh-CN" sz="2400" dirty="0">
                <a:latin typeface="微軟正黑體" panose="020B0604030504040204" pitchFamily="34" charset="-120"/>
                <a:ea typeface="微軟正黑體" panose="020B0604030504040204" pitchFamily="34" charset="-120"/>
              </a:rPr>
              <a:t>5</a:t>
            </a:r>
            <a:r>
              <a:rPr lang="zh-CN" altLang="en-US" sz="2400" dirty="0">
                <a:latin typeface="微軟正黑體" panose="020B0604030504040204" pitchFamily="34" charset="-120"/>
                <a:ea typeface="微軟正黑體" panose="020B0604030504040204" pitchFamily="34" charset="-120"/>
              </a:rPr>
              <a:t>步：</a:t>
            </a:r>
            <a:r>
              <a:rPr lang="zh-TW" altLang="en-US" sz="2400" b="1" dirty="0">
                <a:latin typeface="微軟正黑體" panose="020B0604030504040204" pitchFamily="34" charset="-120"/>
                <a:ea typeface="微軟正黑體" panose="020B0604030504040204" pitchFamily="34" charset="-120"/>
              </a:rPr>
              <a:t>為使用者故事加入測試案例</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定義何謂完成</a:t>
            </a:r>
            <a:r>
              <a:rPr lang="en-US" altLang="zh-TW" sz="1600" dirty="0">
                <a:latin typeface="微軟正黑體" panose="020B0604030504040204" pitchFamily="34" charset="-120"/>
                <a:ea typeface="微軟正黑體" panose="020B0604030504040204" pitchFamily="34" charset="-120"/>
              </a:rPr>
              <a:t>)</a:t>
            </a:r>
            <a:endParaRPr lang="zh-TW" altLang="en-US" sz="1600" dirty="0"/>
          </a:p>
        </p:txBody>
      </p:sp>
    </p:spTree>
    <p:extLst>
      <p:ext uri="{BB962C8B-B14F-4D97-AF65-F5344CB8AC3E}">
        <p14:creationId xmlns:p14="http://schemas.microsoft.com/office/powerpoint/2010/main" val="501169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0267" y="105245"/>
            <a:ext cx="7886700" cy="674402"/>
          </a:xfrm>
        </p:spPr>
        <p:txBody>
          <a:bodyPr>
            <a:normAutofit/>
          </a:bodyPr>
          <a:lstStyle/>
          <a:p>
            <a:pPr algn="ctr"/>
            <a:r>
              <a:rPr lang="zh-TW" altLang="en-US" sz="3600" b="1" dirty="0">
                <a:latin typeface="微軟正黑體" panose="020B0604030504040204" pitchFamily="34" charset="-120"/>
                <a:ea typeface="微軟正黑體" panose="020B0604030504040204" pitchFamily="34" charset="-120"/>
              </a:rPr>
              <a:t>使用者故事的一些缺陷</a:t>
            </a:r>
          </a:p>
        </p:txBody>
      </p:sp>
      <p:sp>
        <p:nvSpPr>
          <p:cNvPr id="3" name="內容版面配置區 2"/>
          <p:cNvSpPr>
            <a:spLocks noGrp="1"/>
          </p:cNvSpPr>
          <p:nvPr>
            <p:ph idx="1"/>
          </p:nvPr>
        </p:nvSpPr>
        <p:spPr>
          <a:xfrm>
            <a:off x="558265" y="1009376"/>
            <a:ext cx="8585735" cy="5104564"/>
          </a:xfrm>
        </p:spPr>
        <p:txBody>
          <a:bodyPr/>
          <a:lstStyle/>
          <a:p>
            <a:r>
              <a:rPr lang="zh-TW" altLang="en-US" b="1" dirty="0">
                <a:latin typeface="微軟正黑體" panose="020B0604030504040204" pitchFamily="34" charset="-120"/>
                <a:ea typeface="微軟正黑體" panose="020B0604030504040204" pitchFamily="34" charset="-120"/>
              </a:rPr>
              <a:t>設計者缺乏用戶正在試圖達到的目標的上下文</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0" indent="0">
              <a:lnSpc>
                <a:spcPct val="100000"/>
              </a:lnSpc>
              <a:spcBef>
                <a:spcPts val="0"/>
              </a:spcBef>
              <a:buNone/>
            </a:pPr>
            <a:r>
              <a:rPr lang="zh-TW" altLang="en-US"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Designers lack the context of the goal that the user is </a:t>
            </a:r>
          </a:p>
          <a:p>
            <a:pPr marL="0" indent="0">
              <a:lnSpc>
                <a:spcPct val="100000"/>
              </a:lnSpc>
              <a:spcBef>
                <a:spcPts val="0"/>
              </a:spcBef>
              <a:buNone/>
            </a:pP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trying to achieve.</a:t>
            </a:r>
          </a:p>
          <a:p>
            <a:pPr>
              <a:lnSpc>
                <a:spcPct val="100000"/>
              </a:lnSpc>
              <a:spcBef>
                <a:spcPts val="1800"/>
              </a:spcBef>
            </a:pPr>
            <a:r>
              <a:rPr lang="zh-TW" altLang="en-US" b="1" dirty="0">
                <a:latin typeface="微軟正黑體" panose="020B0604030504040204" pitchFamily="34" charset="-120"/>
                <a:ea typeface="微軟正黑體" panose="020B0604030504040204" pitchFamily="34" charset="-120"/>
              </a:rPr>
              <a:t>團隊沒有盡早意識到專案的範圍</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0" indent="0">
              <a:lnSpc>
                <a:spcPct val="100000"/>
              </a:lnSpc>
              <a:spcBef>
                <a:spcPts val="0"/>
              </a:spcBef>
              <a:buNone/>
            </a:pP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The team does not get a early indication of the scope of </a:t>
            </a:r>
          </a:p>
          <a:p>
            <a:pPr marL="0" indent="0">
              <a:lnSpc>
                <a:spcPct val="100000"/>
              </a:lnSpc>
              <a:spcBef>
                <a:spcPts val="0"/>
              </a:spcBef>
              <a:buNone/>
            </a:pP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the project.</a:t>
            </a:r>
          </a:p>
          <a:p>
            <a:pPr>
              <a:lnSpc>
                <a:spcPct val="100000"/>
              </a:lnSpc>
              <a:spcBef>
                <a:spcPts val="1800"/>
              </a:spcBef>
            </a:pPr>
            <a:r>
              <a:rPr lang="zh-TW" altLang="en-US" b="1" dirty="0">
                <a:latin typeface="微軟正黑體" panose="020B0604030504040204" pitchFamily="34" charset="-120"/>
                <a:ea typeface="微軟正黑體" panose="020B0604030504040204" pitchFamily="34" charset="-120"/>
              </a:rPr>
              <a:t>承諾交付軟體未能事先確認到各種用戶的行為模式</a:t>
            </a:r>
            <a:endParaRPr lang="en-US" altLang="zh-TW" b="1" dirty="0">
              <a:latin typeface="微軟正黑體" panose="020B0604030504040204" pitchFamily="34" charset="-120"/>
              <a:ea typeface="微軟正黑體" panose="020B0604030504040204" pitchFamily="34" charset="-120"/>
            </a:endParaRPr>
          </a:p>
          <a:p>
            <a:pPr marL="0" indent="0">
              <a:lnSpc>
                <a:spcPct val="100000"/>
              </a:lnSpc>
              <a:spcBef>
                <a:spcPts val="0"/>
              </a:spcBef>
              <a:buNone/>
            </a:pP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Alternate user-behaviors are not identified in advance </a:t>
            </a:r>
          </a:p>
          <a:p>
            <a:pPr marL="0" indent="0">
              <a:lnSpc>
                <a:spcPct val="100000"/>
              </a:lnSpc>
              <a:spcBef>
                <a:spcPts val="0"/>
              </a:spcBef>
              <a:buNone/>
            </a:pP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of the commitment to deliver</a:t>
            </a:r>
            <a:endParaRPr lang="zh-TW" altLang="en-US" sz="2400" dirty="0">
              <a:latin typeface="微軟正黑體" panose="020B0604030504040204" pitchFamily="34" charset="-120"/>
              <a:ea typeface="微軟正黑體" panose="020B0604030504040204" pitchFamily="34" charset="-120"/>
            </a:endParaRPr>
          </a:p>
        </p:txBody>
      </p:sp>
      <p:sp>
        <p:nvSpPr>
          <p:cNvPr id="4" name="矩形 3"/>
          <p:cNvSpPr/>
          <p:nvPr/>
        </p:nvSpPr>
        <p:spPr>
          <a:xfrm>
            <a:off x="330267" y="6343669"/>
            <a:ext cx="8515350" cy="369332"/>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Validating Completeness</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Avoid Incremental Overhead</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Avoid happy path</a:t>
            </a:r>
            <a:endParaRPr lang="zh-TW" altLang="en-US" dirty="0">
              <a:latin typeface="微軟正黑體" panose="020B0604030504040204" pitchFamily="34" charset="-120"/>
              <a:ea typeface="微軟正黑體" panose="020B0604030504040204" pitchFamily="34" charset="-120"/>
            </a:endParaRPr>
          </a:p>
        </p:txBody>
      </p:sp>
      <p:cxnSp>
        <p:nvCxnSpPr>
          <p:cNvPr id="11" name="肘形接點 10"/>
          <p:cNvCxnSpPr/>
          <p:nvPr/>
        </p:nvCxnSpPr>
        <p:spPr>
          <a:xfrm rot="5400000" flipH="1" flipV="1">
            <a:off x="4710937" y="5318588"/>
            <a:ext cx="925285" cy="895150"/>
          </a:xfrm>
          <a:prstGeom prst="bentConnector3">
            <a:avLst/>
          </a:prstGeom>
          <a:ln w="104775">
            <a:solidFill>
              <a:srgbClr val="C0000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496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40406" y="1096646"/>
            <a:ext cx="7886700" cy="1325563"/>
          </a:xfrm>
        </p:spPr>
        <p:txBody>
          <a:bodyPr/>
          <a:lstStyle/>
          <a:p>
            <a:pPr algn="ctr"/>
            <a:r>
              <a:rPr lang="en-US" altLang="zh-TW" dirty="0">
                <a:latin typeface="微軟正黑體" panose="020B0604030504040204" pitchFamily="34" charset="-120"/>
                <a:ea typeface="微軟正黑體" panose="020B0604030504040204" pitchFamily="34" charset="-120"/>
              </a:rPr>
              <a:t>User Story Mapping </a:t>
            </a:r>
            <a:r>
              <a:rPr lang="zh-TW" altLang="en-US" dirty="0">
                <a:latin typeface="微軟正黑體" panose="020B0604030504040204" pitchFamily="34" charset="-120"/>
                <a:ea typeface="微軟正黑體" panose="020B0604030504040204" pitchFamily="34" charset="-120"/>
              </a:rPr>
              <a:t>練習</a:t>
            </a:r>
          </a:p>
        </p:txBody>
      </p:sp>
      <p:sp>
        <p:nvSpPr>
          <p:cNvPr id="4" name="矩形 3"/>
          <p:cNvSpPr/>
          <p:nvPr/>
        </p:nvSpPr>
        <p:spPr>
          <a:xfrm>
            <a:off x="3365087" y="2541805"/>
            <a:ext cx="2339102" cy="523220"/>
          </a:xfrm>
          <a:prstGeom prst="rect">
            <a:avLst/>
          </a:prstGeom>
        </p:spPr>
        <p:txBody>
          <a:bodyPr wrap="none">
            <a:spAutoFit/>
          </a:bodyPr>
          <a:lstStyle/>
          <a:p>
            <a:r>
              <a:rPr lang="zh-TW" altLang="en-US" sz="2800" b="1" dirty="0">
                <a:latin typeface="微軟正黑體" panose="020B0604030504040204" pitchFamily="34" charset="-120"/>
                <a:ea typeface="微軟正黑體" panose="020B0604030504040204" pitchFamily="34" charset="-120"/>
              </a:rPr>
              <a:t>產出故事地圖</a:t>
            </a:r>
            <a:endParaRPr lang="zh-TW" altLang="en-US" sz="2800" dirty="0"/>
          </a:p>
        </p:txBody>
      </p:sp>
      <p:sp>
        <p:nvSpPr>
          <p:cNvPr id="3" name="矩形 2"/>
          <p:cNvSpPr/>
          <p:nvPr/>
        </p:nvSpPr>
        <p:spPr>
          <a:xfrm>
            <a:off x="3557447" y="3714403"/>
            <a:ext cx="1954381" cy="1107996"/>
          </a:xfrm>
          <a:prstGeom prst="rect">
            <a:avLst/>
          </a:prstGeom>
          <a:effectLst>
            <a:outerShdw blurRad="50800" dist="38100" dir="2700000" algn="tl" rotWithShape="0">
              <a:prstClr val="black">
                <a:alpha val="40000"/>
              </a:prstClr>
            </a:outerShdw>
          </a:effectLst>
        </p:spPr>
        <p:txBody>
          <a:bodyPr wrap="none">
            <a:spAutoFit/>
          </a:bodyPr>
          <a:lstStyle/>
          <a:p>
            <a:r>
              <a:rPr lang="zh-TW" altLang="en-US" sz="6600" b="1" spc="300" dirty="0">
                <a:solidFill>
                  <a:srgbClr val="0066CC"/>
                </a:solidFill>
                <a:latin typeface="微軟正黑體" panose="020B0604030504040204" pitchFamily="34" charset="-120"/>
                <a:ea typeface="微軟正黑體" panose="020B0604030504040204" pitchFamily="34" charset="-120"/>
              </a:rPr>
              <a:t>早晨</a:t>
            </a:r>
            <a:endParaRPr lang="zh-TW" altLang="en-US" sz="6600" spc="300" dirty="0">
              <a:solidFill>
                <a:srgbClr val="0066CC"/>
              </a:solidFill>
            </a:endParaRPr>
          </a:p>
        </p:txBody>
      </p:sp>
    </p:spTree>
    <p:extLst>
      <p:ext uri="{BB962C8B-B14F-4D97-AF65-F5344CB8AC3E}">
        <p14:creationId xmlns:p14="http://schemas.microsoft.com/office/powerpoint/2010/main" val="34420196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30372"/>
            <a:ext cx="7886700" cy="1325563"/>
          </a:xfrm>
        </p:spPr>
        <p:txBody>
          <a:bodyPr>
            <a:normAutofit/>
          </a:bodyPr>
          <a:lstStyle/>
          <a:p>
            <a:pPr algn="ctr">
              <a:lnSpc>
                <a:spcPct val="100000"/>
              </a:lnSpc>
              <a:spcBef>
                <a:spcPts val="600"/>
              </a:spcBef>
            </a:pPr>
            <a:r>
              <a:rPr lang="zh-TW" altLang="en-US" sz="4000" dirty="0">
                <a:latin typeface="微軟正黑體" panose="020B0604030504040204" pitchFamily="34" charset="-120"/>
                <a:ea typeface="微軟正黑體" panose="020B0604030504040204" pitchFamily="34" charset="-120"/>
              </a:rPr>
              <a:t>一次一個步驟寫下你的故事</a:t>
            </a:r>
            <a:endParaRPr lang="en-US" sz="4000" dirty="0">
              <a:latin typeface="微軟正黑體" panose="020B0604030504040204" pitchFamily="34" charset="-120"/>
              <a:ea typeface="微軟正黑體" panose="020B0604030504040204" pitchFamily="34" charset="-120"/>
            </a:endParaRPr>
          </a:p>
        </p:txBody>
      </p:sp>
      <p:sp>
        <p:nvSpPr>
          <p:cNvPr id="4" name="Title 1"/>
          <p:cNvSpPr txBox="1">
            <a:spLocks/>
          </p:cNvSpPr>
          <p:nvPr/>
        </p:nvSpPr>
        <p:spPr>
          <a:xfrm>
            <a:off x="2680637" y="1722438"/>
            <a:ext cx="4572000" cy="4297362"/>
          </a:xfrm>
          <a:prstGeom prst="rect">
            <a:avLst/>
          </a:prstGeom>
          <a:solidFill>
            <a:srgbClr val="FFFF99"/>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300"/>
              </a:spcBef>
            </a:pPr>
            <a:r>
              <a:rPr lang="zh-TW" altLang="en-US" sz="3600" b="1" dirty="0">
                <a:solidFill>
                  <a:schemeClr val="tx1">
                    <a:lumMod val="50000"/>
                    <a:lumOff val="50000"/>
                  </a:schemeClr>
                </a:solidFill>
                <a:latin typeface="微軟正黑體" panose="020B0604030504040204" pitchFamily="34" charset="-120"/>
                <a:ea typeface="微軟正黑體" panose="020B0604030504040204" pitchFamily="34" charset="-120"/>
              </a:rPr>
              <a:t>步驟一</a:t>
            </a:r>
            <a:r>
              <a:rPr lang="zh-TW" altLang="en-US" sz="3600" b="1"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回想一下</a:t>
            </a:r>
            <a:endParaRPr lang="en-US" altLang="zh-TW" sz="3600" dirty="0">
              <a:latin typeface="微軟正黑體" panose="020B0604030504040204" pitchFamily="34" charset="-120"/>
              <a:ea typeface="微軟正黑體" panose="020B0604030504040204" pitchFamily="34" charset="-120"/>
            </a:endParaRPr>
          </a:p>
          <a:p>
            <a:pPr>
              <a:spcBef>
                <a:spcPts val="300"/>
              </a:spcBef>
            </a:pPr>
            <a:r>
              <a:rPr lang="zh-TW" altLang="en-US" sz="3600" dirty="0">
                <a:latin typeface="微軟正黑體" panose="020B0604030504040204" pitchFamily="34" charset="-120"/>
                <a:ea typeface="微軟正黑體" panose="020B0604030504040204" pitchFamily="34" charset="-120"/>
              </a:rPr>
              <a:t>今天早上起床後</a:t>
            </a:r>
            <a:endParaRPr lang="en-US" altLang="zh-TW" sz="3600" dirty="0">
              <a:latin typeface="微軟正黑體" panose="020B0604030504040204" pitchFamily="34" charset="-120"/>
              <a:ea typeface="微軟正黑體" panose="020B0604030504040204" pitchFamily="34" charset="-120"/>
            </a:endParaRPr>
          </a:p>
          <a:p>
            <a:pPr>
              <a:spcBef>
                <a:spcPts val="300"/>
              </a:spcBef>
            </a:pPr>
            <a:r>
              <a:rPr lang="zh-TW" altLang="en-US" sz="3600" dirty="0">
                <a:latin typeface="微軟正黑體" panose="020B0604030504040204" pitchFamily="34" charset="-120"/>
                <a:ea typeface="微軟正黑體" panose="020B0604030504040204" pitchFamily="34" charset="-120"/>
              </a:rPr>
              <a:t>一直到出門前</a:t>
            </a:r>
            <a:endParaRPr lang="en-US" altLang="zh-TW" sz="3600" dirty="0">
              <a:latin typeface="微軟正黑體" panose="020B0604030504040204" pitchFamily="34" charset="-120"/>
              <a:ea typeface="微軟正黑體" panose="020B0604030504040204" pitchFamily="34" charset="-120"/>
            </a:endParaRPr>
          </a:p>
          <a:p>
            <a:pPr>
              <a:spcBef>
                <a:spcPts val="300"/>
              </a:spcBef>
            </a:pPr>
            <a:r>
              <a:rPr lang="zh-TW" altLang="en-US" sz="3600" dirty="0">
                <a:latin typeface="微軟正黑體" panose="020B0604030504040204" pitchFamily="34" charset="-120"/>
                <a:ea typeface="微軟正黑體" panose="020B0604030504040204" pitchFamily="34" charset="-120"/>
              </a:rPr>
              <a:t>做了哪些事</a:t>
            </a:r>
            <a:r>
              <a:rPr lang="en-US" altLang="zh-TW" sz="3600" dirty="0">
                <a:latin typeface="微軟正黑體" panose="020B0604030504040204" pitchFamily="34" charset="-120"/>
                <a:ea typeface="微軟正黑體" panose="020B0604030504040204" pitchFamily="34" charset="-120"/>
              </a:rPr>
              <a:t>?</a:t>
            </a:r>
            <a:endParaRPr lang="en-US" sz="3600" dirty="0">
              <a:latin typeface="微軟正黑體" panose="020B0604030504040204" pitchFamily="34" charset="-120"/>
              <a:ea typeface="微軟正黑體" panose="020B0604030504040204" pitchFamily="34" charset="-120"/>
            </a:endParaRPr>
          </a:p>
          <a:p>
            <a:endParaRPr lang="en-US" sz="3600" dirty="0"/>
          </a:p>
          <a:p>
            <a:r>
              <a:rPr lang="zh-TW" altLang="en-US" sz="2800" dirty="0">
                <a:latin typeface="微軟正黑體" panose="020B0604030504040204" pitchFamily="34" charset="-120"/>
                <a:ea typeface="微軟正黑體" panose="020B0604030504040204" pitchFamily="34" charset="-120"/>
              </a:rPr>
              <a:t>一個一個</a:t>
            </a:r>
            <a:r>
              <a:rPr lang="en-US" altLang="zh-TW" sz="2800" dirty="0">
                <a:latin typeface="微軟正黑體" panose="020B0604030504040204" pitchFamily="34" charset="-120"/>
                <a:ea typeface="微軟正黑體" panose="020B0604030504040204" pitchFamily="34" charset="-120"/>
              </a:rPr>
              <a:t>Task</a:t>
            </a:r>
            <a:r>
              <a:rPr lang="zh-TW" altLang="en-US" sz="2800" dirty="0">
                <a:latin typeface="微軟正黑體" panose="020B0604030504040204" pitchFamily="34" charset="-120"/>
                <a:ea typeface="微軟正黑體" panose="020B0604030504040204" pitchFamily="34" charset="-120"/>
              </a:rPr>
              <a:t>寫下來</a:t>
            </a:r>
            <a:r>
              <a:rPr lang="en-US" sz="2800" dirty="0">
                <a:latin typeface="微軟正黑體" panose="020B0604030504040204" pitchFamily="34" charset="-120"/>
                <a:ea typeface="微軟正黑體" panose="020B0604030504040204" pitchFamily="34" charset="-120"/>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9780" y="1722438"/>
            <a:ext cx="2162830" cy="3581400"/>
          </a:xfrm>
          <a:prstGeom prst="rect">
            <a:avLst/>
          </a:prstGeo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865965"/>
            <a:ext cx="1647173" cy="1647173"/>
          </a:xfrm>
          <a:prstGeom prst="rect">
            <a:avLst/>
          </a:prstGeom>
        </p:spPr>
      </p:pic>
    </p:spTree>
    <p:extLst>
      <p:ext uri="{BB962C8B-B14F-4D97-AF65-F5344CB8AC3E}">
        <p14:creationId xmlns:p14="http://schemas.microsoft.com/office/powerpoint/2010/main" val="34217971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411078" y="4237453"/>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800" b="1" dirty="0"/>
              <a:t>穿好外出服裝</a:t>
            </a:r>
            <a:endParaRPr lang="en-US" sz="1800" b="1" dirty="0"/>
          </a:p>
        </p:txBody>
      </p:sp>
      <p:sp>
        <p:nvSpPr>
          <p:cNvPr id="5" name="Title 1"/>
          <p:cNvSpPr txBox="1">
            <a:spLocks/>
          </p:cNvSpPr>
          <p:nvPr/>
        </p:nvSpPr>
        <p:spPr>
          <a:xfrm>
            <a:off x="7848600" y="391126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看一下氣象</a:t>
            </a:r>
            <a:endParaRPr lang="en-US" altLang="zh-TW" sz="1600" b="1" dirty="0"/>
          </a:p>
          <a:p>
            <a:r>
              <a:rPr lang="zh-TW" altLang="en-US" sz="1600" b="1" dirty="0"/>
              <a:t>報告</a:t>
            </a:r>
            <a:endParaRPr lang="en-US" sz="1600" b="1" dirty="0"/>
          </a:p>
        </p:txBody>
      </p:sp>
      <p:sp>
        <p:nvSpPr>
          <p:cNvPr id="6" name="Title 1"/>
          <p:cNvSpPr txBox="1">
            <a:spLocks/>
          </p:cNvSpPr>
          <p:nvPr/>
        </p:nvSpPr>
        <p:spPr>
          <a:xfrm rot="1233492">
            <a:off x="2364251" y="555413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刷牙</a:t>
            </a:r>
            <a:endParaRPr lang="en-US" sz="2000" b="1" dirty="0"/>
          </a:p>
        </p:txBody>
      </p:sp>
      <p:sp>
        <p:nvSpPr>
          <p:cNvPr id="7" name="Title 1"/>
          <p:cNvSpPr txBox="1">
            <a:spLocks/>
          </p:cNvSpPr>
          <p:nvPr/>
        </p:nvSpPr>
        <p:spPr>
          <a:xfrm>
            <a:off x="3907737" y="302029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沖澡</a:t>
            </a:r>
            <a:endParaRPr lang="en-US" sz="2000" b="1" dirty="0"/>
          </a:p>
        </p:txBody>
      </p:sp>
      <p:sp>
        <p:nvSpPr>
          <p:cNvPr id="8" name="Title 1"/>
          <p:cNvSpPr txBox="1">
            <a:spLocks/>
          </p:cNvSpPr>
          <p:nvPr/>
        </p:nvSpPr>
        <p:spPr>
          <a:xfrm rot="1244248">
            <a:off x="4994701" y="3766399"/>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1600" b="1" dirty="0"/>
              <a:t>Facebook </a:t>
            </a:r>
          </a:p>
        </p:txBody>
      </p:sp>
      <p:sp>
        <p:nvSpPr>
          <p:cNvPr id="9" name="Title 1"/>
          <p:cNvSpPr txBox="1">
            <a:spLocks/>
          </p:cNvSpPr>
          <p:nvPr/>
        </p:nvSpPr>
        <p:spPr>
          <a:xfrm>
            <a:off x="3691884" y="4382315"/>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800" b="1" dirty="0"/>
              <a:t>看一下</a:t>
            </a:r>
            <a:r>
              <a:rPr lang="en-US" sz="1800" b="1" dirty="0"/>
              <a:t> </a:t>
            </a:r>
            <a:r>
              <a:rPr lang="en-US" sz="2000" b="1" dirty="0"/>
              <a:t>Twitter</a:t>
            </a:r>
          </a:p>
        </p:txBody>
      </p:sp>
      <p:sp>
        <p:nvSpPr>
          <p:cNvPr id="10" name="Title 1"/>
          <p:cNvSpPr txBox="1">
            <a:spLocks/>
          </p:cNvSpPr>
          <p:nvPr/>
        </p:nvSpPr>
        <p:spPr>
          <a:xfrm rot="402897">
            <a:off x="6400996" y="2685856"/>
            <a:ext cx="972298" cy="955495"/>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按延遲鬧鈴</a:t>
            </a:r>
            <a:endParaRPr lang="en-US" sz="2000" b="1" dirty="0"/>
          </a:p>
        </p:txBody>
      </p:sp>
      <p:sp>
        <p:nvSpPr>
          <p:cNvPr id="11" name="Title 1"/>
          <p:cNvSpPr txBox="1">
            <a:spLocks/>
          </p:cNvSpPr>
          <p:nvPr/>
        </p:nvSpPr>
        <p:spPr>
          <a:xfrm rot="810914">
            <a:off x="6094666" y="1346037"/>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吃早餐</a:t>
            </a:r>
            <a:endParaRPr lang="en-US" sz="2000" b="1" dirty="0"/>
          </a:p>
        </p:txBody>
      </p:sp>
      <p:sp>
        <p:nvSpPr>
          <p:cNvPr id="12" name="Title 1"/>
          <p:cNvSpPr txBox="1">
            <a:spLocks/>
          </p:cNvSpPr>
          <p:nvPr/>
        </p:nvSpPr>
        <p:spPr>
          <a:xfrm rot="161212">
            <a:off x="4187183" y="1677159"/>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叫女兒起床</a:t>
            </a:r>
            <a:endParaRPr lang="en-US" sz="1600" b="1" dirty="0"/>
          </a:p>
        </p:txBody>
      </p:sp>
      <p:sp>
        <p:nvSpPr>
          <p:cNvPr id="13" name="Title 1"/>
          <p:cNvSpPr txBox="1">
            <a:spLocks/>
          </p:cNvSpPr>
          <p:nvPr/>
        </p:nvSpPr>
        <p:spPr>
          <a:xfrm rot="21206021">
            <a:off x="509144" y="409363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泡咖啡</a:t>
            </a:r>
            <a:endParaRPr lang="en-US" sz="2000" b="1" dirty="0"/>
          </a:p>
        </p:txBody>
      </p:sp>
      <p:sp>
        <p:nvSpPr>
          <p:cNvPr id="14" name="Title 1"/>
          <p:cNvSpPr>
            <a:spLocks noGrp="1"/>
          </p:cNvSpPr>
          <p:nvPr>
            <p:ph type="title"/>
          </p:nvPr>
        </p:nvSpPr>
        <p:spPr>
          <a:xfrm>
            <a:off x="1375201" y="131560"/>
            <a:ext cx="8229600" cy="1143000"/>
          </a:xfrm>
        </p:spPr>
        <p:txBody>
          <a:bodyPr>
            <a:normAutofit/>
          </a:bodyPr>
          <a:lstStyle/>
          <a:p>
            <a:r>
              <a:rPr lang="zh-TW" altLang="en-US" sz="4000" b="1" dirty="0">
                <a:latin typeface="微軟正黑體" panose="020B0604030504040204" pitchFamily="34" charset="-120"/>
                <a:ea typeface="微軟正黑體" panose="020B0604030504040204" pitchFamily="34" charset="-120"/>
              </a:rPr>
              <a:t>步驟二、依次寫下所有的工作</a:t>
            </a:r>
            <a:endParaRPr lang="en-US" sz="4000" b="1" dirty="0">
              <a:latin typeface="微軟正黑體" panose="020B0604030504040204" pitchFamily="34" charset="-120"/>
              <a:ea typeface="微軟正黑體" panose="020B0604030504040204" pitchFamily="34" charset="-120"/>
            </a:endParaRPr>
          </a:p>
        </p:txBody>
      </p:sp>
      <p:sp>
        <p:nvSpPr>
          <p:cNvPr id="15" name="Title 1"/>
          <p:cNvSpPr txBox="1">
            <a:spLocks/>
          </p:cNvSpPr>
          <p:nvPr/>
        </p:nvSpPr>
        <p:spPr>
          <a:xfrm>
            <a:off x="7825596" y="2145201"/>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400" b="1" dirty="0"/>
              <a:t>繼續賴床</a:t>
            </a:r>
            <a:r>
              <a:rPr lang="en-US" sz="1400" b="1" dirty="0"/>
              <a:t>15 </a:t>
            </a:r>
            <a:r>
              <a:rPr lang="zh-TW" altLang="en-US" sz="1400" b="1" dirty="0"/>
              <a:t>分鐘</a:t>
            </a:r>
            <a:endParaRPr lang="en-US" sz="1400" b="1"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011" y="5592278"/>
            <a:ext cx="3539982" cy="116539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21768">
            <a:off x="1585454" y="1818068"/>
            <a:ext cx="1625154" cy="2691070"/>
          </a:xfrm>
          <a:prstGeom prst="rect">
            <a:avLst/>
          </a:prstGeom>
        </p:spPr>
      </p:pic>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81" y="1121775"/>
            <a:ext cx="1647173" cy="1647173"/>
          </a:xfrm>
          <a:prstGeom prst="rect">
            <a:avLst/>
          </a:prstGeom>
        </p:spPr>
      </p:pic>
    </p:spTree>
    <p:extLst>
      <p:ext uri="{BB962C8B-B14F-4D97-AF65-F5344CB8AC3E}">
        <p14:creationId xmlns:p14="http://schemas.microsoft.com/office/powerpoint/2010/main" val="630010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p:nvPr/>
        </p:nvCxnSpPr>
        <p:spPr>
          <a:xfrm>
            <a:off x="214744" y="2286000"/>
            <a:ext cx="8458200" cy="0"/>
          </a:xfrm>
          <a:prstGeom prst="straightConnector1">
            <a:avLst/>
          </a:prstGeom>
          <a:ln w="95250">
            <a:tailEnd type="stealth"/>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a:xfrm>
            <a:off x="214744" y="2514600"/>
            <a:ext cx="972298" cy="955495"/>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按延遲鬧鈴</a:t>
            </a:r>
            <a:endParaRPr lang="en-US" altLang="zh-TW" sz="1600" b="1" dirty="0"/>
          </a:p>
        </p:txBody>
      </p:sp>
      <p:sp>
        <p:nvSpPr>
          <p:cNvPr id="37" name="Title 1"/>
          <p:cNvSpPr txBox="1">
            <a:spLocks/>
          </p:cNvSpPr>
          <p:nvPr/>
        </p:nvSpPr>
        <p:spPr>
          <a:xfrm>
            <a:off x="1371600" y="252798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400" b="1" dirty="0"/>
              <a:t>繼續賴</a:t>
            </a:r>
            <a:endParaRPr lang="en-US" altLang="zh-TW" sz="1400" b="1" dirty="0"/>
          </a:p>
          <a:p>
            <a:r>
              <a:rPr lang="zh-TW" altLang="en-US" sz="1400" b="1" dirty="0"/>
              <a:t>床</a:t>
            </a:r>
            <a:r>
              <a:rPr lang="en-US" altLang="zh-TW" sz="1400" b="1" dirty="0"/>
              <a:t>15</a:t>
            </a:r>
            <a:r>
              <a:rPr lang="zh-TW" altLang="en-US" sz="1400" b="1" dirty="0"/>
              <a:t>分鐘</a:t>
            </a:r>
            <a:endParaRPr lang="en-US" altLang="zh-TW" sz="1400" b="1" dirty="0"/>
          </a:p>
        </p:txBody>
      </p:sp>
      <p:sp>
        <p:nvSpPr>
          <p:cNvPr id="38" name="Title 1"/>
          <p:cNvSpPr txBox="1">
            <a:spLocks/>
          </p:cNvSpPr>
          <p:nvPr/>
        </p:nvSpPr>
        <p:spPr>
          <a:xfrm>
            <a:off x="2514600" y="252798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沖澡</a:t>
            </a:r>
            <a:endParaRPr lang="en-US" altLang="zh-TW" sz="2000" b="1" dirty="0"/>
          </a:p>
        </p:txBody>
      </p:sp>
      <p:sp>
        <p:nvSpPr>
          <p:cNvPr id="39" name="Title 1"/>
          <p:cNvSpPr txBox="1">
            <a:spLocks/>
          </p:cNvSpPr>
          <p:nvPr/>
        </p:nvSpPr>
        <p:spPr>
          <a:xfrm>
            <a:off x="2514600" y="3636561"/>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刷牙</a:t>
            </a:r>
            <a:endParaRPr lang="en-US" altLang="zh-TW" sz="2000" b="1" dirty="0"/>
          </a:p>
        </p:txBody>
      </p:sp>
      <p:sp>
        <p:nvSpPr>
          <p:cNvPr id="40" name="Title 1"/>
          <p:cNvSpPr txBox="1">
            <a:spLocks/>
          </p:cNvSpPr>
          <p:nvPr/>
        </p:nvSpPr>
        <p:spPr>
          <a:xfrm>
            <a:off x="4721551" y="2548392"/>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吃早餐</a:t>
            </a:r>
            <a:endParaRPr lang="en-US" sz="2000" b="1" dirty="0"/>
          </a:p>
        </p:txBody>
      </p:sp>
      <p:sp>
        <p:nvSpPr>
          <p:cNvPr id="41" name="Title 1"/>
          <p:cNvSpPr txBox="1">
            <a:spLocks/>
          </p:cNvSpPr>
          <p:nvPr/>
        </p:nvSpPr>
        <p:spPr>
          <a:xfrm>
            <a:off x="5884579" y="365760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2000" b="1" dirty="0"/>
              <a:t>Twitter</a:t>
            </a:r>
          </a:p>
        </p:txBody>
      </p:sp>
      <p:sp>
        <p:nvSpPr>
          <p:cNvPr id="42" name="Title 1"/>
          <p:cNvSpPr txBox="1">
            <a:spLocks/>
          </p:cNvSpPr>
          <p:nvPr/>
        </p:nvSpPr>
        <p:spPr>
          <a:xfrm>
            <a:off x="3610911" y="2566973"/>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泡咖啡</a:t>
            </a:r>
            <a:endParaRPr lang="en-US" altLang="zh-TW" sz="2000" b="1" dirty="0"/>
          </a:p>
        </p:txBody>
      </p:sp>
      <p:sp>
        <p:nvSpPr>
          <p:cNvPr id="43" name="Title 1"/>
          <p:cNvSpPr txBox="1">
            <a:spLocks/>
          </p:cNvSpPr>
          <p:nvPr/>
        </p:nvSpPr>
        <p:spPr>
          <a:xfrm>
            <a:off x="7010400" y="2584131"/>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看一下氣象</a:t>
            </a:r>
            <a:endParaRPr lang="en-US" altLang="zh-TW" sz="1600" b="1" dirty="0"/>
          </a:p>
          <a:p>
            <a:r>
              <a:rPr lang="zh-TW" altLang="en-US" sz="1600" b="1" dirty="0"/>
              <a:t>報告</a:t>
            </a:r>
            <a:endParaRPr lang="en-US" altLang="zh-TW" sz="1600" b="1" dirty="0"/>
          </a:p>
        </p:txBody>
      </p:sp>
      <p:sp>
        <p:nvSpPr>
          <p:cNvPr id="44" name="Title 1"/>
          <p:cNvSpPr txBox="1">
            <a:spLocks/>
          </p:cNvSpPr>
          <p:nvPr/>
        </p:nvSpPr>
        <p:spPr>
          <a:xfrm>
            <a:off x="5875989" y="2575091"/>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1600" b="1" dirty="0"/>
              <a:t> Facebook </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4000" b="1" dirty="0">
                <a:latin typeface="微軟正黑體" panose="020B0604030504040204" pitchFamily="34" charset="-120"/>
                <a:ea typeface="微軟正黑體" panose="020B0604030504040204" pitchFamily="34" charset="-120"/>
              </a:rPr>
              <a:t>步驟三、將故事組織起來</a:t>
            </a:r>
            <a:endParaRPr lang="en-US" sz="4000" b="1" dirty="0">
              <a:latin typeface="微軟正黑體" panose="020B0604030504040204" pitchFamily="34" charset="-120"/>
              <a:ea typeface="微軟正黑體" panose="020B0604030504040204" pitchFamily="34" charset="-120"/>
            </a:endParaRPr>
          </a:p>
        </p:txBody>
      </p:sp>
      <p:sp>
        <p:nvSpPr>
          <p:cNvPr id="2" name="Horizontal Scroll 1"/>
          <p:cNvSpPr/>
          <p:nvPr/>
        </p:nvSpPr>
        <p:spPr>
          <a:xfrm>
            <a:off x="2057400" y="4876800"/>
            <a:ext cx="5029199" cy="169136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按部就班，用流程說明</a:t>
            </a:r>
            <a:r>
              <a:rPr lang="en-US" sz="2400" dirty="0">
                <a:latin typeface="微軟正黑體" panose="020B0604030504040204" pitchFamily="34" charset="-120"/>
                <a:ea typeface="微軟正黑體" panose="020B0604030504040204" pitchFamily="34" charset="-120"/>
              </a:rPr>
              <a:t>: </a:t>
            </a:r>
          </a:p>
          <a:p>
            <a:pPr algn="ctr">
              <a:spcBef>
                <a:spcPts val="600"/>
              </a:spcBef>
            </a:pPr>
            <a:r>
              <a:rPr lang="en-US" sz="2400" dirty="0">
                <a:latin typeface="微軟正黑體" panose="020B0604030504040204" pitchFamily="34" charset="-120"/>
                <a:ea typeface="微軟正黑體" panose="020B0604030504040204" pitchFamily="34" charset="-120"/>
              </a:rPr>
              <a:t>….</a:t>
            </a:r>
          </a:p>
        </p:txBody>
      </p:sp>
      <p:sp>
        <p:nvSpPr>
          <p:cNvPr id="3" name="矩形 2"/>
          <p:cNvSpPr/>
          <p:nvPr/>
        </p:nvSpPr>
        <p:spPr>
          <a:xfrm>
            <a:off x="214744" y="1703327"/>
            <a:ext cx="981359" cy="523220"/>
          </a:xfrm>
          <a:prstGeom prst="rect">
            <a:avLst/>
          </a:prstGeom>
        </p:spPr>
        <p:txBody>
          <a:bodyPr wrap="none">
            <a:spAutoFit/>
          </a:bodyPr>
          <a:lstStyle/>
          <a:p>
            <a:r>
              <a:rPr lang="en-US" altLang="zh-TW" sz="2800" b="1" dirty="0">
                <a:solidFill>
                  <a:srgbClr val="C00000"/>
                </a:solidFill>
              </a:rPr>
              <a:t>Time</a:t>
            </a:r>
            <a:r>
              <a:rPr lang="en-US" altLang="zh-TW" sz="2000" b="1" dirty="0"/>
              <a:t> </a:t>
            </a:r>
          </a:p>
        </p:txBody>
      </p:sp>
      <p:sp>
        <p:nvSpPr>
          <p:cNvPr id="4" name="向右箭號 3"/>
          <p:cNvSpPr/>
          <p:nvPr/>
        </p:nvSpPr>
        <p:spPr>
          <a:xfrm>
            <a:off x="1337912" y="1845823"/>
            <a:ext cx="324689" cy="238227"/>
          </a:xfrm>
          <a:prstGeom prst="righ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68403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p:nvPr/>
        </p:nvCxnSpPr>
        <p:spPr>
          <a:xfrm>
            <a:off x="323965" y="1828800"/>
            <a:ext cx="8458200" cy="0"/>
          </a:xfrm>
          <a:prstGeom prst="straightConnector1">
            <a:avLst/>
          </a:prstGeom>
          <a:ln w="95250">
            <a:tailEnd type="stealth"/>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a:xfrm>
            <a:off x="323965" y="2057400"/>
            <a:ext cx="972298" cy="955495"/>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700" b="1" dirty="0">
                <a:latin typeface="微軟正黑體" panose="020B0604030504040204" pitchFamily="34" charset="-120"/>
                <a:ea typeface="微軟正黑體" panose="020B0604030504040204" pitchFamily="34" charset="-120"/>
              </a:rPr>
              <a:t>按延遲鬧鈴</a:t>
            </a:r>
            <a:endParaRPr lang="en-US" altLang="zh-TW" sz="1700" b="1" dirty="0">
              <a:latin typeface="微軟正黑體" panose="020B0604030504040204" pitchFamily="34" charset="-120"/>
              <a:ea typeface="微軟正黑體" panose="020B0604030504040204" pitchFamily="34" charset="-120"/>
            </a:endParaRPr>
          </a:p>
        </p:txBody>
      </p:sp>
      <p:sp>
        <p:nvSpPr>
          <p:cNvPr id="37" name="Title 1"/>
          <p:cNvSpPr txBox="1">
            <a:spLocks/>
          </p:cNvSpPr>
          <p:nvPr/>
        </p:nvSpPr>
        <p:spPr>
          <a:xfrm>
            <a:off x="1328421" y="207078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500" b="1" dirty="0"/>
              <a:t>繼續賴</a:t>
            </a:r>
            <a:endParaRPr lang="en-US" altLang="zh-TW" sz="1500" b="1" dirty="0"/>
          </a:p>
          <a:p>
            <a:r>
              <a:rPr lang="zh-TW" altLang="en-US" sz="1500" b="1" dirty="0"/>
              <a:t>床</a:t>
            </a:r>
            <a:r>
              <a:rPr lang="en-US" altLang="zh-TW" sz="1500" b="1" dirty="0"/>
              <a:t>15</a:t>
            </a:r>
            <a:r>
              <a:rPr lang="zh-TW" altLang="en-US" sz="1500" b="1" dirty="0"/>
              <a:t>分鐘</a:t>
            </a:r>
            <a:endParaRPr lang="en-US" altLang="zh-TW" sz="1500" b="1" dirty="0"/>
          </a:p>
        </p:txBody>
      </p:sp>
      <p:sp>
        <p:nvSpPr>
          <p:cNvPr id="38" name="Title 1"/>
          <p:cNvSpPr txBox="1">
            <a:spLocks/>
          </p:cNvSpPr>
          <p:nvPr/>
        </p:nvSpPr>
        <p:spPr>
          <a:xfrm>
            <a:off x="2395221" y="207078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沖澡</a:t>
            </a:r>
            <a:endParaRPr lang="en-US" altLang="zh-TW" sz="2000" b="1" dirty="0"/>
          </a:p>
        </p:txBody>
      </p:sp>
      <p:sp>
        <p:nvSpPr>
          <p:cNvPr id="39" name="Title 1"/>
          <p:cNvSpPr txBox="1">
            <a:spLocks/>
          </p:cNvSpPr>
          <p:nvPr/>
        </p:nvSpPr>
        <p:spPr>
          <a:xfrm>
            <a:off x="2395221" y="3137664"/>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刷牙</a:t>
            </a:r>
            <a:endParaRPr lang="en-US" altLang="zh-TW" sz="2000" b="1" dirty="0"/>
          </a:p>
        </p:txBody>
      </p:sp>
      <p:sp>
        <p:nvSpPr>
          <p:cNvPr id="40" name="Title 1"/>
          <p:cNvSpPr txBox="1">
            <a:spLocks/>
          </p:cNvSpPr>
          <p:nvPr/>
        </p:nvSpPr>
        <p:spPr>
          <a:xfrm>
            <a:off x="4528821" y="2091192"/>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吃早餐</a:t>
            </a:r>
            <a:endParaRPr lang="en-US" sz="2000" b="1" dirty="0"/>
          </a:p>
        </p:txBody>
      </p:sp>
      <p:sp>
        <p:nvSpPr>
          <p:cNvPr id="41" name="Title 1"/>
          <p:cNvSpPr txBox="1">
            <a:spLocks/>
          </p:cNvSpPr>
          <p:nvPr/>
        </p:nvSpPr>
        <p:spPr>
          <a:xfrm>
            <a:off x="5629981" y="3137664"/>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2000" b="1" dirty="0"/>
              <a:t>Twitter</a:t>
            </a:r>
          </a:p>
        </p:txBody>
      </p:sp>
      <p:sp>
        <p:nvSpPr>
          <p:cNvPr id="42" name="Title 1"/>
          <p:cNvSpPr txBox="1">
            <a:spLocks/>
          </p:cNvSpPr>
          <p:nvPr/>
        </p:nvSpPr>
        <p:spPr>
          <a:xfrm>
            <a:off x="3462021" y="207734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泡咖啡</a:t>
            </a:r>
            <a:endParaRPr lang="en-US" altLang="zh-TW" sz="2000" b="1" dirty="0"/>
          </a:p>
        </p:txBody>
      </p:sp>
      <p:sp>
        <p:nvSpPr>
          <p:cNvPr id="43" name="Title 1"/>
          <p:cNvSpPr txBox="1">
            <a:spLocks/>
          </p:cNvSpPr>
          <p:nvPr/>
        </p:nvSpPr>
        <p:spPr>
          <a:xfrm>
            <a:off x="6718364" y="209894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看一下氣象</a:t>
            </a:r>
            <a:endParaRPr lang="en-US" altLang="zh-TW" sz="1600" b="1" dirty="0"/>
          </a:p>
          <a:p>
            <a:r>
              <a:rPr lang="zh-TW" altLang="en-US" sz="1600" b="1" dirty="0"/>
              <a:t>報告</a:t>
            </a:r>
            <a:endParaRPr lang="en-US" altLang="zh-TW" sz="1600" b="1" dirty="0"/>
          </a:p>
        </p:txBody>
      </p:sp>
      <p:sp>
        <p:nvSpPr>
          <p:cNvPr id="44" name="Title 1"/>
          <p:cNvSpPr txBox="1">
            <a:spLocks/>
          </p:cNvSpPr>
          <p:nvPr/>
        </p:nvSpPr>
        <p:spPr>
          <a:xfrm>
            <a:off x="5611104" y="2091191"/>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1600" b="1" dirty="0"/>
              <a:t>Facebook</a:t>
            </a:r>
          </a:p>
        </p:txBody>
      </p:sp>
      <p:sp>
        <p:nvSpPr>
          <p:cNvPr id="45" name="Title 1"/>
          <p:cNvSpPr txBox="1">
            <a:spLocks/>
          </p:cNvSpPr>
          <p:nvPr/>
        </p:nvSpPr>
        <p:spPr>
          <a:xfrm>
            <a:off x="443344" y="-214599"/>
            <a:ext cx="8229600" cy="147716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br>
            <a:r>
              <a:rPr lang="zh-TW" altLang="en-US" sz="4000" b="1" dirty="0">
                <a:latin typeface="微軟正黑體" panose="020B0604030504040204" pitchFamily="34" charset="-120"/>
                <a:ea typeface="微軟正黑體" panose="020B0604030504040204" pitchFamily="34" charset="-120"/>
              </a:rPr>
              <a:t>步驟四、相關故事探索</a:t>
            </a:r>
            <a:endParaRPr lang="en-US" sz="4000" b="1" dirty="0">
              <a:latin typeface="微軟正黑體" panose="020B0604030504040204" pitchFamily="34" charset="-120"/>
              <a:ea typeface="微軟正黑體" panose="020B0604030504040204" pitchFamily="34" charset="-120"/>
            </a:endParaRPr>
          </a:p>
        </p:txBody>
      </p:sp>
      <p:sp>
        <p:nvSpPr>
          <p:cNvPr id="14" name="Title 1"/>
          <p:cNvSpPr txBox="1">
            <a:spLocks/>
          </p:cNvSpPr>
          <p:nvPr/>
        </p:nvSpPr>
        <p:spPr>
          <a:xfrm>
            <a:off x="4546001" y="3137665"/>
            <a:ext cx="990600" cy="942109"/>
          </a:xfrm>
          <a:prstGeom prst="rect">
            <a:avLst/>
          </a:prstGeom>
          <a:solidFill>
            <a:srgbClr val="FFC00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a:t>
            </a:r>
            <a:r>
              <a:rPr lang="en-US" sz="2000" b="1" dirty="0"/>
              <a:t> bagel</a:t>
            </a:r>
          </a:p>
        </p:txBody>
      </p:sp>
      <p:sp>
        <p:nvSpPr>
          <p:cNvPr id="16" name="Title 1"/>
          <p:cNvSpPr txBox="1">
            <a:spLocks/>
          </p:cNvSpPr>
          <p:nvPr/>
        </p:nvSpPr>
        <p:spPr>
          <a:xfrm>
            <a:off x="6713961" y="3137663"/>
            <a:ext cx="990600" cy="942109"/>
          </a:xfrm>
          <a:prstGeom prst="rect">
            <a:avLst/>
          </a:prstGeom>
          <a:solidFill>
            <a:srgbClr val="FFC00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endParaRPr lang="en-US" altLang="zh-TW" sz="1600" b="1" dirty="0"/>
          </a:p>
          <a:p>
            <a:r>
              <a:rPr lang="zh-TW" altLang="en-US" sz="1600" b="1" dirty="0"/>
              <a:t>晨間</a:t>
            </a:r>
            <a:endParaRPr lang="en-US" altLang="zh-TW" sz="1600" b="1" dirty="0"/>
          </a:p>
          <a:p>
            <a:r>
              <a:rPr lang="zh-TW" altLang="en-US" sz="1600" b="1" dirty="0"/>
              <a:t>新聞</a:t>
            </a:r>
            <a:endParaRPr lang="en-US" sz="1600" b="1" dirty="0"/>
          </a:p>
        </p:txBody>
      </p:sp>
      <p:sp>
        <p:nvSpPr>
          <p:cNvPr id="17" name="Title 1"/>
          <p:cNvSpPr txBox="1">
            <a:spLocks/>
          </p:cNvSpPr>
          <p:nvPr/>
        </p:nvSpPr>
        <p:spPr>
          <a:xfrm>
            <a:off x="3462021" y="3137666"/>
            <a:ext cx="990600" cy="942109"/>
          </a:xfrm>
          <a:prstGeom prst="rect">
            <a:avLst/>
          </a:prstGeom>
          <a:solidFill>
            <a:schemeClr val="accent2">
              <a:lumMod val="60000"/>
              <a:lumOff val="40000"/>
            </a:schemeClr>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喝</a:t>
            </a:r>
            <a:endParaRPr lang="en-US" altLang="zh-TW" sz="2000" b="1" dirty="0"/>
          </a:p>
          <a:p>
            <a:r>
              <a:rPr lang="zh-TW" altLang="en-US" sz="2000" b="1" dirty="0"/>
              <a:t>牛奶</a:t>
            </a:r>
            <a:endParaRPr lang="en-US" sz="2000" b="1" dirty="0"/>
          </a:p>
        </p:txBody>
      </p:sp>
      <p:sp>
        <p:nvSpPr>
          <p:cNvPr id="18" name="Horizontal Scroll 17"/>
          <p:cNvSpPr/>
          <p:nvPr/>
        </p:nvSpPr>
        <p:spPr>
          <a:xfrm>
            <a:off x="2112443" y="4542952"/>
            <a:ext cx="5283102" cy="169136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用不同的人物角色，來分析看看</a:t>
            </a:r>
            <a:r>
              <a:rPr lang="en-US" altLang="zh-TW" sz="2400" dirty="0">
                <a:latin typeface="微軟正黑體" panose="020B0604030504040204" pitchFamily="34" charset="-120"/>
                <a:ea typeface="微軟正黑體" panose="020B0604030504040204" pitchFamily="34" charset="-120"/>
              </a:rPr>
              <a:t>…</a:t>
            </a:r>
            <a:endParaRPr lang="en-US" sz="2400" dirty="0">
              <a:latin typeface="微軟正黑體" panose="020B0604030504040204" pitchFamily="34" charset="-120"/>
              <a:ea typeface="微軟正黑體" panose="020B0604030504040204" pitchFamily="34" charset="-120"/>
            </a:endParaRPr>
          </a:p>
        </p:txBody>
      </p:sp>
      <p:cxnSp>
        <p:nvCxnSpPr>
          <p:cNvPr id="19" name="Straight Arrow Connector 18"/>
          <p:cNvCxnSpPr/>
          <p:nvPr/>
        </p:nvCxnSpPr>
        <p:spPr>
          <a:xfrm>
            <a:off x="7957821" y="2057400"/>
            <a:ext cx="0" cy="2667000"/>
          </a:xfrm>
          <a:prstGeom prst="straightConnector1">
            <a:avLst/>
          </a:prstGeom>
          <a:ln w="95250">
            <a:tailEnd type="stealt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207225" y="2931608"/>
            <a:ext cx="877163" cy="1354217"/>
          </a:xfrm>
          <a:prstGeom prst="rect">
            <a:avLst/>
          </a:prstGeom>
          <a:noFill/>
        </p:spPr>
        <p:txBody>
          <a:bodyPr wrap="none" rtlCol="0">
            <a:spAutoFit/>
          </a:bodyPr>
          <a:lstStyle/>
          <a:p>
            <a:pPr algn="ctr">
              <a:spcBef>
                <a:spcPts val="600"/>
              </a:spcBef>
            </a:pPr>
            <a:r>
              <a:rPr lang="zh-TW" altLang="en-US" b="1" dirty="0">
                <a:solidFill>
                  <a:srgbClr val="C00000"/>
                </a:solidFill>
                <a:latin typeface="微軟正黑體" panose="020B0604030504040204" pitchFamily="34" charset="-120"/>
                <a:ea typeface="微軟正黑體" panose="020B0604030504040204" pitchFamily="34" charset="-120"/>
              </a:rPr>
              <a:t>選</a:t>
            </a:r>
            <a:r>
              <a:rPr lang="zh-CN" altLang="en-US" b="1" dirty="0">
                <a:solidFill>
                  <a:srgbClr val="C00000"/>
                </a:solidFill>
                <a:latin typeface="微軟正黑體" panose="020B0604030504040204" pitchFamily="34" charset="-120"/>
                <a:ea typeface="微軟正黑體" panose="020B0604030504040204" pitchFamily="34" charset="-120"/>
              </a:rPr>
              <a:t>擇，</a:t>
            </a:r>
            <a:endParaRPr lang="en-US" altLang="zh-CN" b="1" dirty="0">
              <a:solidFill>
                <a:srgbClr val="C00000"/>
              </a:solidFill>
              <a:latin typeface="微軟正黑體" panose="020B0604030504040204" pitchFamily="34" charset="-120"/>
              <a:ea typeface="微軟正黑體" panose="020B0604030504040204" pitchFamily="34" charset="-120"/>
            </a:endParaRPr>
          </a:p>
          <a:p>
            <a:pPr algn="ctr">
              <a:spcBef>
                <a:spcPts val="600"/>
              </a:spcBef>
            </a:pPr>
            <a:r>
              <a:rPr lang="zh-CN" altLang="en-US" b="1" dirty="0">
                <a:solidFill>
                  <a:srgbClr val="C00000"/>
                </a:solidFill>
                <a:latin typeface="微軟正黑體" panose="020B0604030504040204" pitchFamily="34" charset="-120"/>
                <a:ea typeface="微軟正黑體" panose="020B0604030504040204" pitchFamily="34" charset="-120"/>
              </a:rPr>
              <a:t>細</a:t>
            </a:r>
            <a:r>
              <a:rPr lang="zh-TW" altLang="en-US" b="1" dirty="0">
                <a:solidFill>
                  <a:srgbClr val="C00000"/>
                </a:solidFill>
                <a:latin typeface="微軟正黑體" panose="020B0604030504040204" pitchFamily="34" charset="-120"/>
                <a:ea typeface="微軟正黑體" panose="020B0604030504040204" pitchFamily="34" charset="-120"/>
              </a:rPr>
              <a:t>節</a:t>
            </a:r>
            <a:r>
              <a:rPr lang="zh-CN" altLang="en-US" b="1" dirty="0">
                <a:solidFill>
                  <a:srgbClr val="C00000"/>
                </a:solidFill>
                <a:latin typeface="微軟正黑體" panose="020B0604030504040204" pitchFamily="34" charset="-120"/>
                <a:ea typeface="微軟正黑體" panose="020B0604030504040204" pitchFamily="34" charset="-120"/>
              </a:rPr>
              <a:t>，</a:t>
            </a:r>
            <a:endParaRPr lang="en-US" altLang="zh-CN" b="1" dirty="0">
              <a:solidFill>
                <a:srgbClr val="C00000"/>
              </a:solidFill>
              <a:latin typeface="微軟正黑體" panose="020B0604030504040204" pitchFamily="34" charset="-120"/>
              <a:ea typeface="微軟正黑體" panose="020B0604030504040204" pitchFamily="34" charset="-120"/>
            </a:endParaRPr>
          </a:p>
          <a:p>
            <a:pPr algn="ctr">
              <a:spcBef>
                <a:spcPts val="600"/>
              </a:spcBef>
            </a:pPr>
            <a:r>
              <a:rPr lang="zh-CN" altLang="en-US" b="1" dirty="0">
                <a:solidFill>
                  <a:srgbClr val="C00000"/>
                </a:solidFill>
                <a:latin typeface="微軟正黑體" panose="020B0604030504040204" pitchFamily="34" charset="-120"/>
                <a:ea typeface="微軟正黑體" panose="020B0604030504040204" pitchFamily="34" charset="-120"/>
              </a:rPr>
              <a:t>變化</a:t>
            </a:r>
            <a:r>
              <a:rPr lang="zh-TW" altLang="en-US" b="1" dirty="0">
                <a:solidFill>
                  <a:srgbClr val="C00000"/>
                </a:solidFill>
                <a:latin typeface="微軟正黑體" panose="020B0604030504040204" pitchFamily="34" charset="-120"/>
                <a:ea typeface="微軟正黑體" panose="020B0604030504040204" pitchFamily="34" charset="-120"/>
              </a:rPr>
              <a:t>，</a:t>
            </a:r>
            <a:endParaRPr lang="en-US" altLang="zh-TW" b="1" dirty="0">
              <a:solidFill>
                <a:srgbClr val="C00000"/>
              </a:solidFill>
              <a:latin typeface="微軟正黑體" panose="020B0604030504040204" pitchFamily="34" charset="-120"/>
              <a:ea typeface="微軟正黑體" panose="020B0604030504040204" pitchFamily="34" charset="-120"/>
            </a:endParaRPr>
          </a:p>
          <a:p>
            <a:pPr algn="ctr"/>
            <a:endParaRPr lang="en-US" dirty="0">
              <a:latin typeface="微軟正黑體" panose="020B0604030504040204" pitchFamily="34" charset="-120"/>
              <a:ea typeface="微軟正黑體" panose="020B0604030504040204" pitchFamily="34" charset="-120"/>
            </a:endParaRPr>
          </a:p>
        </p:txBody>
      </p:sp>
      <p:sp>
        <p:nvSpPr>
          <p:cNvPr id="2" name="向下箭號 1"/>
          <p:cNvSpPr/>
          <p:nvPr/>
        </p:nvSpPr>
        <p:spPr>
          <a:xfrm>
            <a:off x="8447513" y="2480389"/>
            <a:ext cx="198294" cy="278494"/>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57674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39002"/>
            <a:ext cx="7886700" cy="938157"/>
          </a:xfrm>
        </p:spPr>
        <p:txBody>
          <a:bodyPr/>
          <a:lstStyle/>
          <a:p>
            <a:pPr algn="ctr"/>
            <a:r>
              <a:rPr lang="en-US" altLang="zh-TW" dirty="0">
                <a:latin typeface="微軟正黑體" panose="020B0604030504040204" pitchFamily="34" charset="-120"/>
                <a:ea typeface="微軟正黑體" panose="020B0604030504040204" pitchFamily="34" charset="-120"/>
              </a:rPr>
              <a:t>SCRUM</a:t>
            </a:r>
            <a:r>
              <a:rPr lang="zh-TW" altLang="en-US" dirty="0">
                <a:latin typeface="微軟正黑體" panose="020B0604030504040204" pitchFamily="34" charset="-120"/>
                <a:ea typeface="微軟正黑體" panose="020B0604030504040204" pitchFamily="34" charset="-120"/>
              </a:rPr>
              <a:t> 的二個狀態</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58" y="239002"/>
            <a:ext cx="7735612" cy="4836207"/>
          </a:xfrm>
          <a:prstGeom prst="rect">
            <a:avLst/>
          </a:prstGeom>
        </p:spPr>
      </p:pic>
      <p:sp>
        <p:nvSpPr>
          <p:cNvPr id="5" name="矩形 4"/>
          <p:cNvSpPr/>
          <p:nvPr/>
        </p:nvSpPr>
        <p:spPr>
          <a:xfrm>
            <a:off x="2031570" y="5646683"/>
            <a:ext cx="2252283" cy="677108"/>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Definition of Ready</a:t>
            </a:r>
          </a:p>
          <a:p>
            <a:r>
              <a:rPr lang="zh-TW" altLang="en-US" sz="2000" b="1" dirty="0">
                <a:latin typeface="微軟正黑體" panose="020B0604030504040204" pitchFamily="34" charset="-120"/>
                <a:ea typeface="微軟正黑體" panose="020B0604030504040204" pitchFamily="34" charset="-120"/>
              </a:rPr>
              <a:t>定義就緒</a:t>
            </a:r>
            <a:endParaRPr lang="en-US" altLang="zh-TW" sz="2000" b="1" dirty="0">
              <a:latin typeface="微軟正黑體" panose="020B0604030504040204" pitchFamily="34" charset="-120"/>
              <a:ea typeface="微軟正黑體" panose="020B0604030504040204" pitchFamily="34" charset="-120"/>
            </a:endParaRPr>
          </a:p>
        </p:txBody>
      </p:sp>
      <p:sp>
        <p:nvSpPr>
          <p:cNvPr id="6" name="矩形 5"/>
          <p:cNvSpPr/>
          <p:nvPr/>
        </p:nvSpPr>
        <p:spPr>
          <a:xfrm>
            <a:off x="5664359" y="5646683"/>
            <a:ext cx="2180725" cy="677108"/>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Definition of Done</a:t>
            </a:r>
          </a:p>
          <a:p>
            <a:r>
              <a:rPr lang="zh-TW" altLang="en-US" sz="2000" b="1" dirty="0">
                <a:latin typeface="微軟正黑體" panose="020B0604030504040204" pitchFamily="34" charset="-120"/>
                <a:ea typeface="微軟正黑體" panose="020B0604030504040204" pitchFamily="34" charset="-120"/>
              </a:rPr>
              <a:t>定義完成</a:t>
            </a:r>
            <a:endParaRPr lang="en-US" altLang="zh-TW" sz="2000" b="1" dirty="0">
              <a:latin typeface="微軟正黑體" panose="020B0604030504040204" pitchFamily="34" charset="-120"/>
              <a:ea typeface="微軟正黑體" panose="020B0604030504040204" pitchFamily="34" charset="-120"/>
            </a:endParaRPr>
          </a:p>
        </p:txBody>
      </p:sp>
      <p:cxnSp>
        <p:nvCxnSpPr>
          <p:cNvPr id="8" name="直線單箭頭接點 7"/>
          <p:cNvCxnSpPr/>
          <p:nvPr/>
        </p:nvCxnSpPr>
        <p:spPr>
          <a:xfrm flipV="1">
            <a:off x="2448910" y="4498428"/>
            <a:ext cx="599090" cy="71470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6064469" y="4487917"/>
            <a:ext cx="231228" cy="83031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664359" y="6255632"/>
            <a:ext cx="2262158"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確定工作真正的完成</a:t>
            </a:r>
            <a:endParaRPr lang="en-US" altLang="zh-TW" dirty="0">
              <a:latin typeface="微軟正黑體" panose="020B0604030504040204" pitchFamily="34" charset="-120"/>
              <a:ea typeface="微軟正黑體" panose="020B0604030504040204" pitchFamily="34" charset="-120"/>
            </a:endParaRPr>
          </a:p>
        </p:txBody>
      </p:sp>
      <p:sp>
        <p:nvSpPr>
          <p:cNvPr id="12" name="矩形 11"/>
          <p:cNvSpPr/>
          <p:nvPr/>
        </p:nvSpPr>
        <p:spPr>
          <a:xfrm>
            <a:off x="2031570" y="6263568"/>
            <a:ext cx="1800493"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確定需求的完備</a:t>
            </a:r>
            <a:endParaRPr lang="en-US" altLang="zh-TW" dirty="0">
              <a:latin typeface="微軟正黑體" panose="020B0604030504040204" pitchFamily="34" charset="-120"/>
              <a:ea typeface="微軟正黑體" panose="020B0604030504040204" pitchFamily="34" charset="-120"/>
            </a:endParaRPr>
          </a:p>
        </p:txBody>
      </p:sp>
      <p:sp>
        <p:nvSpPr>
          <p:cNvPr id="3" name="矩形 2"/>
          <p:cNvSpPr/>
          <p:nvPr/>
        </p:nvSpPr>
        <p:spPr>
          <a:xfrm>
            <a:off x="2031570" y="5337574"/>
            <a:ext cx="776175" cy="369332"/>
          </a:xfrm>
          <a:prstGeom prst="rect">
            <a:avLst/>
          </a:prstGeom>
        </p:spPr>
        <p:txBody>
          <a:bodyPr wrap="none">
            <a:spAutoFit/>
          </a:bodyPr>
          <a:lstStyle/>
          <a:p>
            <a:r>
              <a:rPr lang="en-US" altLang="zh-TW" b="1" dirty="0" err="1">
                <a:latin typeface="微軟正黑體" panose="020B0604030504040204" pitchFamily="34" charset="-120"/>
                <a:ea typeface="微軟正黑體" panose="020B0604030504040204" pitchFamily="34" charset="-120"/>
              </a:rPr>
              <a:t>DoR</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矩形 6"/>
          <p:cNvSpPr/>
          <p:nvPr/>
        </p:nvSpPr>
        <p:spPr>
          <a:xfrm>
            <a:off x="5664359" y="5337574"/>
            <a:ext cx="800219"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DoD</a:t>
            </a:r>
            <a:r>
              <a:rPr lang="en-US" altLang="zh-TW" dirty="0">
                <a:latin typeface="微軟正黑體" panose="020B0604030504040204" pitchFamily="34" charset="-120"/>
                <a:ea typeface="微軟正黑體" panose="020B0604030504040204" pitchFamily="34" charset="-120"/>
              </a:rPr>
              <a:t>: </a:t>
            </a:r>
            <a:endParaRPr lang="zh-TW" altLang="en-US" dirty="0"/>
          </a:p>
        </p:txBody>
      </p:sp>
    </p:spTree>
    <p:extLst>
      <p:ext uri="{BB962C8B-B14F-4D97-AF65-F5344CB8AC3E}">
        <p14:creationId xmlns:p14="http://schemas.microsoft.com/office/powerpoint/2010/main" val="14645694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p:nvPr/>
        </p:nvCxnSpPr>
        <p:spPr>
          <a:xfrm>
            <a:off x="214744" y="2286000"/>
            <a:ext cx="8458200" cy="0"/>
          </a:xfrm>
          <a:prstGeom prst="straightConnector1">
            <a:avLst/>
          </a:prstGeom>
          <a:ln w="95250">
            <a:tailEnd type="stealth"/>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a:xfrm>
            <a:off x="214744" y="2514600"/>
            <a:ext cx="972298" cy="955495"/>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按延遲鬧鈴</a:t>
            </a:r>
            <a:endParaRPr lang="en-US" altLang="zh-TW" sz="1600" b="1" dirty="0"/>
          </a:p>
        </p:txBody>
      </p:sp>
      <p:sp>
        <p:nvSpPr>
          <p:cNvPr id="37" name="Title 1"/>
          <p:cNvSpPr txBox="1">
            <a:spLocks/>
          </p:cNvSpPr>
          <p:nvPr/>
        </p:nvSpPr>
        <p:spPr>
          <a:xfrm>
            <a:off x="1219200" y="252798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400" b="1" dirty="0"/>
              <a:t>繼續賴</a:t>
            </a:r>
            <a:endParaRPr lang="en-US" altLang="zh-TW" sz="1400" b="1" dirty="0"/>
          </a:p>
          <a:p>
            <a:r>
              <a:rPr lang="zh-TW" altLang="en-US" sz="1400" b="1" dirty="0"/>
              <a:t>床</a:t>
            </a:r>
            <a:r>
              <a:rPr lang="en-US" altLang="zh-TW" sz="1400" b="1" dirty="0"/>
              <a:t>15</a:t>
            </a:r>
            <a:r>
              <a:rPr lang="zh-TW" altLang="en-US" sz="1400" b="1" dirty="0"/>
              <a:t>分鐘</a:t>
            </a:r>
            <a:endParaRPr lang="en-US" altLang="zh-TW" sz="1400" b="1" dirty="0"/>
          </a:p>
        </p:txBody>
      </p:sp>
      <p:sp>
        <p:nvSpPr>
          <p:cNvPr id="38" name="Title 1"/>
          <p:cNvSpPr txBox="1">
            <a:spLocks/>
          </p:cNvSpPr>
          <p:nvPr/>
        </p:nvSpPr>
        <p:spPr>
          <a:xfrm>
            <a:off x="2286000" y="252798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沖澡</a:t>
            </a:r>
            <a:endParaRPr lang="en-US" altLang="zh-TW" sz="2000" b="1" dirty="0"/>
          </a:p>
        </p:txBody>
      </p:sp>
      <p:sp>
        <p:nvSpPr>
          <p:cNvPr id="39" name="Title 1"/>
          <p:cNvSpPr txBox="1">
            <a:spLocks/>
          </p:cNvSpPr>
          <p:nvPr/>
        </p:nvSpPr>
        <p:spPr>
          <a:xfrm>
            <a:off x="2286000" y="3594864"/>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刷牙</a:t>
            </a:r>
            <a:endParaRPr lang="en-US" altLang="zh-TW" sz="2000" b="1" dirty="0"/>
          </a:p>
        </p:txBody>
      </p:sp>
      <p:sp>
        <p:nvSpPr>
          <p:cNvPr id="40" name="Title 1"/>
          <p:cNvSpPr txBox="1">
            <a:spLocks/>
          </p:cNvSpPr>
          <p:nvPr/>
        </p:nvSpPr>
        <p:spPr>
          <a:xfrm>
            <a:off x="4419600" y="2548392"/>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吃早餐</a:t>
            </a:r>
            <a:endParaRPr lang="en-US" sz="2000" b="1" dirty="0"/>
          </a:p>
        </p:txBody>
      </p:sp>
      <p:sp>
        <p:nvSpPr>
          <p:cNvPr id="41" name="Title 1"/>
          <p:cNvSpPr txBox="1">
            <a:spLocks/>
          </p:cNvSpPr>
          <p:nvPr/>
        </p:nvSpPr>
        <p:spPr>
          <a:xfrm>
            <a:off x="5520760" y="3594864"/>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2000" b="1" dirty="0"/>
              <a:t>Twitter</a:t>
            </a:r>
          </a:p>
        </p:txBody>
      </p:sp>
      <p:sp>
        <p:nvSpPr>
          <p:cNvPr id="42" name="Title 1"/>
          <p:cNvSpPr txBox="1">
            <a:spLocks/>
          </p:cNvSpPr>
          <p:nvPr/>
        </p:nvSpPr>
        <p:spPr>
          <a:xfrm>
            <a:off x="3352800" y="253454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泡咖啡</a:t>
            </a:r>
            <a:endParaRPr lang="en-US" altLang="zh-TW" sz="2000" b="1" dirty="0"/>
          </a:p>
        </p:txBody>
      </p:sp>
      <p:sp>
        <p:nvSpPr>
          <p:cNvPr id="43" name="Title 1"/>
          <p:cNvSpPr txBox="1">
            <a:spLocks/>
          </p:cNvSpPr>
          <p:nvPr/>
        </p:nvSpPr>
        <p:spPr>
          <a:xfrm>
            <a:off x="6609143" y="255614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看一下氣象</a:t>
            </a:r>
            <a:endParaRPr lang="en-US" altLang="zh-TW" sz="1600" b="1" dirty="0"/>
          </a:p>
          <a:p>
            <a:r>
              <a:rPr lang="zh-TW" altLang="en-US" sz="1600" b="1" dirty="0"/>
              <a:t>報告</a:t>
            </a:r>
            <a:endParaRPr lang="en-US" altLang="zh-TW" sz="1600" b="1" dirty="0"/>
          </a:p>
        </p:txBody>
      </p:sp>
      <p:sp>
        <p:nvSpPr>
          <p:cNvPr id="44" name="Title 1"/>
          <p:cNvSpPr txBox="1">
            <a:spLocks/>
          </p:cNvSpPr>
          <p:nvPr/>
        </p:nvSpPr>
        <p:spPr>
          <a:xfrm>
            <a:off x="5501883" y="2548391"/>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1600" b="1" dirty="0"/>
              <a:t>Facebook</a:t>
            </a:r>
          </a:p>
        </p:txBody>
      </p:sp>
      <p:sp>
        <p:nvSpPr>
          <p:cNvPr id="45" name="Title 1"/>
          <p:cNvSpPr txBox="1">
            <a:spLocks/>
          </p:cNvSpPr>
          <p:nvPr/>
        </p:nvSpPr>
        <p:spPr>
          <a:xfrm>
            <a:off x="443344" y="-307717"/>
            <a:ext cx="8229600" cy="1232411"/>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br>
            <a:r>
              <a:rPr lang="zh-TW" altLang="en-US" sz="4000" b="1" dirty="0">
                <a:latin typeface="微軟正黑體" panose="020B0604030504040204" pitchFamily="34" charset="-120"/>
                <a:ea typeface="微軟正黑體" panose="020B0604030504040204" pitchFamily="34" charset="-120"/>
              </a:rPr>
              <a:t>步驟五、提煉故事產出</a:t>
            </a:r>
            <a:r>
              <a:rPr lang="en-US" altLang="zh-TW" sz="4000" b="1" dirty="0">
                <a:latin typeface="微軟正黑體" panose="020B0604030504040204" pitchFamily="34" charset="-120"/>
                <a:ea typeface="微軟正黑體" panose="020B0604030504040204" pitchFamily="34" charset="-120"/>
              </a:rPr>
              <a:t>Backbone</a:t>
            </a:r>
            <a:endParaRPr lang="en-US" sz="4000" b="1" dirty="0">
              <a:latin typeface="微軟正黑體" panose="020B0604030504040204" pitchFamily="34" charset="-120"/>
              <a:ea typeface="微軟正黑體" panose="020B0604030504040204" pitchFamily="34" charset="-120"/>
            </a:endParaRPr>
          </a:p>
        </p:txBody>
      </p:sp>
      <p:sp>
        <p:nvSpPr>
          <p:cNvPr id="14" name="Title 1"/>
          <p:cNvSpPr txBox="1">
            <a:spLocks/>
          </p:cNvSpPr>
          <p:nvPr/>
        </p:nvSpPr>
        <p:spPr>
          <a:xfrm>
            <a:off x="4436780" y="3594865"/>
            <a:ext cx="990600" cy="942109"/>
          </a:xfrm>
          <a:prstGeom prst="rect">
            <a:avLst/>
          </a:prstGeom>
          <a:solidFill>
            <a:srgbClr val="FFC00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a:t>
            </a:r>
            <a:r>
              <a:rPr lang="en-US" sz="2000" b="1" dirty="0"/>
              <a:t> bagel</a:t>
            </a:r>
          </a:p>
        </p:txBody>
      </p:sp>
      <p:sp>
        <p:nvSpPr>
          <p:cNvPr id="16" name="Title 1"/>
          <p:cNvSpPr txBox="1">
            <a:spLocks/>
          </p:cNvSpPr>
          <p:nvPr/>
        </p:nvSpPr>
        <p:spPr>
          <a:xfrm>
            <a:off x="6604740" y="3594863"/>
            <a:ext cx="990600" cy="942109"/>
          </a:xfrm>
          <a:prstGeom prst="rect">
            <a:avLst/>
          </a:prstGeom>
          <a:solidFill>
            <a:srgbClr val="FFC00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endParaRPr lang="en-US" altLang="zh-TW" sz="1600" b="1" dirty="0"/>
          </a:p>
          <a:p>
            <a:r>
              <a:rPr lang="zh-TW" altLang="en-US" sz="1600" b="1" dirty="0"/>
              <a:t>晨間</a:t>
            </a:r>
            <a:endParaRPr lang="en-US" altLang="zh-TW" sz="1600" b="1" dirty="0"/>
          </a:p>
          <a:p>
            <a:r>
              <a:rPr lang="zh-TW" altLang="en-US" sz="1600" b="1" dirty="0"/>
              <a:t>新聞</a:t>
            </a:r>
            <a:endParaRPr lang="en-US" sz="1600" b="1" dirty="0"/>
          </a:p>
        </p:txBody>
      </p:sp>
      <p:sp>
        <p:nvSpPr>
          <p:cNvPr id="17" name="Title 1"/>
          <p:cNvSpPr txBox="1">
            <a:spLocks/>
          </p:cNvSpPr>
          <p:nvPr/>
        </p:nvSpPr>
        <p:spPr>
          <a:xfrm>
            <a:off x="3352800" y="3594866"/>
            <a:ext cx="990600" cy="942109"/>
          </a:xfrm>
          <a:prstGeom prst="rect">
            <a:avLst/>
          </a:prstGeom>
          <a:solidFill>
            <a:schemeClr val="accent2">
              <a:lumMod val="60000"/>
              <a:lumOff val="40000"/>
            </a:schemeClr>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喝</a:t>
            </a:r>
            <a:endParaRPr lang="en-US" altLang="zh-TW" sz="2000" b="1" dirty="0"/>
          </a:p>
          <a:p>
            <a:r>
              <a:rPr lang="zh-TW" altLang="en-US" sz="2000" b="1" dirty="0"/>
              <a:t>牛奶</a:t>
            </a:r>
            <a:endParaRPr lang="en-US" sz="2000" b="1" dirty="0"/>
          </a:p>
        </p:txBody>
      </p:sp>
      <p:sp>
        <p:nvSpPr>
          <p:cNvPr id="18" name="Horizontal Scroll 17"/>
          <p:cNvSpPr/>
          <p:nvPr/>
        </p:nvSpPr>
        <p:spPr>
          <a:xfrm>
            <a:off x="2003222" y="5000152"/>
            <a:ext cx="5283102" cy="169136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用不同的工作分類，來分析看看</a:t>
            </a:r>
            <a:r>
              <a:rPr lang="en-US" altLang="zh-TW" sz="2400" dirty="0">
                <a:latin typeface="微軟正黑體" panose="020B0604030504040204" pitchFamily="34" charset="-120"/>
                <a:ea typeface="微軟正黑體" panose="020B0604030504040204" pitchFamily="34" charset="-120"/>
              </a:rPr>
              <a:t>…</a:t>
            </a:r>
            <a:endParaRPr lang="en-US" sz="2400" dirty="0">
              <a:latin typeface="微軟正黑體" panose="020B0604030504040204" pitchFamily="34" charset="-120"/>
              <a:ea typeface="微軟正黑體" panose="020B0604030504040204" pitchFamily="34" charset="-120"/>
            </a:endParaRPr>
          </a:p>
        </p:txBody>
      </p:sp>
      <p:cxnSp>
        <p:nvCxnSpPr>
          <p:cNvPr id="19" name="Straight Arrow Connector 18"/>
          <p:cNvCxnSpPr/>
          <p:nvPr/>
        </p:nvCxnSpPr>
        <p:spPr>
          <a:xfrm>
            <a:off x="7848600" y="2514600"/>
            <a:ext cx="0" cy="2667000"/>
          </a:xfrm>
          <a:prstGeom prst="straightConnector1">
            <a:avLst/>
          </a:prstGeom>
          <a:ln w="95250">
            <a:tailEnd type="stealt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99342" y="3352800"/>
            <a:ext cx="877163" cy="923330"/>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選</a:t>
            </a:r>
            <a:r>
              <a:rPr lang="zh-CN" altLang="en-US" dirty="0">
                <a:latin typeface="微軟正黑體" panose="020B0604030504040204" pitchFamily="34" charset="-120"/>
                <a:ea typeface="微軟正黑體" panose="020B0604030504040204" pitchFamily="34" charset="-120"/>
              </a:rPr>
              <a:t>擇，</a:t>
            </a:r>
            <a:endParaRPr lang="en-US" altLang="zh-CN" dirty="0">
              <a:latin typeface="微軟正黑體" panose="020B0604030504040204" pitchFamily="34" charset="-120"/>
              <a:ea typeface="微軟正黑體" panose="020B0604030504040204" pitchFamily="34" charset="-120"/>
            </a:endParaRPr>
          </a:p>
          <a:p>
            <a:pPr algn="ctr"/>
            <a:r>
              <a:rPr lang="zh-CN" altLang="en-US" dirty="0">
                <a:latin typeface="微軟正黑體" panose="020B0604030504040204" pitchFamily="34" charset="-120"/>
                <a:ea typeface="微軟正黑體" panose="020B0604030504040204" pitchFamily="34" charset="-120"/>
              </a:rPr>
              <a:t>細</a:t>
            </a:r>
            <a:r>
              <a:rPr lang="zh-TW" altLang="en-US" dirty="0">
                <a:latin typeface="微軟正黑體" panose="020B0604030504040204" pitchFamily="34" charset="-120"/>
                <a:ea typeface="微軟正黑體" panose="020B0604030504040204" pitchFamily="34" charset="-120"/>
              </a:rPr>
              <a:t>節</a:t>
            </a:r>
            <a:r>
              <a:rPr lang="zh-CN" altLang="en-US" dirty="0">
                <a:latin typeface="微軟正黑體" panose="020B0604030504040204" pitchFamily="34" charset="-120"/>
                <a:ea typeface="微軟正黑體" panose="020B0604030504040204" pitchFamily="34" charset="-120"/>
              </a:rPr>
              <a:t>，</a:t>
            </a:r>
            <a:endParaRPr lang="en-US" altLang="zh-CN" dirty="0">
              <a:latin typeface="微軟正黑體" panose="020B0604030504040204" pitchFamily="34" charset="-120"/>
              <a:ea typeface="微軟正黑體" panose="020B0604030504040204" pitchFamily="34" charset="-120"/>
            </a:endParaRPr>
          </a:p>
          <a:p>
            <a:pPr algn="ctr"/>
            <a:r>
              <a:rPr lang="zh-CN" altLang="en-US" dirty="0">
                <a:latin typeface="微軟正黑體" panose="020B0604030504040204" pitchFamily="34" charset="-120"/>
                <a:ea typeface="微軟正黑體" panose="020B0604030504040204" pitchFamily="34" charset="-120"/>
              </a:rPr>
              <a:t>變化</a:t>
            </a:r>
            <a:r>
              <a:rPr lang="zh-TW" altLang="en-US"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20" name="Title 1"/>
          <p:cNvSpPr txBox="1">
            <a:spLocks/>
          </p:cNvSpPr>
          <p:nvPr/>
        </p:nvSpPr>
        <p:spPr>
          <a:xfrm>
            <a:off x="294407" y="1209083"/>
            <a:ext cx="1885385" cy="955495"/>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solidFill>
                  <a:schemeClr val="bg1"/>
                </a:solidFill>
              </a:rPr>
              <a:t>起 床</a:t>
            </a:r>
            <a:endParaRPr lang="en-US" sz="2000" b="1" dirty="0">
              <a:solidFill>
                <a:schemeClr val="bg1"/>
              </a:solidFill>
            </a:endParaRPr>
          </a:p>
        </p:txBody>
      </p:sp>
      <p:sp>
        <p:nvSpPr>
          <p:cNvPr id="21" name="Title 1"/>
          <p:cNvSpPr txBox="1">
            <a:spLocks/>
          </p:cNvSpPr>
          <p:nvPr/>
        </p:nvSpPr>
        <p:spPr>
          <a:xfrm>
            <a:off x="3448218" y="1226141"/>
            <a:ext cx="2009493" cy="955495"/>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solidFill>
                  <a:schemeClr val="bg1"/>
                </a:solidFill>
              </a:rPr>
              <a:t>食 物</a:t>
            </a:r>
            <a:endParaRPr lang="en-US" sz="2000" b="1" dirty="0">
              <a:solidFill>
                <a:schemeClr val="bg1"/>
              </a:solidFill>
            </a:endParaRPr>
          </a:p>
        </p:txBody>
      </p:sp>
      <p:sp>
        <p:nvSpPr>
          <p:cNvPr id="22" name="Title 1"/>
          <p:cNvSpPr txBox="1">
            <a:spLocks/>
          </p:cNvSpPr>
          <p:nvPr/>
        </p:nvSpPr>
        <p:spPr>
          <a:xfrm>
            <a:off x="2255994" y="1209083"/>
            <a:ext cx="1096806" cy="955495"/>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solidFill>
                  <a:schemeClr val="bg1"/>
                </a:solidFill>
              </a:rPr>
              <a:t>衛 生</a:t>
            </a:r>
            <a:endParaRPr lang="en-US" sz="2000" b="1" dirty="0">
              <a:solidFill>
                <a:schemeClr val="bg1"/>
              </a:solidFill>
            </a:endParaRPr>
          </a:p>
        </p:txBody>
      </p:sp>
      <p:sp>
        <p:nvSpPr>
          <p:cNvPr id="23" name="Title 1"/>
          <p:cNvSpPr txBox="1">
            <a:spLocks/>
          </p:cNvSpPr>
          <p:nvPr/>
        </p:nvSpPr>
        <p:spPr>
          <a:xfrm>
            <a:off x="5546530" y="1223376"/>
            <a:ext cx="2048810" cy="955495"/>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solidFill>
                  <a:schemeClr val="bg1"/>
                </a:solidFill>
              </a:rPr>
              <a:t>看 新 聞</a:t>
            </a:r>
            <a:endParaRPr lang="en-US" sz="2000" b="1" dirty="0">
              <a:solidFill>
                <a:schemeClr val="bg1"/>
              </a:solidFill>
            </a:endParaRPr>
          </a:p>
        </p:txBody>
      </p:sp>
    </p:spTree>
    <p:extLst>
      <p:ext uri="{BB962C8B-B14F-4D97-AF65-F5344CB8AC3E}">
        <p14:creationId xmlns:p14="http://schemas.microsoft.com/office/powerpoint/2010/main" val="3052616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p:nvPr/>
        </p:nvCxnSpPr>
        <p:spPr>
          <a:xfrm>
            <a:off x="762000" y="2438400"/>
            <a:ext cx="8458200" cy="0"/>
          </a:xfrm>
          <a:prstGeom prst="straightConnector1">
            <a:avLst/>
          </a:prstGeom>
          <a:ln w="95250">
            <a:tailEnd type="stealth"/>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a:xfrm>
            <a:off x="1085102" y="2534540"/>
            <a:ext cx="972298" cy="955495"/>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800" b="1" dirty="0"/>
              <a:t>按延遲鬧鈴</a:t>
            </a:r>
            <a:endParaRPr lang="en-US" altLang="zh-TW" sz="1800" b="1" dirty="0"/>
          </a:p>
        </p:txBody>
      </p:sp>
      <p:sp>
        <p:nvSpPr>
          <p:cNvPr id="37" name="Title 1"/>
          <p:cNvSpPr txBox="1">
            <a:spLocks/>
          </p:cNvSpPr>
          <p:nvPr/>
        </p:nvSpPr>
        <p:spPr>
          <a:xfrm>
            <a:off x="1830937" y="464820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400" b="1" dirty="0"/>
              <a:t>繼續賴</a:t>
            </a:r>
            <a:endParaRPr lang="en-US" altLang="zh-TW" sz="1400" b="1" dirty="0"/>
          </a:p>
          <a:p>
            <a:r>
              <a:rPr lang="zh-TW" altLang="en-US" sz="1400" b="1" dirty="0"/>
              <a:t>床</a:t>
            </a:r>
            <a:r>
              <a:rPr lang="en-US" altLang="zh-TW" sz="1400" b="1" dirty="0"/>
              <a:t>15</a:t>
            </a:r>
            <a:r>
              <a:rPr lang="zh-TW" altLang="en-US" sz="1400" b="1" dirty="0"/>
              <a:t>分鐘</a:t>
            </a:r>
            <a:endParaRPr lang="en-US" altLang="zh-TW" sz="1400" b="1" dirty="0"/>
          </a:p>
        </p:txBody>
      </p:sp>
      <p:sp>
        <p:nvSpPr>
          <p:cNvPr id="38" name="Title 1"/>
          <p:cNvSpPr txBox="1">
            <a:spLocks/>
          </p:cNvSpPr>
          <p:nvPr/>
        </p:nvSpPr>
        <p:spPr>
          <a:xfrm>
            <a:off x="2904550" y="352624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沖澡</a:t>
            </a:r>
            <a:endParaRPr lang="en-US" altLang="zh-TW" sz="2000" b="1" dirty="0"/>
          </a:p>
        </p:txBody>
      </p:sp>
      <p:sp>
        <p:nvSpPr>
          <p:cNvPr id="39" name="Title 1"/>
          <p:cNvSpPr txBox="1">
            <a:spLocks/>
          </p:cNvSpPr>
          <p:nvPr/>
        </p:nvSpPr>
        <p:spPr>
          <a:xfrm>
            <a:off x="2909456" y="251460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刷牙</a:t>
            </a:r>
            <a:endParaRPr lang="en-US" altLang="zh-TW" sz="2000" b="1" dirty="0"/>
          </a:p>
        </p:txBody>
      </p:sp>
      <p:sp>
        <p:nvSpPr>
          <p:cNvPr id="40" name="Title 1"/>
          <p:cNvSpPr txBox="1">
            <a:spLocks/>
          </p:cNvSpPr>
          <p:nvPr/>
        </p:nvSpPr>
        <p:spPr>
          <a:xfrm>
            <a:off x="5100767" y="2531057"/>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吃早餐</a:t>
            </a:r>
            <a:endParaRPr lang="en-US" altLang="zh-TW" sz="2000" b="1" dirty="0"/>
          </a:p>
        </p:txBody>
      </p:sp>
      <p:sp>
        <p:nvSpPr>
          <p:cNvPr id="41" name="Title 1"/>
          <p:cNvSpPr txBox="1">
            <a:spLocks/>
          </p:cNvSpPr>
          <p:nvPr/>
        </p:nvSpPr>
        <p:spPr>
          <a:xfrm>
            <a:off x="6217382" y="4648200"/>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endParaRPr lang="en-US" altLang="zh-TW" sz="1600" b="1" dirty="0"/>
          </a:p>
          <a:p>
            <a:r>
              <a:rPr lang="en-US" sz="2000" b="1" dirty="0"/>
              <a:t>Twitter</a:t>
            </a:r>
          </a:p>
        </p:txBody>
      </p:sp>
      <p:sp>
        <p:nvSpPr>
          <p:cNvPr id="42" name="Title 1"/>
          <p:cNvSpPr txBox="1">
            <a:spLocks/>
          </p:cNvSpPr>
          <p:nvPr/>
        </p:nvSpPr>
        <p:spPr>
          <a:xfrm>
            <a:off x="4005111" y="254544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泡咖啡</a:t>
            </a:r>
            <a:endParaRPr lang="en-US" altLang="zh-TW" sz="2000" b="1" dirty="0"/>
          </a:p>
        </p:txBody>
      </p:sp>
      <p:sp>
        <p:nvSpPr>
          <p:cNvPr id="43" name="Title 1"/>
          <p:cNvSpPr txBox="1">
            <a:spLocks/>
          </p:cNvSpPr>
          <p:nvPr/>
        </p:nvSpPr>
        <p:spPr>
          <a:xfrm>
            <a:off x="6225278" y="2545446"/>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看一下氣象</a:t>
            </a:r>
            <a:endParaRPr lang="en-US" altLang="zh-TW" sz="1600" b="1" dirty="0"/>
          </a:p>
          <a:p>
            <a:r>
              <a:rPr lang="zh-TW" altLang="en-US" sz="1600" b="1" dirty="0"/>
              <a:t>報告</a:t>
            </a:r>
            <a:endParaRPr lang="en-US" altLang="zh-TW" sz="1600" b="1" dirty="0"/>
          </a:p>
        </p:txBody>
      </p:sp>
      <p:sp>
        <p:nvSpPr>
          <p:cNvPr id="44" name="Title 1"/>
          <p:cNvSpPr txBox="1">
            <a:spLocks/>
          </p:cNvSpPr>
          <p:nvPr/>
        </p:nvSpPr>
        <p:spPr>
          <a:xfrm>
            <a:off x="6236551" y="5754451"/>
            <a:ext cx="990600" cy="94210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1600" b="1" dirty="0"/>
              <a:t> Facebook </a:t>
            </a:r>
          </a:p>
        </p:txBody>
      </p:sp>
      <p:sp>
        <p:nvSpPr>
          <p:cNvPr id="45" name="Title 1"/>
          <p:cNvSpPr txBox="1">
            <a:spLocks/>
          </p:cNvSpPr>
          <p:nvPr/>
        </p:nvSpPr>
        <p:spPr>
          <a:xfrm>
            <a:off x="370027" y="33512"/>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3600" b="1" dirty="0">
                <a:latin typeface="微軟正黑體" panose="020B0604030504040204" pitchFamily="34" charset="-120"/>
                <a:ea typeface="微軟正黑體" panose="020B0604030504040204" pitchFamily="34" charset="-120"/>
              </a:rPr>
              <a:t>步驟六、片段式的完成所有工作</a:t>
            </a:r>
            <a:endParaRPr lang="en-US" sz="3600" b="1" dirty="0">
              <a:latin typeface="微軟正黑體" panose="020B0604030504040204" pitchFamily="34" charset="-120"/>
              <a:ea typeface="微軟正黑體" panose="020B0604030504040204" pitchFamily="34" charset="-120"/>
            </a:endParaRPr>
          </a:p>
        </p:txBody>
      </p:sp>
      <p:sp>
        <p:nvSpPr>
          <p:cNvPr id="14" name="Title 1"/>
          <p:cNvSpPr txBox="1">
            <a:spLocks/>
          </p:cNvSpPr>
          <p:nvPr/>
        </p:nvSpPr>
        <p:spPr>
          <a:xfrm>
            <a:off x="5060860" y="4648200"/>
            <a:ext cx="990600" cy="964898"/>
          </a:xfrm>
          <a:prstGeom prst="rect">
            <a:avLst/>
          </a:prstGeom>
          <a:solidFill>
            <a:srgbClr val="FFC00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a:t>
            </a:r>
            <a:r>
              <a:rPr lang="en-US" sz="2000" b="1" dirty="0"/>
              <a:t> bagel</a:t>
            </a:r>
          </a:p>
        </p:txBody>
      </p:sp>
      <p:sp>
        <p:nvSpPr>
          <p:cNvPr id="16" name="Title 1"/>
          <p:cNvSpPr txBox="1">
            <a:spLocks/>
          </p:cNvSpPr>
          <p:nvPr/>
        </p:nvSpPr>
        <p:spPr>
          <a:xfrm>
            <a:off x="7310691" y="4670989"/>
            <a:ext cx="990600" cy="942109"/>
          </a:xfrm>
          <a:prstGeom prst="rect">
            <a:avLst/>
          </a:prstGeom>
          <a:solidFill>
            <a:srgbClr val="FFC00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endParaRPr lang="en-US" altLang="zh-TW" sz="1600" b="1" dirty="0"/>
          </a:p>
          <a:p>
            <a:r>
              <a:rPr lang="zh-TW" altLang="en-US" sz="1600" b="1" dirty="0"/>
              <a:t>晨間</a:t>
            </a:r>
            <a:endParaRPr lang="en-US" altLang="zh-TW" sz="1600" b="1" dirty="0"/>
          </a:p>
          <a:p>
            <a:r>
              <a:rPr lang="zh-TW" altLang="en-US" sz="1600" b="1" dirty="0"/>
              <a:t>新聞</a:t>
            </a:r>
            <a:endParaRPr lang="en-US" altLang="zh-TW" sz="1600" b="1" dirty="0"/>
          </a:p>
        </p:txBody>
      </p:sp>
      <p:sp>
        <p:nvSpPr>
          <p:cNvPr id="17" name="Title 1"/>
          <p:cNvSpPr txBox="1">
            <a:spLocks/>
          </p:cNvSpPr>
          <p:nvPr/>
        </p:nvSpPr>
        <p:spPr>
          <a:xfrm>
            <a:off x="3989527" y="4659594"/>
            <a:ext cx="990600" cy="942109"/>
          </a:xfrm>
          <a:prstGeom prst="rect">
            <a:avLst/>
          </a:prstGeom>
          <a:solidFill>
            <a:schemeClr val="accent2">
              <a:lumMod val="60000"/>
              <a:lumOff val="40000"/>
            </a:schemeClr>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喝</a:t>
            </a:r>
            <a:endParaRPr lang="en-US" altLang="zh-TW" sz="2000" b="1" dirty="0"/>
          </a:p>
          <a:p>
            <a:r>
              <a:rPr lang="zh-TW" altLang="en-US" sz="2000" b="1" dirty="0"/>
              <a:t>牛奶</a:t>
            </a:r>
            <a:endParaRPr lang="en-US" altLang="zh-TW" sz="2000" b="1" dirty="0"/>
          </a:p>
        </p:txBody>
      </p:sp>
      <p:sp>
        <p:nvSpPr>
          <p:cNvPr id="18" name="Horizontal Scroll 17"/>
          <p:cNvSpPr/>
          <p:nvPr/>
        </p:nvSpPr>
        <p:spPr>
          <a:xfrm>
            <a:off x="1324925" y="5774108"/>
            <a:ext cx="4605685" cy="108389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軟正黑體" panose="020B0604030504040204" pitchFamily="34" charset="-120"/>
                <a:ea typeface="微軟正黑體" panose="020B0604030504040204" pitchFamily="34" charset="-120"/>
              </a:rPr>
              <a:t>確定所有的任務和</a:t>
            </a:r>
            <a:r>
              <a:rPr lang="zh-TW" altLang="en-US" sz="2400" dirty="0">
                <a:latin typeface="微軟正黑體" panose="020B0604030504040204" pitchFamily="34" charset="-120"/>
                <a:ea typeface="微軟正黑體" panose="020B0604030504040204" pitchFamily="34" charset="-120"/>
              </a:rPr>
              <a:t>相</a:t>
            </a:r>
            <a:r>
              <a:rPr lang="zh-CN" altLang="en-US" sz="2400" dirty="0">
                <a:latin typeface="微軟正黑體" panose="020B0604030504040204" pitchFamily="34" charset="-120"/>
                <a:ea typeface="微軟正黑體" panose="020B0604030504040204" pitchFamily="34" charset="-120"/>
              </a:rPr>
              <a:t>關細節，</a:t>
            </a:r>
            <a:r>
              <a:rPr lang="zh-TW" altLang="en-US" sz="2400" dirty="0">
                <a:latin typeface="微軟正黑體" panose="020B0604030504040204" pitchFamily="34" charset="-120"/>
                <a:ea typeface="微軟正黑體" panose="020B0604030504040204" pitchFamily="34" charset="-120"/>
              </a:rPr>
              <a:t>獲得</a:t>
            </a:r>
            <a:r>
              <a:rPr lang="zh-CN" altLang="en-US" sz="2400" dirty="0">
                <a:latin typeface="微軟正黑體" panose="020B0604030504040204" pitchFamily="34" charset="-120"/>
                <a:ea typeface="微軟正黑體" panose="020B0604030504040204" pitchFamily="34" charset="-120"/>
              </a:rPr>
              <a:t>一個具體的結果</a:t>
            </a:r>
            <a:endParaRPr lang="en-US" sz="2400" dirty="0">
              <a:latin typeface="微軟正黑體" panose="020B0604030504040204" pitchFamily="34" charset="-120"/>
              <a:ea typeface="微軟正黑體" panose="020B0604030504040204" pitchFamily="34" charset="-120"/>
            </a:endParaRPr>
          </a:p>
        </p:txBody>
      </p:sp>
      <p:cxnSp>
        <p:nvCxnSpPr>
          <p:cNvPr id="19" name="Straight Arrow Connector 18"/>
          <p:cNvCxnSpPr/>
          <p:nvPr/>
        </p:nvCxnSpPr>
        <p:spPr>
          <a:xfrm>
            <a:off x="8698441" y="3800609"/>
            <a:ext cx="10632" cy="1542782"/>
          </a:xfrm>
          <a:prstGeom prst="straightConnector1">
            <a:avLst/>
          </a:prstGeom>
          <a:ln w="95250">
            <a:tailEnd type="stealt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222188" y="2753972"/>
            <a:ext cx="877163" cy="923330"/>
          </a:xfrm>
          <a:prstGeom prst="rect">
            <a:avLst/>
          </a:prstGeom>
          <a:noFill/>
        </p:spPr>
        <p:txBody>
          <a:bodyPr wrap="none" rtlCol="0">
            <a:spAutoFit/>
          </a:bodyPr>
          <a:lstStyle/>
          <a:p>
            <a:pPr algn="ctr"/>
            <a:r>
              <a:rPr lang="zh-TW" altLang="en-US" dirty="0">
                <a:latin typeface="微軟正黑體" panose="020B0604030504040204" pitchFamily="34" charset="-120"/>
                <a:ea typeface="微軟正黑體" panose="020B0604030504040204" pitchFamily="34" charset="-120"/>
              </a:rPr>
              <a:t>選</a:t>
            </a:r>
            <a:r>
              <a:rPr lang="zh-CN" altLang="en-US" dirty="0">
                <a:latin typeface="微軟正黑體" panose="020B0604030504040204" pitchFamily="34" charset="-120"/>
                <a:ea typeface="微軟正黑體" panose="020B0604030504040204" pitchFamily="34" charset="-120"/>
              </a:rPr>
              <a:t>擇，</a:t>
            </a:r>
            <a:endParaRPr lang="en-US" altLang="zh-CN" dirty="0">
              <a:latin typeface="微軟正黑體" panose="020B0604030504040204" pitchFamily="34" charset="-120"/>
              <a:ea typeface="微軟正黑體" panose="020B0604030504040204" pitchFamily="34" charset="-120"/>
            </a:endParaRPr>
          </a:p>
          <a:p>
            <a:pPr algn="ctr"/>
            <a:r>
              <a:rPr lang="zh-CN" altLang="en-US" dirty="0">
                <a:latin typeface="微軟正黑體" panose="020B0604030504040204" pitchFamily="34" charset="-120"/>
                <a:ea typeface="微軟正黑體" panose="020B0604030504040204" pitchFamily="34" charset="-120"/>
              </a:rPr>
              <a:t>細</a:t>
            </a:r>
            <a:r>
              <a:rPr lang="zh-TW" altLang="en-US" dirty="0">
                <a:latin typeface="微軟正黑體" panose="020B0604030504040204" pitchFamily="34" charset="-120"/>
                <a:ea typeface="微軟正黑體" panose="020B0604030504040204" pitchFamily="34" charset="-120"/>
              </a:rPr>
              <a:t>節</a:t>
            </a:r>
            <a:r>
              <a:rPr lang="zh-CN" altLang="en-US" dirty="0">
                <a:latin typeface="微軟正黑體" panose="020B0604030504040204" pitchFamily="34" charset="-120"/>
                <a:ea typeface="微軟正黑體" panose="020B0604030504040204" pitchFamily="34" charset="-120"/>
              </a:rPr>
              <a:t>，</a:t>
            </a:r>
            <a:endParaRPr lang="en-US" altLang="zh-CN" dirty="0">
              <a:latin typeface="微軟正黑體" panose="020B0604030504040204" pitchFamily="34" charset="-120"/>
              <a:ea typeface="微軟正黑體" panose="020B0604030504040204" pitchFamily="34" charset="-120"/>
            </a:endParaRPr>
          </a:p>
          <a:p>
            <a:pPr algn="ctr"/>
            <a:r>
              <a:rPr lang="zh-CN" altLang="en-US" dirty="0">
                <a:latin typeface="微軟正黑體" panose="020B0604030504040204" pitchFamily="34" charset="-120"/>
                <a:ea typeface="微軟正黑體" panose="020B0604030504040204" pitchFamily="34" charset="-120"/>
              </a:rPr>
              <a:t>變化</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sp>
        <p:nvSpPr>
          <p:cNvPr id="24" name="Title 1"/>
          <p:cNvSpPr txBox="1">
            <a:spLocks/>
          </p:cNvSpPr>
          <p:nvPr/>
        </p:nvSpPr>
        <p:spPr>
          <a:xfrm>
            <a:off x="64580" y="2730827"/>
            <a:ext cx="942692" cy="1491643"/>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目標</a:t>
            </a:r>
            <a:r>
              <a:rPr lang="en-US" sz="1600" b="1" dirty="0"/>
              <a:t>:</a:t>
            </a:r>
            <a:br>
              <a:rPr lang="en-US" sz="1600" b="1" dirty="0"/>
            </a:br>
            <a:r>
              <a:rPr lang="zh-TW" altLang="en-US" sz="1600" b="1" dirty="0">
                <a:solidFill>
                  <a:srgbClr val="C00000"/>
                </a:solidFill>
              </a:rPr>
              <a:t>越快</a:t>
            </a:r>
            <a:endParaRPr lang="en-US" altLang="zh-TW" sz="1600" b="1" dirty="0">
              <a:solidFill>
                <a:srgbClr val="C00000"/>
              </a:solidFill>
            </a:endParaRPr>
          </a:p>
          <a:p>
            <a:r>
              <a:rPr lang="zh-TW" altLang="en-US" sz="1600" b="1" dirty="0">
                <a:solidFill>
                  <a:srgbClr val="C00000"/>
                </a:solidFill>
              </a:rPr>
              <a:t>越好</a:t>
            </a:r>
            <a:endParaRPr lang="en-US" sz="1600" b="1" dirty="0">
              <a:solidFill>
                <a:srgbClr val="C00000"/>
              </a:solidFill>
            </a:endParaRPr>
          </a:p>
        </p:txBody>
      </p:sp>
      <p:sp>
        <p:nvSpPr>
          <p:cNvPr id="25" name="Title 1"/>
          <p:cNvSpPr txBox="1">
            <a:spLocks/>
          </p:cNvSpPr>
          <p:nvPr/>
        </p:nvSpPr>
        <p:spPr>
          <a:xfrm>
            <a:off x="64580" y="4844487"/>
            <a:ext cx="942692" cy="1491643"/>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目標</a:t>
            </a:r>
            <a:r>
              <a:rPr lang="en-US" sz="1600" b="1" dirty="0"/>
              <a:t>:</a:t>
            </a:r>
            <a:br>
              <a:rPr lang="en-US" sz="1600" b="1" dirty="0"/>
            </a:br>
            <a:r>
              <a:rPr lang="zh-TW" altLang="en-US" sz="1600" b="1" dirty="0">
                <a:solidFill>
                  <a:srgbClr val="C00000"/>
                </a:solidFill>
              </a:rPr>
              <a:t>慢慢來</a:t>
            </a:r>
            <a:endParaRPr lang="en-US" altLang="zh-TW" sz="1600" b="1" dirty="0">
              <a:solidFill>
                <a:srgbClr val="C00000"/>
              </a:solidFill>
            </a:endParaRPr>
          </a:p>
          <a:p>
            <a:r>
              <a:rPr lang="zh-TW" altLang="en-US" sz="1600" b="1" dirty="0">
                <a:solidFill>
                  <a:srgbClr val="C00000"/>
                </a:solidFill>
              </a:rPr>
              <a:t>不用急</a:t>
            </a:r>
            <a:endParaRPr lang="en-US" sz="1600" b="1" dirty="0">
              <a:solidFill>
                <a:srgbClr val="C00000"/>
              </a:solidFill>
            </a:endParaRPr>
          </a:p>
        </p:txBody>
      </p:sp>
      <p:cxnSp>
        <p:nvCxnSpPr>
          <p:cNvPr id="26" name="Straight Arrow Connector 25"/>
          <p:cNvCxnSpPr/>
          <p:nvPr/>
        </p:nvCxnSpPr>
        <p:spPr>
          <a:xfrm>
            <a:off x="609600" y="4572000"/>
            <a:ext cx="8458200" cy="0"/>
          </a:xfrm>
          <a:prstGeom prst="straightConnector1">
            <a:avLst/>
          </a:prstGeom>
          <a:ln w="95250">
            <a:tailEnd type="none"/>
          </a:ln>
        </p:spPr>
        <p:style>
          <a:lnRef idx="1">
            <a:schemeClr val="accent1"/>
          </a:lnRef>
          <a:fillRef idx="0">
            <a:schemeClr val="accent1"/>
          </a:fillRef>
          <a:effectRef idx="0">
            <a:schemeClr val="accent1"/>
          </a:effectRef>
          <a:fontRef idx="minor">
            <a:schemeClr val="tx1"/>
          </a:fontRef>
        </p:style>
      </p:cxnSp>
      <p:sp>
        <p:nvSpPr>
          <p:cNvPr id="27" name="Title 1"/>
          <p:cNvSpPr txBox="1">
            <a:spLocks/>
          </p:cNvSpPr>
          <p:nvPr/>
        </p:nvSpPr>
        <p:spPr>
          <a:xfrm>
            <a:off x="983592" y="1353783"/>
            <a:ext cx="1885385" cy="955495"/>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solidFill>
                  <a:schemeClr val="bg1"/>
                </a:solidFill>
              </a:rPr>
              <a:t>起 床</a:t>
            </a:r>
            <a:endParaRPr lang="en-US" sz="2000" b="1" dirty="0">
              <a:solidFill>
                <a:schemeClr val="bg1"/>
              </a:solidFill>
            </a:endParaRPr>
          </a:p>
        </p:txBody>
      </p:sp>
      <p:sp>
        <p:nvSpPr>
          <p:cNvPr id="28" name="Title 1"/>
          <p:cNvSpPr txBox="1">
            <a:spLocks/>
          </p:cNvSpPr>
          <p:nvPr/>
        </p:nvSpPr>
        <p:spPr>
          <a:xfrm>
            <a:off x="3957065" y="1360311"/>
            <a:ext cx="2156051" cy="955495"/>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solidFill>
                  <a:schemeClr val="bg1"/>
                </a:solidFill>
              </a:rPr>
              <a:t>食 物</a:t>
            </a:r>
            <a:endParaRPr lang="en-US" sz="2000" b="1" dirty="0">
              <a:solidFill>
                <a:schemeClr val="bg1"/>
              </a:solidFill>
            </a:endParaRPr>
          </a:p>
        </p:txBody>
      </p:sp>
      <p:sp>
        <p:nvSpPr>
          <p:cNvPr id="29" name="Title 1"/>
          <p:cNvSpPr txBox="1">
            <a:spLocks/>
          </p:cNvSpPr>
          <p:nvPr/>
        </p:nvSpPr>
        <p:spPr>
          <a:xfrm>
            <a:off x="2945179" y="1353783"/>
            <a:ext cx="935684" cy="955495"/>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solidFill>
                  <a:schemeClr val="bg1"/>
                </a:solidFill>
              </a:rPr>
              <a:t>衛 生</a:t>
            </a:r>
            <a:endParaRPr lang="en-US" sz="2000" b="1" dirty="0">
              <a:solidFill>
                <a:schemeClr val="bg1"/>
              </a:solidFill>
            </a:endParaRPr>
          </a:p>
        </p:txBody>
      </p:sp>
      <p:sp>
        <p:nvSpPr>
          <p:cNvPr id="30" name="Title 1"/>
          <p:cNvSpPr txBox="1">
            <a:spLocks/>
          </p:cNvSpPr>
          <p:nvPr/>
        </p:nvSpPr>
        <p:spPr>
          <a:xfrm>
            <a:off x="6222535" y="1359599"/>
            <a:ext cx="2116420" cy="955495"/>
          </a:xfrm>
          <a:prstGeom prst="rect">
            <a:avLst/>
          </a:prstGeom>
          <a:solidFill>
            <a:srgbClr val="00B0F0"/>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solidFill>
                  <a:schemeClr val="bg1"/>
                </a:solidFill>
              </a:rPr>
              <a:t> 看 新 聞</a:t>
            </a:r>
            <a:endParaRPr lang="en-US" sz="2000" b="1" dirty="0">
              <a:solidFill>
                <a:schemeClr val="bg1"/>
              </a:solidFill>
            </a:endParaRPr>
          </a:p>
        </p:txBody>
      </p:sp>
    </p:spTree>
    <p:extLst>
      <p:ext uri="{BB962C8B-B14F-4D97-AF65-F5344CB8AC3E}">
        <p14:creationId xmlns:p14="http://schemas.microsoft.com/office/powerpoint/2010/main" val="18994556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582" y="302626"/>
            <a:ext cx="7886700" cy="692744"/>
          </a:xfrm>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早晨的活動</a:t>
            </a:r>
            <a:endParaRPr lang="en-US" b="1" dirty="0">
              <a:latin typeface="微軟正黑體" panose="020B0604030504040204" pitchFamily="34" charset="-120"/>
              <a:ea typeface="微軟正黑體" panose="020B0604030504040204" pitchFamily="34" charset="-12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8332" b="11875"/>
          <a:stretch/>
        </p:blipFill>
        <p:spPr>
          <a:xfrm>
            <a:off x="2270653" y="2140017"/>
            <a:ext cx="6523629" cy="3209330"/>
          </a:xfrm>
          <a:prstGeom prst="rect">
            <a:avLst/>
          </a:prstGeom>
        </p:spPr>
      </p:pic>
      <p:sp>
        <p:nvSpPr>
          <p:cNvPr id="6" name="Left Brace 5"/>
          <p:cNvSpPr/>
          <p:nvPr/>
        </p:nvSpPr>
        <p:spPr>
          <a:xfrm>
            <a:off x="1898182" y="2521017"/>
            <a:ext cx="533400" cy="106680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6"/>
          <p:cNvSpPr/>
          <p:nvPr/>
        </p:nvSpPr>
        <p:spPr>
          <a:xfrm>
            <a:off x="352834" y="2908251"/>
            <a:ext cx="1297922" cy="369332"/>
          </a:xfrm>
          <a:prstGeom prst="rect">
            <a:avLst/>
          </a:prstGeom>
          <a:solidFill>
            <a:schemeClr val="accent4">
              <a:lumMod val="60000"/>
              <a:lumOff val="40000"/>
            </a:schemeClr>
          </a:solidFill>
        </p:spPr>
        <p:txBody>
          <a:bodyPr wrap="square">
            <a:spAutoFit/>
          </a:bodyPr>
          <a:lstStyle/>
          <a:p>
            <a:r>
              <a:rPr lang="zh-TW" altLang="en-US" b="1" dirty="0"/>
              <a:t>目標</a:t>
            </a:r>
            <a:r>
              <a:rPr lang="en-US" altLang="zh-TW" b="1" dirty="0"/>
              <a:t>:</a:t>
            </a:r>
            <a:r>
              <a:rPr lang="zh-TW" altLang="en-US" b="1" dirty="0"/>
              <a:t> </a:t>
            </a:r>
            <a:r>
              <a:rPr lang="zh-TW" altLang="en-US" b="1" dirty="0">
                <a:solidFill>
                  <a:srgbClr val="C00000"/>
                </a:solidFill>
                <a:latin typeface="微軟正黑體" panose="020B0604030504040204" pitchFamily="34" charset="-120"/>
                <a:ea typeface="微軟正黑體" panose="020B0604030504040204" pitchFamily="34" charset="-120"/>
              </a:rPr>
              <a:t>要快</a:t>
            </a:r>
            <a:endParaRPr lang="en-US" altLang="zh-TW" b="1" dirty="0">
              <a:solidFill>
                <a:srgbClr val="C00000"/>
              </a:solidFill>
              <a:latin typeface="微軟正黑體" panose="020B0604030504040204" pitchFamily="34" charset="-120"/>
              <a:ea typeface="微軟正黑體" panose="020B0604030504040204" pitchFamily="34" charset="-120"/>
            </a:endParaRPr>
          </a:p>
        </p:txBody>
      </p:sp>
      <p:sp>
        <p:nvSpPr>
          <p:cNvPr id="8" name="Rectangle 7"/>
          <p:cNvSpPr/>
          <p:nvPr/>
        </p:nvSpPr>
        <p:spPr>
          <a:xfrm>
            <a:off x="289455" y="4355798"/>
            <a:ext cx="1461378" cy="369332"/>
          </a:xfrm>
          <a:prstGeom prst="rect">
            <a:avLst/>
          </a:prstGeom>
          <a:solidFill>
            <a:schemeClr val="accent4">
              <a:lumMod val="60000"/>
              <a:lumOff val="40000"/>
            </a:schemeClr>
          </a:solidFill>
        </p:spPr>
        <p:txBody>
          <a:bodyPr wrap="square">
            <a:spAutoFit/>
          </a:bodyPr>
          <a:lstStyle/>
          <a:p>
            <a:r>
              <a:rPr lang="zh-TW" altLang="en-US" b="1" dirty="0"/>
              <a:t>目標</a:t>
            </a:r>
            <a:r>
              <a:rPr lang="en-US" altLang="zh-TW" b="1" dirty="0"/>
              <a:t>:</a:t>
            </a:r>
            <a:r>
              <a:rPr lang="zh-TW" altLang="en-US" b="1" dirty="0"/>
              <a:t> </a:t>
            </a:r>
            <a:r>
              <a:rPr lang="zh-TW" altLang="en-US" b="1" dirty="0">
                <a:solidFill>
                  <a:srgbClr val="C00000"/>
                </a:solidFill>
                <a:latin typeface="微軟正黑體" panose="020B0604030504040204" pitchFamily="34" charset="-120"/>
                <a:ea typeface="微軟正黑體" panose="020B0604030504040204" pitchFamily="34" charset="-120"/>
              </a:rPr>
              <a:t>慢慢來</a:t>
            </a:r>
            <a:endParaRPr lang="en-US" altLang="zh-TW" b="1" dirty="0">
              <a:solidFill>
                <a:srgbClr val="C00000"/>
              </a:solidFill>
              <a:latin typeface="微軟正黑體" panose="020B0604030504040204" pitchFamily="34" charset="-120"/>
              <a:ea typeface="微軟正黑體" panose="020B0604030504040204" pitchFamily="34" charset="-120"/>
            </a:endParaRPr>
          </a:p>
        </p:txBody>
      </p:sp>
      <p:sp>
        <p:nvSpPr>
          <p:cNvPr id="9" name="Left Brace 8"/>
          <p:cNvSpPr/>
          <p:nvPr/>
        </p:nvSpPr>
        <p:spPr>
          <a:xfrm>
            <a:off x="1906711" y="3654581"/>
            <a:ext cx="486771" cy="169476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Rectangle 10"/>
          <p:cNvSpPr/>
          <p:nvPr/>
        </p:nvSpPr>
        <p:spPr>
          <a:xfrm>
            <a:off x="2564933" y="1258598"/>
            <a:ext cx="621029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 MVP</a:t>
            </a:r>
            <a:r>
              <a:rPr lang="zh-TW" altLang="en-US" sz="2800" b="1" dirty="0"/>
              <a:t> </a:t>
            </a:r>
            <a:r>
              <a:rPr lang="zh-TW" altLang="en-US" sz="2800" b="1" dirty="0">
                <a:latin typeface="微軟正黑體" panose="020B0604030504040204" pitchFamily="34" charset="-120"/>
                <a:ea typeface="微軟正黑體" panose="020B0604030504040204" pitchFamily="34" charset="-120"/>
              </a:rPr>
              <a:t>首選</a:t>
            </a:r>
            <a:r>
              <a:rPr lang="en-US" b="1" dirty="0"/>
              <a:t>: </a:t>
            </a:r>
            <a:r>
              <a:rPr lang="zh-TW" altLang="en-US" b="1" dirty="0"/>
              <a:t> 起床</a:t>
            </a:r>
            <a:r>
              <a:rPr lang="en-US" altLang="zh-TW" b="1" dirty="0"/>
              <a:t>,</a:t>
            </a:r>
            <a:r>
              <a:rPr lang="zh-TW" altLang="en-US" b="1" dirty="0"/>
              <a:t> 衛生</a:t>
            </a:r>
            <a:r>
              <a:rPr lang="en-US" b="1" dirty="0"/>
              <a:t>,</a:t>
            </a:r>
            <a:r>
              <a:rPr lang="zh-TW" altLang="en-US" b="1" dirty="0"/>
              <a:t> 飲食</a:t>
            </a:r>
            <a:r>
              <a:rPr lang="en-US" b="1" dirty="0"/>
              <a:t>, </a:t>
            </a:r>
            <a:r>
              <a:rPr lang="zh-TW" altLang="en-US" b="1" dirty="0"/>
              <a:t>新聞</a:t>
            </a:r>
            <a:endParaRPr lang="en-US" b="1" dirty="0"/>
          </a:p>
        </p:txBody>
      </p:sp>
      <p:cxnSp>
        <p:nvCxnSpPr>
          <p:cNvPr id="13" name="Straight Arrow Connector 12"/>
          <p:cNvCxnSpPr/>
          <p:nvPr/>
        </p:nvCxnSpPr>
        <p:spPr>
          <a:xfrm>
            <a:off x="3612682" y="1729710"/>
            <a:ext cx="0" cy="8675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56236" y="1729710"/>
            <a:ext cx="0" cy="715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89282" y="1729710"/>
            <a:ext cx="0" cy="715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413282" y="1729710"/>
            <a:ext cx="0" cy="715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079282" y="2749617"/>
            <a:ext cx="0" cy="3048000"/>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70654" y="5569017"/>
            <a:ext cx="6523628"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t>除此之外都是 </a:t>
            </a:r>
            <a:r>
              <a:rPr lang="en-US" altLang="zh-TW" sz="2400" b="1" dirty="0"/>
              <a:t>option</a:t>
            </a:r>
            <a:r>
              <a:rPr lang="zh-TW" altLang="en-US" sz="2400" b="1" dirty="0"/>
              <a:t> 的</a:t>
            </a:r>
            <a:r>
              <a:rPr lang="en-US" sz="2400" b="1" dirty="0"/>
              <a:t>:</a:t>
            </a:r>
          </a:p>
          <a:p>
            <a:pPr algn="ctr">
              <a:spcBef>
                <a:spcPts val="600"/>
              </a:spcBef>
            </a:pPr>
            <a:r>
              <a:rPr lang="zh-TW" altLang="en-US" dirty="0">
                <a:latin typeface="微軟正黑體" panose="020B0604030504040204" pitchFamily="34" charset="-120"/>
                <a:ea typeface="微軟正黑體" panose="020B0604030504040204" pitchFamily="34" charset="-120"/>
              </a:rPr>
              <a:t>例如</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新聞種類</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食物種類</a:t>
            </a:r>
            <a:r>
              <a:rPr lang="en-US"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cxnSp>
        <p:nvCxnSpPr>
          <p:cNvPr id="25" name="Straight Arrow Connector 24"/>
          <p:cNvCxnSpPr/>
          <p:nvPr/>
        </p:nvCxnSpPr>
        <p:spPr>
          <a:xfrm flipV="1">
            <a:off x="4504623" y="2692467"/>
            <a:ext cx="22459" cy="2876550"/>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060482" y="2692467"/>
            <a:ext cx="0" cy="3105150"/>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5683270" y="2639127"/>
            <a:ext cx="5862" cy="3082290"/>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498882" y="2597217"/>
            <a:ext cx="0" cy="3200400"/>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4407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013924" y="727344"/>
            <a:ext cx="972298" cy="591638"/>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800" b="1" dirty="0"/>
              <a:t>按延遲鬧鈴</a:t>
            </a:r>
            <a:endParaRPr lang="en-US" altLang="zh-TW" sz="1800" b="1" dirty="0"/>
          </a:p>
        </p:txBody>
      </p:sp>
      <p:sp>
        <p:nvSpPr>
          <p:cNvPr id="5" name="Title 1"/>
          <p:cNvSpPr txBox="1">
            <a:spLocks/>
          </p:cNvSpPr>
          <p:nvPr/>
        </p:nvSpPr>
        <p:spPr>
          <a:xfrm>
            <a:off x="2004773" y="1382565"/>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400" b="1" dirty="0"/>
              <a:t>繼續賴</a:t>
            </a:r>
            <a:endParaRPr lang="en-US" altLang="zh-TW" sz="1400" b="1" dirty="0"/>
          </a:p>
          <a:p>
            <a:r>
              <a:rPr lang="zh-TW" altLang="en-US" sz="1400" b="1" dirty="0"/>
              <a:t>床</a:t>
            </a:r>
            <a:r>
              <a:rPr lang="en-US" altLang="zh-TW" sz="1400" b="1" dirty="0"/>
              <a:t>15</a:t>
            </a:r>
            <a:r>
              <a:rPr lang="zh-TW" altLang="en-US" sz="1400" b="1" dirty="0"/>
              <a:t>分鐘</a:t>
            </a:r>
            <a:endParaRPr lang="en-US" altLang="zh-TW" sz="1400" b="1" dirty="0"/>
          </a:p>
        </p:txBody>
      </p:sp>
      <p:sp>
        <p:nvSpPr>
          <p:cNvPr id="6" name="Title 1"/>
          <p:cNvSpPr txBox="1">
            <a:spLocks/>
          </p:cNvSpPr>
          <p:nvPr/>
        </p:nvSpPr>
        <p:spPr>
          <a:xfrm>
            <a:off x="2004773" y="2677519"/>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沖澡</a:t>
            </a:r>
            <a:endParaRPr lang="en-US" altLang="zh-TW" sz="2000" b="1" dirty="0"/>
          </a:p>
        </p:txBody>
      </p:sp>
      <p:sp>
        <p:nvSpPr>
          <p:cNvPr id="7" name="Title 1"/>
          <p:cNvSpPr txBox="1">
            <a:spLocks/>
          </p:cNvSpPr>
          <p:nvPr/>
        </p:nvSpPr>
        <p:spPr>
          <a:xfrm>
            <a:off x="2013924" y="2029497"/>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刷牙</a:t>
            </a:r>
            <a:endParaRPr lang="en-US" altLang="zh-TW" sz="2000" b="1" dirty="0"/>
          </a:p>
        </p:txBody>
      </p:sp>
      <p:sp>
        <p:nvSpPr>
          <p:cNvPr id="8" name="Title 1"/>
          <p:cNvSpPr txBox="1">
            <a:spLocks/>
          </p:cNvSpPr>
          <p:nvPr/>
        </p:nvSpPr>
        <p:spPr>
          <a:xfrm>
            <a:off x="1991786" y="3955029"/>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吃早餐</a:t>
            </a:r>
            <a:endParaRPr lang="en-US" altLang="zh-TW" sz="2000" b="1" dirty="0"/>
          </a:p>
        </p:txBody>
      </p:sp>
      <p:sp>
        <p:nvSpPr>
          <p:cNvPr id="9" name="Title 1"/>
          <p:cNvSpPr txBox="1">
            <a:spLocks/>
          </p:cNvSpPr>
          <p:nvPr/>
        </p:nvSpPr>
        <p:spPr>
          <a:xfrm>
            <a:off x="1995622" y="3324452"/>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泡咖啡</a:t>
            </a:r>
            <a:endParaRPr lang="en-US" altLang="zh-TW" sz="2000" b="1" dirty="0"/>
          </a:p>
        </p:txBody>
      </p:sp>
      <p:sp>
        <p:nvSpPr>
          <p:cNvPr id="10" name="Title 1"/>
          <p:cNvSpPr txBox="1">
            <a:spLocks/>
          </p:cNvSpPr>
          <p:nvPr/>
        </p:nvSpPr>
        <p:spPr>
          <a:xfrm>
            <a:off x="1991786" y="5244111"/>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endParaRPr lang="en-US" altLang="zh-TW" sz="1600" b="1" dirty="0"/>
          </a:p>
          <a:p>
            <a:r>
              <a:rPr lang="en-US" sz="2000" b="1" dirty="0"/>
              <a:t>Twitter</a:t>
            </a:r>
          </a:p>
        </p:txBody>
      </p:sp>
      <p:sp>
        <p:nvSpPr>
          <p:cNvPr id="11" name="Title 1"/>
          <p:cNvSpPr txBox="1">
            <a:spLocks/>
          </p:cNvSpPr>
          <p:nvPr/>
        </p:nvSpPr>
        <p:spPr>
          <a:xfrm>
            <a:off x="1986418" y="4599570"/>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400" b="1" dirty="0"/>
              <a:t>看一下氣象報告</a:t>
            </a:r>
            <a:endParaRPr lang="en-US" altLang="zh-TW" sz="1400" b="1" dirty="0"/>
          </a:p>
        </p:txBody>
      </p:sp>
      <p:sp>
        <p:nvSpPr>
          <p:cNvPr id="12" name="Title 1"/>
          <p:cNvSpPr txBox="1">
            <a:spLocks/>
          </p:cNvSpPr>
          <p:nvPr/>
        </p:nvSpPr>
        <p:spPr>
          <a:xfrm>
            <a:off x="1986418" y="5888652"/>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1600" b="1" dirty="0"/>
              <a:t> Facebook </a:t>
            </a:r>
          </a:p>
        </p:txBody>
      </p:sp>
      <p:sp>
        <p:nvSpPr>
          <p:cNvPr id="13" name="矩形 12"/>
          <p:cNvSpPr/>
          <p:nvPr/>
        </p:nvSpPr>
        <p:spPr>
          <a:xfrm>
            <a:off x="2186058" y="203550"/>
            <a:ext cx="716415" cy="400110"/>
          </a:xfrm>
          <a:prstGeom prst="rect">
            <a:avLst/>
          </a:prstGeom>
        </p:spPr>
        <p:txBody>
          <a:bodyPr wrap="none">
            <a:spAutoFit/>
          </a:bodyPr>
          <a:lstStyle/>
          <a:p>
            <a:r>
              <a:rPr lang="en-US" altLang="zh-TW" sz="2000" b="1" dirty="0">
                <a:latin typeface="微軟正黑體" panose="020B0604030504040204" pitchFamily="34" charset="-120"/>
                <a:ea typeface="微軟正黑體" panose="020B0604030504040204" pitchFamily="34" charset="-120"/>
              </a:rPr>
              <a:t>Task</a:t>
            </a:r>
          </a:p>
        </p:txBody>
      </p:sp>
      <p:sp>
        <p:nvSpPr>
          <p:cNvPr id="14" name="矩形 13"/>
          <p:cNvSpPr/>
          <p:nvPr/>
        </p:nvSpPr>
        <p:spPr>
          <a:xfrm>
            <a:off x="709019" y="388216"/>
            <a:ext cx="1107996"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優先順序</a:t>
            </a:r>
            <a:endParaRPr lang="en-US" altLang="zh-TW" b="1" dirty="0">
              <a:latin typeface="微軟正黑體" panose="020B0604030504040204" pitchFamily="34" charset="-120"/>
              <a:ea typeface="微軟正黑體" panose="020B0604030504040204" pitchFamily="34" charset="-120"/>
            </a:endParaRPr>
          </a:p>
        </p:txBody>
      </p:sp>
      <p:sp>
        <p:nvSpPr>
          <p:cNvPr id="15" name="矩形 14"/>
          <p:cNvSpPr/>
          <p:nvPr/>
        </p:nvSpPr>
        <p:spPr>
          <a:xfrm>
            <a:off x="873978" y="949645"/>
            <a:ext cx="46038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10</a:t>
            </a:r>
          </a:p>
        </p:txBody>
      </p:sp>
      <p:sp>
        <p:nvSpPr>
          <p:cNvPr id="16" name="矩形 15"/>
          <p:cNvSpPr/>
          <p:nvPr/>
        </p:nvSpPr>
        <p:spPr>
          <a:xfrm>
            <a:off x="873978" y="1511074"/>
            <a:ext cx="46038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20</a:t>
            </a:r>
          </a:p>
        </p:txBody>
      </p:sp>
      <p:sp>
        <p:nvSpPr>
          <p:cNvPr id="17" name="矩形 16"/>
          <p:cNvSpPr/>
          <p:nvPr/>
        </p:nvSpPr>
        <p:spPr>
          <a:xfrm>
            <a:off x="873978" y="2158007"/>
            <a:ext cx="46038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30</a:t>
            </a:r>
          </a:p>
        </p:txBody>
      </p:sp>
      <p:sp>
        <p:nvSpPr>
          <p:cNvPr id="18" name="矩形 17"/>
          <p:cNvSpPr/>
          <p:nvPr/>
        </p:nvSpPr>
        <p:spPr>
          <a:xfrm>
            <a:off x="873978" y="2784527"/>
            <a:ext cx="46038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40</a:t>
            </a:r>
          </a:p>
        </p:txBody>
      </p:sp>
      <p:sp>
        <p:nvSpPr>
          <p:cNvPr id="19" name="矩形 18"/>
          <p:cNvSpPr/>
          <p:nvPr/>
        </p:nvSpPr>
        <p:spPr>
          <a:xfrm>
            <a:off x="873978" y="3431460"/>
            <a:ext cx="46038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50</a:t>
            </a:r>
          </a:p>
        </p:txBody>
      </p:sp>
      <p:sp>
        <p:nvSpPr>
          <p:cNvPr id="20" name="矩形 19"/>
          <p:cNvSpPr/>
          <p:nvPr/>
        </p:nvSpPr>
        <p:spPr>
          <a:xfrm>
            <a:off x="873978" y="4062037"/>
            <a:ext cx="46038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60</a:t>
            </a:r>
          </a:p>
        </p:txBody>
      </p:sp>
      <p:sp>
        <p:nvSpPr>
          <p:cNvPr id="21" name="矩形 20"/>
          <p:cNvSpPr/>
          <p:nvPr/>
        </p:nvSpPr>
        <p:spPr>
          <a:xfrm>
            <a:off x="896042" y="4748148"/>
            <a:ext cx="46038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70</a:t>
            </a:r>
          </a:p>
        </p:txBody>
      </p:sp>
      <p:sp>
        <p:nvSpPr>
          <p:cNvPr id="22" name="矩形 21"/>
          <p:cNvSpPr/>
          <p:nvPr/>
        </p:nvSpPr>
        <p:spPr>
          <a:xfrm>
            <a:off x="896042" y="5395081"/>
            <a:ext cx="46038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80</a:t>
            </a:r>
          </a:p>
        </p:txBody>
      </p:sp>
      <p:sp>
        <p:nvSpPr>
          <p:cNvPr id="23" name="矩形 22"/>
          <p:cNvSpPr/>
          <p:nvPr/>
        </p:nvSpPr>
        <p:spPr>
          <a:xfrm>
            <a:off x="896042" y="6025658"/>
            <a:ext cx="46038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90</a:t>
            </a:r>
          </a:p>
        </p:txBody>
      </p:sp>
      <p:sp>
        <p:nvSpPr>
          <p:cNvPr id="24" name="Title 1"/>
          <p:cNvSpPr txBox="1">
            <a:spLocks/>
          </p:cNvSpPr>
          <p:nvPr/>
        </p:nvSpPr>
        <p:spPr>
          <a:xfrm>
            <a:off x="5613802" y="727344"/>
            <a:ext cx="1001117" cy="591638"/>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800" b="1" dirty="0"/>
              <a:t>按延遲鬧鈴</a:t>
            </a:r>
            <a:endParaRPr lang="en-US" altLang="zh-TW" sz="1800" b="1" dirty="0"/>
          </a:p>
        </p:txBody>
      </p:sp>
      <p:sp>
        <p:nvSpPr>
          <p:cNvPr id="25" name="Title 1"/>
          <p:cNvSpPr txBox="1">
            <a:spLocks/>
          </p:cNvSpPr>
          <p:nvPr/>
        </p:nvSpPr>
        <p:spPr>
          <a:xfrm>
            <a:off x="6695195" y="739403"/>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400" b="1" dirty="0"/>
              <a:t>繼續賴</a:t>
            </a:r>
            <a:endParaRPr lang="en-US" altLang="zh-TW" sz="1400" b="1" dirty="0"/>
          </a:p>
          <a:p>
            <a:r>
              <a:rPr lang="zh-TW" altLang="en-US" sz="1400" b="1" dirty="0"/>
              <a:t>床</a:t>
            </a:r>
            <a:r>
              <a:rPr lang="en-US" altLang="zh-TW" sz="1400" b="1" dirty="0"/>
              <a:t>15</a:t>
            </a:r>
            <a:r>
              <a:rPr lang="zh-TW" altLang="en-US" sz="1400" b="1" dirty="0"/>
              <a:t>分鐘</a:t>
            </a:r>
            <a:endParaRPr lang="en-US" altLang="zh-TW" sz="1400" b="1" dirty="0"/>
          </a:p>
        </p:txBody>
      </p:sp>
      <p:sp>
        <p:nvSpPr>
          <p:cNvPr id="26" name="Title 1"/>
          <p:cNvSpPr txBox="1">
            <a:spLocks/>
          </p:cNvSpPr>
          <p:nvPr/>
        </p:nvSpPr>
        <p:spPr>
          <a:xfrm>
            <a:off x="6695195" y="1414901"/>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沖澡</a:t>
            </a:r>
            <a:endParaRPr lang="en-US" altLang="zh-TW" sz="2000" b="1" dirty="0"/>
          </a:p>
        </p:txBody>
      </p:sp>
      <p:sp>
        <p:nvSpPr>
          <p:cNvPr id="27" name="Title 1"/>
          <p:cNvSpPr txBox="1">
            <a:spLocks/>
          </p:cNvSpPr>
          <p:nvPr/>
        </p:nvSpPr>
        <p:spPr>
          <a:xfrm>
            <a:off x="5625511" y="1414901"/>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刷牙</a:t>
            </a:r>
            <a:endParaRPr lang="en-US" altLang="zh-TW" sz="2000" b="1" dirty="0"/>
          </a:p>
        </p:txBody>
      </p:sp>
      <p:sp>
        <p:nvSpPr>
          <p:cNvPr id="28" name="Title 1"/>
          <p:cNvSpPr txBox="1">
            <a:spLocks/>
          </p:cNvSpPr>
          <p:nvPr/>
        </p:nvSpPr>
        <p:spPr>
          <a:xfrm>
            <a:off x="5625511" y="2180512"/>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吃早餐</a:t>
            </a:r>
            <a:endParaRPr lang="en-US" altLang="zh-TW" sz="2000" b="1" dirty="0"/>
          </a:p>
        </p:txBody>
      </p:sp>
      <p:sp>
        <p:nvSpPr>
          <p:cNvPr id="29" name="Title 1"/>
          <p:cNvSpPr txBox="1">
            <a:spLocks/>
          </p:cNvSpPr>
          <p:nvPr/>
        </p:nvSpPr>
        <p:spPr>
          <a:xfrm>
            <a:off x="6692134" y="2180511"/>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2000" b="1" dirty="0"/>
              <a:t>泡咖啡</a:t>
            </a:r>
            <a:endParaRPr lang="en-US" altLang="zh-TW" sz="2000" b="1" dirty="0"/>
          </a:p>
        </p:txBody>
      </p:sp>
      <p:sp>
        <p:nvSpPr>
          <p:cNvPr id="30" name="Title 1"/>
          <p:cNvSpPr txBox="1">
            <a:spLocks/>
          </p:cNvSpPr>
          <p:nvPr/>
        </p:nvSpPr>
        <p:spPr>
          <a:xfrm>
            <a:off x="5607156" y="3448015"/>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endParaRPr lang="en-US" altLang="zh-TW" sz="1600" b="1" dirty="0"/>
          </a:p>
          <a:p>
            <a:r>
              <a:rPr lang="en-US" sz="2000" b="1" dirty="0"/>
              <a:t>Twitter</a:t>
            </a:r>
          </a:p>
        </p:txBody>
      </p:sp>
      <p:sp>
        <p:nvSpPr>
          <p:cNvPr id="31" name="Title 1"/>
          <p:cNvSpPr txBox="1">
            <a:spLocks/>
          </p:cNvSpPr>
          <p:nvPr/>
        </p:nvSpPr>
        <p:spPr>
          <a:xfrm>
            <a:off x="5607156" y="2815405"/>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400" b="1" dirty="0"/>
              <a:t>看一下氣象報告</a:t>
            </a:r>
            <a:endParaRPr lang="en-US" altLang="zh-TW" sz="1400" b="1" dirty="0"/>
          </a:p>
        </p:txBody>
      </p:sp>
      <p:sp>
        <p:nvSpPr>
          <p:cNvPr id="32" name="Title 1"/>
          <p:cNvSpPr txBox="1">
            <a:spLocks/>
          </p:cNvSpPr>
          <p:nvPr/>
        </p:nvSpPr>
        <p:spPr>
          <a:xfrm>
            <a:off x="5607156" y="4080625"/>
            <a:ext cx="990600" cy="583349"/>
          </a:xfrm>
          <a:prstGeom prst="rect">
            <a:avLst/>
          </a:prstGeom>
          <a:solidFill>
            <a:srgbClr val="FFFF99"/>
          </a:solidFill>
          <a:ln>
            <a:solidFill>
              <a:schemeClr val="tx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TW" altLang="en-US" sz="1600" b="1" dirty="0"/>
              <a:t>看一下</a:t>
            </a:r>
            <a:r>
              <a:rPr lang="en-US" sz="1600" b="1" dirty="0"/>
              <a:t> Facebook </a:t>
            </a:r>
          </a:p>
        </p:txBody>
      </p:sp>
      <p:sp>
        <p:nvSpPr>
          <p:cNvPr id="33" name="矩形 32"/>
          <p:cNvSpPr/>
          <p:nvPr/>
        </p:nvSpPr>
        <p:spPr>
          <a:xfrm>
            <a:off x="5785937" y="203550"/>
            <a:ext cx="716415" cy="400110"/>
          </a:xfrm>
          <a:prstGeom prst="rect">
            <a:avLst/>
          </a:prstGeom>
        </p:spPr>
        <p:txBody>
          <a:bodyPr wrap="none">
            <a:spAutoFit/>
          </a:bodyPr>
          <a:lstStyle/>
          <a:p>
            <a:r>
              <a:rPr lang="en-US" altLang="zh-TW" sz="2000" b="1" dirty="0">
                <a:latin typeface="微軟正黑體" panose="020B0604030504040204" pitchFamily="34" charset="-120"/>
                <a:ea typeface="微軟正黑體" panose="020B0604030504040204" pitchFamily="34" charset="-120"/>
              </a:rPr>
              <a:t>Task</a:t>
            </a:r>
          </a:p>
        </p:txBody>
      </p:sp>
      <p:sp>
        <p:nvSpPr>
          <p:cNvPr id="34" name="矩形 33"/>
          <p:cNvSpPr/>
          <p:nvPr/>
        </p:nvSpPr>
        <p:spPr>
          <a:xfrm>
            <a:off x="4150050" y="409144"/>
            <a:ext cx="1107996"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優先順序</a:t>
            </a:r>
            <a:endParaRPr lang="en-US" altLang="zh-TW" b="1" dirty="0">
              <a:latin typeface="微軟正黑體" panose="020B0604030504040204" pitchFamily="34" charset="-120"/>
              <a:ea typeface="微軟正黑體" panose="020B0604030504040204" pitchFamily="34" charset="-120"/>
            </a:endParaRPr>
          </a:p>
        </p:txBody>
      </p:sp>
      <p:sp>
        <p:nvSpPr>
          <p:cNvPr id="35" name="矩形 34"/>
          <p:cNvSpPr/>
          <p:nvPr/>
        </p:nvSpPr>
        <p:spPr>
          <a:xfrm>
            <a:off x="4473857" y="949645"/>
            <a:ext cx="460382"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10</a:t>
            </a:r>
          </a:p>
        </p:txBody>
      </p:sp>
      <p:sp>
        <p:nvSpPr>
          <p:cNvPr id="36" name="矩形 35"/>
          <p:cNvSpPr/>
          <p:nvPr/>
        </p:nvSpPr>
        <p:spPr>
          <a:xfrm>
            <a:off x="4473857" y="1511074"/>
            <a:ext cx="460382"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20</a:t>
            </a:r>
          </a:p>
        </p:txBody>
      </p:sp>
      <p:sp>
        <p:nvSpPr>
          <p:cNvPr id="37" name="矩形 36"/>
          <p:cNvSpPr/>
          <p:nvPr/>
        </p:nvSpPr>
        <p:spPr>
          <a:xfrm>
            <a:off x="4473857" y="2158007"/>
            <a:ext cx="460382"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30</a:t>
            </a:r>
          </a:p>
        </p:txBody>
      </p:sp>
      <p:sp>
        <p:nvSpPr>
          <p:cNvPr id="38" name="矩形 37"/>
          <p:cNvSpPr/>
          <p:nvPr/>
        </p:nvSpPr>
        <p:spPr>
          <a:xfrm>
            <a:off x="4473857" y="2784527"/>
            <a:ext cx="460382"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40</a:t>
            </a:r>
          </a:p>
        </p:txBody>
      </p:sp>
      <p:sp>
        <p:nvSpPr>
          <p:cNvPr id="39" name="矩形 38"/>
          <p:cNvSpPr/>
          <p:nvPr/>
        </p:nvSpPr>
        <p:spPr>
          <a:xfrm>
            <a:off x="4473857" y="3431460"/>
            <a:ext cx="460382"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50</a:t>
            </a:r>
          </a:p>
        </p:txBody>
      </p:sp>
      <p:sp>
        <p:nvSpPr>
          <p:cNvPr id="40" name="矩形 39"/>
          <p:cNvSpPr/>
          <p:nvPr/>
        </p:nvSpPr>
        <p:spPr>
          <a:xfrm>
            <a:off x="4473857" y="4062037"/>
            <a:ext cx="460382"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60</a:t>
            </a:r>
          </a:p>
        </p:txBody>
      </p:sp>
      <p:sp>
        <p:nvSpPr>
          <p:cNvPr id="45" name="矩形 44"/>
          <p:cNvSpPr/>
          <p:nvPr/>
        </p:nvSpPr>
        <p:spPr>
          <a:xfrm>
            <a:off x="7879082" y="2219957"/>
            <a:ext cx="946298" cy="310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煮開水</a:t>
            </a:r>
            <a:endParaRPr lang="en-US" altLang="zh-TW" dirty="0">
              <a:latin typeface="微軟正黑體" panose="020B0604030504040204" pitchFamily="34" charset="-120"/>
              <a:ea typeface="微軟正黑體" panose="020B0604030504040204" pitchFamily="34" charset="-120"/>
            </a:endParaRPr>
          </a:p>
        </p:txBody>
      </p:sp>
      <p:sp>
        <p:nvSpPr>
          <p:cNvPr id="46" name="矩形 45"/>
          <p:cNvSpPr/>
          <p:nvPr/>
        </p:nvSpPr>
        <p:spPr>
          <a:xfrm>
            <a:off x="7879082" y="2580593"/>
            <a:ext cx="946298" cy="310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磨豆子</a:t>
            </a:r>
            <a:endParaRPr lang="en-US" altLang="zh-TW" dirty="0">
              <a:latin typeface="微軟正黑體" panose="020B0604030504040204" pitchFamily="34" charset="-120"/>
              <a:ea typeface="微軟正黑體" panose="020B0604030504040204" pitchFamily="34" charset="-120"/>
            </a:endParaRPr>
          </a:p>
        </p:txBody>
      </p:sp>
      <p:sp>
        <p:nvSpPr>
          <p:cNvPr id="47" name="矩形 46"/>
          <p:cNvSpPr/>
          <p:nvPr/>
        </p:nvSpPr>
        <p:spPr>
          <a:xfrm>
            <a:off x="7879082" y="2941230"/>
            <a:ext cx="946298" cy="310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沖 泡</a:t>
            </a:r>
            <a:endParaRPr lang="en-US" altLang="zh-TW" dirty="0">
              <a:latin typeface="微軟正黑體" panose="020B0604030504040204" pitchFamily="34" charset="-120"/>
              <a:ea typeface="微軟正黑體" panose="020B0604030504040204" pitchFamily="34" charset="-120"/>
            </a:endParaRPr>
          </a:p>
        </p:txBody>
      </p:sp>
      <p:cxnSp>
        <p:nvCxnSpPr>
          <p:cNvPr id="3" name="直線接點 2"/>
          <p:cNvCxnSpPr/>
          <p:nvPr/>
        </p:nvCxnSpPr>
        <p:spPr>
          <a:xfrm>
            <a:off x="3802548" y="1949280"/>
            <a:ext cx="19251" cy="2745722"/>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607156" y="1382565"/>
            <a:ext cx="3306256" cy="6469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p:cNvSpPr/>
          <p:nvPr/>
        </p:nvSpPr>
        <p:spPr>
          <a:xfrm>
            <a:off x="7826454" y="1404065"/>
            <a:ext cx="946298" cy="583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衛 生</a:t>
            </a:r>
            <a:endParaRPr lang="en-US" altLang="zh-TW" dirty="0">
              <a:latin typeface="微軟正黑體" panose="020B0604030504040204" pitchFamily="34" charset="-120"/>
              <a:ea typeface="微軟正黑體" panose="020B0604030504040204" pitchFamily="34" charset="-120"/>
            </a:endParaRPr>
          </a:p>
        </p:txBody>
      </p:sp>
      <p:sp>
        <p:nvSpPr>
          <p:cNvPr id="2" name="向上箭號 1"/>
          <p:cNvSpPr/>
          <p:nvPr/>
        </p:nvSpPr>
        <p:spPr>
          <a:xfrm>
            <a:off x="8112046" y="3570973"/>
            <a:ext cx="269508" cy="33682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7338051" y="4058457"/>
            <a:ext cx="1805949" cy="1477328"/>
          </a:xfrm>
          <a:prstGeom prst="rect">
            <a:avLst/>
          </a:prstGeom>
        </p:spPr>
        <p:txBody>
          <a:bodyPr wrap="square">
            <a:spAutoFit/>
          </a:bodyPr>
          <a:lstStyle/>
          <a:p>
            <a:r>
              <a:rPr lang="zh-TW" altLang="en-US" b="1" dirty="0">
                <a:latin typeface="微軟正黑體" panose="020B0604030504040204" pitchFamily="34" charset="-120"/>
                <a:ea typeface="微軟正黑體" panose="020B0604030504040204" pitchFamily="34" charset="-120"/>
              </a:rPr>
              <a:t>有同時可並行作業的工作浮現出來。此時便可以用設定</a:t>
            </a:r>
            <a:r>
              <a:rPr lang="en-US" altLang="zh-TW" b="1" dirty="0">
                <a:latin typeface="微軟正黑體" panose="020B0604030504040204" pitchFamily="34" charset="-120"/>
                <a:ea typeface="微軟正黑體" panose="020B0604030504040204" pitchFamily="34" charset="-120"/>
              </a:rPr>
              <a:t>WIP</a:t>
            </a:r>
            <a:r>
              <a:rPr lang="zh-TW" altLang="en-US" b="1" dirty="0">
                <a:latin typeface="微軟正黑體" panose="020B0604030504040204" pitchFamily="34" charset="-120"/>
                <a:ea typeface="微軟正黑體" panose="020B0604030504040204" pitchFamily="34" charset="-120"/>
              </a:rPr>
              <a:t>的方式來限制它。</a:t>
            </a:r>
            <a:endParaRPr lang="zh-TW" altLang="en-US" dirty="0"/>
          </a:p>
        </p:txBody>
      </p:sp>
      <p:sp>
        <p:nvSpPr>
          <p:cNvPr id="43" name="圓角矩形 42"/>
          <p:cNvSpPr/>
          <p:nvPr/>
        </p:nvSpPr>
        <p:spPr>
          <a:xfrm>
            <a:off x="7758757" y="2097180"/>
            <a:ext cx="1154655" cy="1287697"/>
          </a:xfrm>
          <a:prstGeom prst="roundRect">
            <a:avLst/>
          </a:prstGeom>
          <a:noFill/>
          <a:ln>
            <a:solidFill>
              <a:srgbClr val="0066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900575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向下箭號圖說文字 12"/>
          <p:cNvSpPr/>
          <p:nvPr/>
        </p:nvSpPr>
        <p:spPr>
          <a:xfrm>
            <a:off x="4565690" y="327260"/>
            <a:ext cx="3715747" cy="2187252"/>
          </a:xfrm>
          <a:prstGeom prst="downArrow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6" name="直線單箭頭接點 5"/>
          <p:cNvCxnSpPr/>
          <p:nvPr/>
        </p:nvCxnSpPr>
        <p:spPr>
          <a:xfrm flipV="1">
            <a:off x="2219370" y="2390432"/>
            <a:ext cx="516014" cy="44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11374" y="2205766"/>
            <a:ext cx="1107996" cy="369332"/>
          </a:xfrm>
          <a:prstGeom prst="rect">
            <a:avLst/>
          </a:prstGeom>
        </p:spPr>
        <p:txBody>
          <a:bodyPr wrap="none">
            <a:spAutoFit/>
          </a:bodyPr>
          <a:lstStyle/>
          <a:p>
            <a:r>
              <a:rPr lang="zh-TW" altLang="en-US" dirty="0">
                <a:solidFill>
                  <a:srgbClr val="C00000"/>
                </a:solidFill>
              </a:rPr>
              <a:t>由左往右</a:t>
            </a:r>
          </a:p>
        </p:txBody>
      </p:sp>
      <p:cxnSp>
        <p:nvCxnSpPr>
          <p:cNvPr id="8" name="直線單箭頭接點 7"/>
          <p:cNvCxnSpPr/>
          <p:nvPr/>
        </p:nvCxnSpPr>
        <p:spPr>
          <a:xfrm>
            <a:off x="695084" y="3792967"/>
            <a:ext cx="0" cy="65509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02531" y="2575323"/>
            <a:ext cx="415498" cy="1200329"/>
          </a:xfrm>
          <a:prstGeom prst="rect">
            <a:avLst/>
          </a:prstGeom>
        </p:spPr>
        <p:txBody>
          <a:bodyPr wrap="none">
            <a:spAutoFit/>
          </a:bodyPr>
          <a:lstStyle/>
          <a:p>
            <a:r>
              <a:rPr lang="zh-TW" altLang="en-US" dirty="0">
                <a:solidFill>
                  <a:srgbClr val="C00000"/>
                </a:solidFill>
              </a:rPr>
              <a:t>由</a:t>
            </a:r>
            <a:endParaRPr lang="en-US" altLang="zh-TW" dirty="0">
              <a:solidFill>
                <a:srgbClr val="C00000"/>
              </a:solidFill>
            </a:endParaRPr>
          </a:p>
          <a:p>
            <a:r>
              <a:rPr lang="zh-TW" altLang="en-US" dirty="0">
                <a:solidFill>
                  <a:srgbClr val="C00000"/>
                </a:solidFill>
              </a:rPr>
              <a:t>上</a:t>
            </a:r>
            <a:endParaRPr lang="en-US" altLang="zh-TW" dirty="0">
              <a:solidFill>
                <a:srgbClr val="C00000"/>
              </a:solidFill>
            </a:endParaRPr>
          </a:p>
          <a:p>
            <a:r>
              <a:rPr lang="zh-TW" altLang="en-US" dirty="0">
                <a:solidFill>
                  <a:srgbClr val="C00000"/>
                </a:solidFill>
              </a:rPr>
              <a:t>往</a:t>
            </a:r>
            <a:endParaRPr lang="en-US" altLang="zh-TW" dirty="0">
              <a:solidFill>
                <a:srgbClr val="C00000"/>
              </a:solidFill>
            </a:endParaRPr>
          </a:p>
          <a:p>
            <a:r>
              <a:rPr lang="zh-TW" altLang="en-US" dirty="0">
                <a:solidFill>
                  <a:srgbClr val="C00000"/>
                </a:solidFill>
              </a:rPr>
              <a:t>下</a:t>
            </a:r>
          </a:p>
        </p:txBody>
      </p:sp>
      <p:pic>
        <p:nvPicPr>
          <p:cNvPr id="10" name="圖片 9"/>
          <p:cNvPicPr>
            <a:picLocks noChangeAspect="1"/>
          </p:cNvPicPr>
          <p:nvPr/>
        </p:nvPicPr>
        <p:blipFill>
          <a:blip r:embed="rId2"/>
          <a:stretch>
            <a:fillRect/>
          </a:stretch>
        </p:blipFill>
        <p:spPr>
          <a:xfrm>
            <a:off x="918029" y="2601944"/>
            <a:ext cx="7764868" cy="3447982"/>
          </a:xfrm>
          <a:prstGeom prst="rect">
            <a:avLst/>
          </a:prstGeom>
        </p:spPr>
      </p:pic>
      <p:sp>
        <p:nvSpPr>
          <p:cNvPr id="11" name="矩形 10"/>
          <p:cNvSpPr/>
          <p:nvPr/>
        </p:nvSpPr>
        <p:spPr>
          <a:xfrm>
            <a:off x="4451776" y="403353"/>
            <a:ext cx="3829661" cy="1277273"/>
          </a:xfrm>
          <a:prstGeom prst="rect">
            <a:avLst/>
          </a:prstGeom>
        </p:spPr>
        <p:txBody>
          <a:bodyPr wrap="square">
            <a:spAutoFit/>
          </a:bodyPr>
          <a:lstStyle/>
          <a:p>
            <a:pPr algn="ctr"/>
            <a:r>
              <a:rPr lang="zh-TW" altLang="en-US" sz="2400" dirty="0">
                <a:latin typeface="微軟正黑體" panose="020B0604030504040204" pitchFamily="34" charset="-120"/>
                <a:ea typeface="微軟正黑體" panose="020B0604030504040204" pitchFamily="34" charset="-120"/>
              </a:rPr>
              <a:t>運用設定</a:t>
            </a:r>
            <a:r>
              <a:rPr lang="zh-TW" altLang="en-US" sz="2400" b="1" dirty="0">
                <a:latin typeface="微軟正黑體" panose="020B0604030504040204" pitchFamily="34" charset="-120"/>
                <a:ea typeface="微軟正黑體" panose="020B0604030504040204" pitchFamily="34" charset="-120"/>
              </a:rPr>
              <a:t>半成品</a:t>
            </a:r>
            <a:r>
              <a:rPr lang="zh-TW" altLang="en-US" sz="2400" dirty="0">
                <a:latin typeface="微軟正黑體" panose="020B0604030504040204" pitchFamily="34" charset="-120"/>
                <a:ea typeface="微軟正黑體" panose="020B0604030504040204" pitchFamily="34" charset="-120"/>
              </a:rPr>
              <a:t>限額來</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消除盈餘時間</a:t>
            </a:r>
            <a:endParaRPr lang="en-US" altLang="zh-TW" sz="2400" dirty="0">
              <a:latin typeface="微軟正黑體" panose="020B0604030504040204" pitchFamily="34" charset="-120"/>
              <a:ea typeface="微軟正黑體" panose="020B0604030504040204" pitchFamily="34" charset="-120"/>
            </a:endParaRPr>
          </a:p>
          <a:p>
            <a:pPr algn="ctr">
              <a:spcBef>
                <a:spcPts val="600"/>
              </a:spcBef>
            </a:pPr>
            <a:r>
              <a:rPr lang="en-US" altLang="zh-TW" sz="2400" dirty="0">
                <a:solidFill>
                  <a:srgbClr val="C00000"/>
                </a:solidFill>
                <a:latin typeface="微軟正黑體" panose="020B0604030504040204" pitchFamily="34" charset="-120"/>
                <a:ea typeface="微軟正黑體" panose="020B0604030504040204" pitchFamily="34" charset="-120"/>
              </a:rPr>
              <a:t>Work In Process = 2</a:t>
            </a:r>
            <a:endParaRPr lang="zh-TW" altLang="en-US" sz="2400" dirty="0">
              <a:latin typeface="微軟正黑體" panose="020B0604030504040204" pitchFamily="34" charset="-120"/>
              <a:ea typeface="微軟正黑體" panose="020B0604030504040204" pitchFamily="34" charset="-120"/>
            </a:endParaRPr>
          </a:p>
        </p:txBody>
      </p:sp>
      <p:sp>
        <p:nvSpPr>
          <p:cNvPr id="12" name="矩形 11"/>
          <p:cNvSpPr/>
          <p:nvPr/>
        </p:nvSpPr>
        <p:spPr>
          <a:xfrm>
            <a:off x="6064921" y="2646394"/>
            <a:ext cx="301686" cy="369332"/>
          </a:xfrm>
          <a:prstGeom prst="rect">
            <a:avLst/>
          </a:prstGeom>
        </p:spPr>
        <p:txBody>
          <a:bodyPr wrap="none">
            <a:spAutoFit/>
          </a:bodyPr>
          <a:lstStyle/>
          <a:p>
            <a:r>
              <a:rPr lang="en-US" altLang="zh-TW" dirty="0">
                <a:solidFill>
                  <a:srgbClr val="C00000"/>
                </a:solidFill>
              </a:rPr>
              <a:t>2</a:t>
            </a:r>
            <a:endParaRPr lang="zh-TW" altLang="en-US" dirty="0"/>
          </a:p>
        </p:txBody>
      </p:sp>
      <p:sp>
        <p:nvSpPr>
          <p:cNvPr id="14" name="矩形 13"/>
          <p:cNvSpPr/>
          <p:nvPr/>
        </p:nvSpPr>
        <p:spPr>
          <a:xfrm>
            <a:off x="332525" y="1157477"/>
            <a:ext cx="3416320" cy="723275"/>
          </a:xfrm>
          <a:prstGeom prst="rect">
            <a:avLst/>
          </a:prstGeom>
        </p:spPr>
        <p:txBody>
          <a:bodyPr wrap="none">
            <a:spAutoFit/>
          </a:bodyPr>
          <a:lstStyle/>
          <a:p>
            <a:pPr>
              <a:spcBef>
                <a:spcPts val="600"/>
              </a:spcBef>
            </a:pPr>
            <a:r>
              <a:rPr lang="zh-TW" altLang="en-US" dirty="0">
                <a:latin typeface="微軟正黑體" panose="020B0604030504040204" pitchFamily="34" charset="-120"/>
                <a:ea typeface="微軟正黑體" panose="020B0604030504040204" pitchFamily="34" charset="-120"/>
              </a:rPr>
              <a:t>工作與工作之間的等待時間。</a:t>
            </a:r>
            <a:endParaRPr lang="en-US" altLang="zh-TW" dirty="0">
              <a:latin typeface="微軟正黑體" panose="020B0604030504040204" pitchFamily="34" charset="-120"/>
              <a:ea typeface="微軟正黑體" panose="020B0604030504040204" pitchFamily="34" charset="-120"/>
            </a:endParaRPr>
          </a:p>
          <a:p>
            <a:pPr>
              <a:spcBef>
                <a:spcPts val="600"/>
              </a:spcBef>
            </a:pPr>
            <a:r>
              <a:rPr lang="zh-TW" altLang="en-US" dirty="0">
                <a:latin typeface="微軟正黑體" panose="020B0604030504040204" pitchFamily="34" charset="-120"/>
                <a:ea typeface="微軟正黑體" panose="020B0604030504040204" pitchFamily="34" charset="-120"/>
              </a:rPr>
              <a:t>消除盈餘時間，就是減少浪費。</a:t>
            </a:r>
          </a:p>
        </p:txBody>
      </p:sp>
      <p:sp>
        <p:nvSpPr>
          <p:cNvPr id="15" name="矩形 14"/>
          <p:cNvSpPr/>
          <p:nvPr/>
        </p:nvSpPr>
        <p:spPr>
          <a:xfrm>
            <a:off x="1822725" y="6346012"/>
            <a:ext cx="5955476" cy="400110"/>
          </a:xfrm>
          <a:prstGeom prst="rect">
            <a:avLst/>
          </a:prstGeom>
        </p:spPr>
        <p:txBody>
          <a:bodyPr wrap="none">
            <a:spAutoFit/>
          </a:bodyPr>
          <a:lstStyle/>
          <a:p>
            <a:r>
              <a:rPr lang="en-US" altLang="zh-TW" sz="2000" dirty="0">
                <a:solidFill>
                  <a:srgbClr val="C00000"/>
                </a:solidFill>
                <a:latin typeface="微軟正黑體" panose="020B0604030504040204" pitchFamily="34" charset="-120"/>
                <a:ea typeface="微軟正黑體" panose="020B0604030504040204" pitchFamily="34" charset="-120"/>
              </a:rPr>
              <a:t>《</a:t>
            </a:r>
            <a:r>
              <a:rPr lang="zh-TW" altLang="en-US" sz="2000" dirty="0">
                <a:solidFill>
                  <a:srgbClr val="C00000"/>
                </a:solidFill>
                <a:latin typeface="微軟正黑體" panose="020B0604030504040204" pitchFamily="34" charset="-120"/>
                <a:ea typeface="微軟正黑體" panose="020B0604030504040204" pitchFamily="34" charset="-120"/>
              </a:rPr>
              <a:t> 設限半成品數的最大目的就是要減少</a:t>
            </a:r>
            <a:r>
              <a:rPr lang="zh-TW" altLang="en-US" sz="2000" b="1" u="sng" dirty="0">
                <a:solidFill>
                  <a:srgbClr val="C00000"/>
                </a:solidFill>
                <a:latin typeface="微軟正黑體" panose="020B0604030504040204" pitchFamily="34" charset="-120"/>
                <a:ea typeface="微軟正黑體" panose="020B0604030504040204" pitchFamily="34" charset="-120"/>
              </a:rPr>
              <a:t>盈餘時間 </a:t>
            </a:r>
            <a:r>
              <a:rPr lang="en-US" altLang="zh-TW" sz="2000" dirty="0">
                <a:solidFill>
                  <a:srgbClr val="C00000"/>
                </a:solidFill>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
        <p:nvSpPr>
          <p:cNvPr id="2" name="圓角矩形 1"/>
          <p:cNvSpPr/>
          <p:nvPr/>
        </p:nvSpPr>
        <p:spPr>
          <a:xfrm>
            <a:off x="4816549" y="3104707"/>
            <a:ext cx="1913860" cy="882502"/>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雲朵形圖說文字 3"/>
          <p:cNvSpPr/>
          <p:nvPr/>
        </p:nvSpPr>
        <p:spPr>
          <a:xfrm>
            <a:off x="502531" y="62161"/>
            <a:ext cx="2808560" cy="877505"/>
          </a:xfrm>
          <a:prstGeom prst="cloudCallout">
            <a:avLst>
              <a:gd name="adj1" fmla="val -48279"/>
              <a:gd name="adj2" fmla="val 72759"/>
            </a:avLst>
          </a:prstGeom>
        </p:spPr>
        <p:style>
          <a:lnRef idx="1">
            <a:schemeClr val="accent2"/>
          </a:lnRef>
          <a:fillRef idx="2">
            <a:schemeClr val="accent2"/>
          </a:fillRef>
          <a:effectRef idx="1">
            <a:schemeClr val="accent2"/>
          </a:effectRef>
          <a:fontRef idx="minor">
            <a:schemeClr val="dk1"/>
          </a:fontRef>
        </p:style>
        <p:txBody>
          <a:bodyPr rtlCol="0" anchor="ctr"/>
          <a:lstStyle/>
          <a:p>
            <a:r>
              <a:rPr lang="zh-TW" altLang="en-US" sz="2400" b="1" dirty="0">
                <a:latin typeface="微軟正黑體" panose="020B0604030504040204" pitchFamily="34" charset="-120"/>
                <a:ea typeface="微軟正黑體" panose="020B0604030504040204" pitchFamily="34" charset="-120"/>
              </a:rPr>
              <a:t>  盈 餘 時 間</a:t>
            </a:r>
            <a:r>
              <a:rPr lang="zh-TW" altLang="en-US" sz="2400" dirty="0">
                <a:latin typeface="微軟正黑體" panose="020B0604030504040204" pitchFamily="34" charset="-120"/>
                <a:ea typeface="微軟正黑體" panose="020B0604030504040204" pitchFamily="34" charset="-120"/>
              </a:rPr>
              <a:t> </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22370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向上箭號圖說文字 8"/>
          <p:cNvSpPr/>
          <p:nvPr/>
        </p:nvSpPr>
        <p:spPr>
          <a:xfrm>
            <a:off x="2604973" y="5196991"/>
            <a:ext cx="4136065" cy="135033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2934585" y="1253922"/>
            <a:ext cx="6721872" cy="707886"/>
          </a:xfrm>
          <a:prstGeom prst="rect">
            <a:avLst/>
          </a:prstGeom>
        </p:spPr>
        <p:txBody>
          <a:bodyPr wrap="square">
            <a:spAutoFit/>
          </a:bodyPr>
          <a:lstStyle/>
          <a:p>
            <a:pPr>
              <a:spcBef>
                <a:spcPts val="600"/>
              </a:spcBef>
            </a:pPr>
            <a:r>
              <a:rPr lang="zh-TW" altLang="en-US" sz="3600" b="1" dirty="0">
                <a:solidFill>
                  <a:srgbClr val="C00000"/>
                </a:solidFill>
                <a:latin typeface="Microsoft JhengHei UI" panose="020B0604030504040204" pitchFamily="34" charset="-120"/>
                <a:ea typeface="Microsoft JhengHei UI" panose="020B0604030504040204" pitchFamily="34" charset="-120"/>
              </a:rPr>
              <a:t>消除浪費 </a:t>
            </a:r>
            <a:r>
              <a:rPr lang="en-US" altLang="zh-TW" sz="4000" b="1" dirty="0"/>
              <a:t>Eliminate waste</a:t>
            </a:r>
            <a:endParaRPr lang="zh-TW" altLang="en-US" sz="4000" b="1" dirty="0"/>
          </a:p>
        </p:txBody>
      </p:sp>
      <p:cxnSp>
        <p:nvCxnSpPr>
          <p:cNvPr id="6" name="直線接點 5"/>
          <p:cNvCxnSpPr/>
          <p:nvPr/>
        </p:nvCxnSpPr>
        <p:spPr>
          <a:xfrm>
            <a:off x="2843807" y="3466206"/>
            <a:ext cx="3096344" cy="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934585" y="5834490"/>
            <a:ext cx="3775998" cy="523220"/>
          </a:xfrm>
          <a:prstGeom prst="rect">
            <a:avLst/>
          </a:prstGeom>
        </p:spPr>
        <p:txBody>
          <a:bodyPr wrap="square">
            <a:spAutoFit/>
          </a:bodyPr>
          <a:lstStyle/>
          <a:p>
            <a:r>
              <a:rPr lang="en-US" altLang="zh-TW" sz="2800" dirty="0">
                <a:solidFill>
                  <a:srgbClr val="C00000"/>
                </a:solidFill>
                <a:latin typeface="微軟正黑體" panose="020B0604030504040204" pitchFamily="34" charset="-120"/>
                <a:ea typeface="微軟正黑體" panose="020B0604030504040204" pitchFamily="34" charset="-120"/>
              </a:rPr>
              <a:t>《</a:t>
            </a:r>
            <a:r>
              <a:rPr lang="zh-TW" altLang="en-US" sz="2800" dirty="0">
                <a:solidFill>
                  <a:srgbClr val="C00000"/>
                </a:solidFill>
                <a:latin typeface="微軟正黑體" panose="020B0604030504040204" pitchFamily="34" charset="-120"/>
                <a:ea typeface="微軟正黑體" panose="020B0604030504040204" pitchFamily="34" charset="-120"/>
              </a:rPr>
              <a:t> 首先要識別浪費 </a:t>
            </a:r>
            <a:r>
              <a:rPr lang="en-US" altLang="zh-TW" sz="2800" dirty="0">
                <a:solidFill>
                  <a:srgbClr val="C00000"/>
                </a:solidFill>
                <a:latin typeface="微軟正黑體" panose="020B0604030504040204" pitchFamily="34" charset="-120"/>
                <a:ea typeface="微軟正黑體" panose="020B0604030504040204" pitchFamily="34" charset="-120"/>
              </a:rPr>
              <a:t>》</a:t>
            </a:r>
            <a:endParaRPr lang="zh-TW" altLang="en-US" sz="2800" dirty="0">
              <a:solidFill>
                <a:srgbClr val="C00000"/>
              </a:solidFill>
              <a:latin typeface="微軟正黑體" panose="020B0604030504040204" pitchFamily="34" charset="-120"/>
              <a:ea typeface="微軟正黑體" panose="020B0604030504040204" pitchFamily="34" charset="-120"/>
            </a:endParaRPr>
          </a:p>
        </p:txBody>
      </p:sp>
      <p:sp>
        <p:nvSpPr>
          <p:cNvPr id="8" name="向上箭號圖說文字 7"/>
          <p:cNvSpPr/>
          <p:nvPr/>
        </p:nvSpPr>
        <p:spPr>
          <a:xfrm>
            <a:off x="1169580" y="2468863"/>
            <a:ext cx="7006855" cy="2523116"/>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205915" y="3671219"/>
            <a:ext cx="7233337" cy="1107996"/>
          </a:xfrm>
          <a:prstGeom prst="rect">
            <a:avLst/>
          </a:prstGeom>
        </p:spPr>
        <p:txBody>
          <a:bodyPr wrap="square">
            <a:spAutoFit/>
          </a:bodyPr>
          <a:lstStyle/>
          <a:p>
            <a:pPr>
              <a:spcBef>
                <a:spcPts val="1200"/>
              </a:spcBef>
            </a:pPr>
            <a:r>
              <a:rPr lang="zh-TW" altLang="en-US" sz="2800" dirty="0">
                <a:solidFill>
                  <a:schemeClr val="bg1"/>
                </a:solidFill>
              </a:rPr>
              <a:t>  </a:t>
            </a:r>
            <a:r>
              <a:rPr lang="zh-TW" altLang="en-US" sz="2800" dirty="0">
                <a:solidFill>
                  <a:schemeClr val="bg1"/>
                </a:solidFill>
                <a:latin typeface="微軟正黑體" panose="020B0604030504040204" pitchFamily="34" charset="-120"/>
                <a:ea typeface="微軟正黑體" panose="020B0604030504040204" pitchFamily="34" charset="-120"/>
              </a:rPr>
              <a:t>浪費是指不能為產品增加價值的任何事物。</a:t>
            </a:r>
            <a:endParaRPr lang="en-US" altLang="zh-TW" sz="2800" dirty="0">
              <a:solidFill>
                <a:schemeClr val="bg1"/>
              </a:solidFill>
              <a:latin typeface="微軟正黑體" panose="020B0604030504040204" pitchFamily="34" charset="-120"/>
              <a:ea typeface="微軟正黑體" panose="020B0604030504040204" pitchFamily="34" charset="-120"/>
            </a:endParaRPr>
          </a:p>
          <a:p>
            <a:pPr>
              <a:spcBef>
                <a:spcPts val="1200"/>
              </a:spcBef>
            </a:pPr>
            <a:r>
              <a:rPr lang="zh-TW" altLang="en-US" sz="2800" dirty="0">
                <a:solidFill>
                  <a:schemeClr val="bg1"/>
                </a:solidFill>
                <a:latin typeface="微軟正黑體" panose="020B0604030504040204" pitchFamily="34" charset="-120"/>
                <a:ea typeface="微軟正黑體" panose="020B0604030504040204" pitchFamily="34" charset="-120"/>
              </a:rPr>
              <a:t>  所謂的價值是指可戶所能感知到的利益。</a:t>
            </a:r>
          </a:p>
        </p:txBody>
      </p:sp>
      <p:sp>
        <p:nvSpPr>
          <p:cNvPr id="2" name="矩形 1"/>
          <p:cNvSpPr/>
          <p:nvPr/>
        </p:nvSpPr>
        <p:spPr>
          <a:xfrm>
            <a:off x="1013866" y="1323861"/>
            <a:ext cx="1920719" cy="584775"/>
          </a:xfrm>
          <a:prstGeom prst="rect">
            <a:avLst/>
          </a:prstGeom>
        </p:spPr>
        <p:txBody>
          <a:bodyPr wrap="none">
            <a:spAutoFit/>
          </a:bodyPr>
          <a:lstStyle/>
          <a:p>
            <a:r>
              <a:rPr lang="zh-TW" altLang="en-US" sz="3200" dirty="0">
                <a:latin typeface="微軟正黑體" panose="020B0604030504040204" pitchFamily="34" charset="-120"/>
                <a:ea typeface="微軟正黑體" panose="020B0604030504040204" pitchFamily="34" charset="-120"/>
              </a:rPr>
              <a:t>精實原則</a:t>
            </a:r>
            <a:r>
              <a:rPr lang="en-US" altLang="zh-TW" sz="3200" dirty="0">
                <a:latin typeface="微軟正黑體" panose="020B0604030504040204" pitchFamily="34" charset="-120"/>
                <a:ea typeface="微軟正黑體" panose="020B0604030504040204" pitchFamily="34" charset="-120"/>
              </a:rPr>
              <a:t>:</a:t>
            </a:r>
            <a:endParaRPr lang="en-US" altLang="zh-TW" sz="3200" dirty="0">
              <a:effectLst/>
              <a:latin typeface="微軟正黑體" panose="020B0604030504040204" pitchFamily="34" charset="-120"/>
              <a:ea typeface="微軟正黑體" panose="020B0604030504040204" pitchFamily="34" charset="-120"/>
            </a:endParaRPr>
          </a:p>
        </p:txBody>
      </p:sp>
      <p:sp>
        <p:nvSpPr>
          <p:cNvPr id="3" name="矩形 2"/>
          <p:cNvSpPr/>
          <p:nvPr/>
        </p:nvSpPr>
        <p:spPr>
          <a:xfrm>
            <a:off x="3657342" y="123232"/>
            <a:ext cx="2031325" cy="584775"/>
          </a:xfrm>
          <a:prstGeom prst="rect">
            <a:avLst/>
          </a:prstGeom>
        </p:spPr>
        <p:txBody>
          <a:bodyPr wrap="none">
            <a:spAutoFit/>
          </a:bodyPr>
          <a:lstStyle/>
          <a:p>
            <a:r>
              <a:rPr lang="en-US" altLang="zh-TW" sz="3200" b="1" dirty="0">
                <a:latin typeface="Microsoft Sans Serif" panose="020B0604020202020204" pitchFamily="34" charset="0"/>
                <a:ea typeface="Microsoft Sans Serif" panose="020B0604020202020204" pitchFamily="34" charset="0"/>
                <a:cs typeface="Microsoft Sans Serif" panose="020B0604020202020204" pitchFamily="34" charset="0"/>
              </a:rPr>
              <a:t>Lean </a:t>
            </a:r>
            <a:r>
              <a:rPr lang="zh-TW" altLang="en-US" sz="3200" b="1" dirty="0">
                <a:latin typeface="微軟正黑體" panose="020B0604030504040204" pitchFamily="34" charset="-120"/>
                <a:ea typeface="微軟正黑體" panose="020B0604030504040204" pitchFamily="34" charset="-120"/>
              </a:rPr>
              <a:t>精實</a:t>
            </a:r>
            <a:endParaRPr lang="en-US" altLang="zh-TW" sz="3200" b="1" dirty="0">
              <a:effectLst/>
              <a:latin typeface="微軟正黑體" panose="020B0604030504040204" pitchFamily="34" charset="-120"/>
              <a:ea typeface="微軟正黑體" panose="020B0604030504040204" pitchFamily="34" charset="-120"/>
            </a:endParaRPr>
          </a:p>
        </p:txBody>
      </p:sp>
      <p:cxnSp>
        <p:nvCxnSpPr>
          <p:cNvPr id="11" name="直線接點 10"/>
          <p:cNvCxnSpPr/>
          <p:nvPr/>
        </p:nvCxnSpPr>
        <p:spPr>
          <a:xfrm flipV="1">
            <a:off x="3570973" y="708007"/>
            <a:ext cx="2117694" cy="962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3773171" y="778832"/>
            <a:ext cx="1713297" cy="164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5828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61848" y="291553"/>
            <a:ext cx="6905708" cy="654377"/>
          </a:xfrm>
        </p:spPr>
        <p:txBody>
          <a:bodyPr>
            <a:normAutofit/>
          </a:bodyPr>
          <a:lstStyle/>
          <a:p>
            <a:r>
              <a:rPr lang="zh-TW" altLang="en-US" sz="3600" b="1" dirty="0">
                <a:latin typeface="微軟正黑體" panose="020B0604030504040204" pitchFamily="34" charset="-120"/>
                <a:ea typeface="微軟正黑體" panose="020B0604030504040204" pitchFamily="34" charset="-120"/>
              </a:rPr>
              <a:t>使用者故事的一些謬誤</a:t>
            </a:r>
          </a:p>
        </p:txBody>
      </p:sp>
      <p:sp>
        <p:nvSpPr>
          <p:cNvPr id="3" name="內容版面配置區 2"/>
          <p:cNvSpPr>
            <a:spLocks noGrp="1"/>
          </p:cNvSpPr>
          <p:nvPr>
            <p:ph idx="1"/>
          </p:nvPr>
        </p:nvSpPr>
        <p:spPr>
          <a:xfrm>
            <a:off x="326550" y="1240220"/>
            <a:ext cx="8722089" cy="5617779"/>
          </a:xfrm>
        </p:spPr>
        <p:txBody>
          <a:bodyPr>
            <a:normAutofit/>
          </a:bodyPr>
          <a:lstStyle/>
          <a:p>
            <a:r>
              <a:rPr lang="zh-TW" altLang="en-US" sz="3200" b="1" dirty="0">
                <a:latin typeface="微軟正黑體" panose="020B0604030504040204" pitchFamily="34" charset="-120"/>
                <a:ea typeface="微軟正黑體" panose="020B0604030504040204" pitchFamily="34" charset="-120"/>
              </a:rPr>
              <a:t>異想天開的使用者故事</a:t>
            </a:r>
            <a:endParaRPr lang="en-US" altLang="zh-TW" sz="3200" b="1" dirty="0">
              <a:latin typeface="微軟正黑體" panose="020B0604030504040204" pitchFamily="34" charset="-120"/>
              <a:ea typeface="微軟正黑體" panose="020B0604030504040204" pitchFamily="34" charset="-120"/>
            </a:endParaRPr>
          </a:p>
          <a:p>
            <a:pPr marL="0" indent="0">
              <a:lnSpc>
                <a:spcPct val="100000"/>
              </a:lnSpc>
              <a:spcBef>
                <a:spcPts val="0"/>
              </a:spcBef>
              <a:buNone/>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如同任何技術，使用者故事也都有其長處和侷限。</a:t>
            </a:r>
            <a:endParaRPr lang="en-US" altLang="zh-TW" sz="2400" dirty="0">
              <a:latin typeface="微軟正黑體" panose="020B0604030504040204" pitchFamily="34" charset="-120"/>
              <a:ea typeface="微軟正黑體" panose="020B0604030504040204" pitchFamily="34" charset="-120"/>
            </a:endParaRPr>
          </a:p>
          <a:p>
            <a:r>
              <a:rPr lang="zh-TW" altLang="en-US" sz="3200" b="1" dirty="0">
                <a:latin typeface="微軟正黑體" panose="020B0604030504040204" pitchFamily="34" charset="-120"/>
                <a:ea typeface="微軟正黑體" panose="020B0604030504040204" pitchFamily="34" charset="-120"/>
              </a:rPr>
              <a:t>使用者故事講述了一個身份不夠明確的使用者</a:t>
            </a:r>
            <a:endParaRPr lang="en-US" altLang="zh-TW" sz="3200" b="1" dirty="0">
              <a:latin typeface="微軟正黑體" panose="020B0604030504040204" pitchFamily="34" charset="-120"/>
              <a:ea typeface="微軟正黑體" panose="020B0604030504040204" pitchFamily="34" charset="-120"/>
            </a:endParaRPr>
          </a:p>
          <a:p>
            <a:pPr marL="0" indent="0">
              <a:lnSpc>
                <a:spcPct val="100000"/>
              </a:lnSpc>
              <a:spcBef>
                <a:spcPts val="0"/>
              </a:spcBef>
              <a:buNone/>
            </a:pPr>
            <a:r>
              <a:rPr lang="zh-TW" altLang="en-US" sz="3200" dirty="0">
                <a:latin typeface="微軟正黑體" panose="020B0604030504040204" pitchFamily="34" charset="-120"/>
                <a:ea typeface="微軟正黑體" panose="020B0604030504040204" pitchFamily="34" charset="-120"/>
              </a:rPr>
              <a:t>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它是一個客戶與產品交互的故事</a:t>
            </a:r>
            <a:endParaRPr lang="en-US" altLang="zh-TW" sz="2400" dirty="0">
              <a:latin typeface="微軟正黑體" panose="020B0604030504040204" pitchFamily="34" charset="-120"/>
              <a:ea typeface="微軟正黑體" panose="020B0604030504040204" pitchFamily="34" charset="-120"/>
            </a:endParaRPr>
          </a:p>
          <a:p>
            <a:r>
              <a:rPr lang="zh-TW" altLang="en-US" sz="3200" b="1" dirty="0">
                <a:latin typeface="微軟正黑體" panose="020B0604030504040204" pitchFamily="34" charset="-120"/>
                <a:ea typeface="微軟正黑體" panose="020B0604030504040204" pitchFamily="34" charset="-120"/>
              </a:rPr>
              <a:t>太過詳細的使用者故事宛如魔鬼一般的可怕</a:t>
            </a:r>
            <a:endParaRPr lang="en-US" altLang="zh-TW" sz="3200" dirty="0">
              <a:latin typeface="微軟正黑體" panose="020B0604030504040204" pitchFamily="34" charset="-120"/>
              <a:ea typeface="微軟正黑體" panose="020B0604030504040204" pitchFamily="34" charset="-120"/>
            </a:endParaRPr>
          </a:p>
          <a:p>
            <a:pPr marL="0" indent="0">
              <a:lnSpc>
                <a:spcPct val="100000"/>
              </a:lnSpc>
              <a:spcBef>
                <a:spcPts val="0"/>
              </a:spcBef>
              <a:buNone/>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應該以史詩般開場，結束於簡潔易懂的文字</a:t>
            </a:r>
            <a:endParaRPr lang="en-US" altLang="zh-TW" sz="2400" dirty="0">
              <a:latin typeface="微軟正黑體" panose="020B0604030504040204" pitchFamily="34" charset="-120"/>
              <a:ea typeface="微軟正黑體" panose="020B0604030504040204" pitchFamily="34" charset="-120"/>
            </a:endParaRPr>
          </a:p>
          <a:p>
            <a:r>
              <a:rPr lang="zh-TW" altLang="en-US" sz="3200" b="1" dirty="0">
                <a:latin typeface="微軟正黑體" panose="020B0604030504040204" pitchFamily="34" charset="-120"/>
                <a:ea typeface="微軟正黑體" panose="020B0604030504040204" pitchFamily="34" charset="-120"/>
              </a:rPr>
              <a:t>已經帶有解決方案的故事</a:t>
            </a:r>
            <a:endParaRPr lang="en-US" altLang="zh-TW" sz="3200" b="1" dirty="0">
              <a:latin typeface="微軟正黑體" panose="020B0604030504040204" pitchFamily="34" charset="-120"/>
              <a:ea typeface="微軟正黑體" panose="020B0604030504040204" pitchFamily="34" charset="-120"/>
            </a:endParaRPr>
          </a:p>
          <a:p>
            <a:pPr marL="0" indent="0">
              <a:lnSpc>
                <a:spcPct val="100000"/>
              </a:lnSpc>
              <a:spcBef>
                <a:spcPts val="0"/>
              </a:spcBef>
              <a:buNone/>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要能夠提供討論，切勿預設立場，侷限了解決方案。</a:t>
            </a:r>
            <a:endParaRPr lang="en-US" altLang="zh-TW" sz="2400" dirty="0">
              <a:latin typeface="微軟正黑體" panose="020B0604030504040204" pitchFamily="34" charset="-120"/>
              <a:ea typeface="微軟正黑體" panose="020B0604030504040204" pitchFamily="34" charset="-120"/>
            </a:endParaRPr>
          </a:p>
          <a:p>
            <a:r>
              <a:rPr lang="zh-TW" altLang="en-US" sz="3200" b="1" dirty="0">
                <a:latin typeface="微軟正黑體" panose="020B0604030504040204" pitchFamily="34" charset="-120"/>
                <a:ea typeface="微軟正黑體" panose="020B0604030504040204" pitchFamily="34" charset="-120"/>
              </a:rPr>
              <a:t>驗收標準是使用者故事，最容易被誤解的部分</a:t>
            </a:r>
            <a:endParaRPr lang="en-US" altLang="zh-TW" b="1" dirty="0">
              <a:latin typeface="微軟正黑體" panose="020B0604030504040204" pitchFamily="34" charset="-120"/>
              <a:ea typeface="微軟正黑體" panose="020B0604030504040204" pitchFamily="34" charset="-120"/>
            </a:endParaRPr>
          </a:p>
          <a:p>
            <a:pPr marL="0" indent="0">
              <a:lnSpc>
                <a:spcPct val="100000"/>
              </a:lnSpc>
              <a:spcBef>
                <a:spcPts val="0"/>
              </a:spcBef>
              <a:buNone/>
            </a:pPr>
            <a:r>
              <a:rPr lang="zh-TW" altLang="en-US" sz="32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它不是故事，而是</a:t>
            </a:r>
            <a:r>
              <a:rPr lang="en-US" altLang="zh-TW" sz="2400" dirty="0">
                <a:latin typeface="微軟正黑體" panose="020B0604030504040204" pitchFamily="34" charset="-120"/>
                <a:ea typeface="微軟正黑體" panose="020B0604030504040204" pitchFamily="34" charset="-120"/>
              </a:rPr>
              <a:t>Definition of Done.</a:t>
            </a:r>
          </a:p>
          <a:p>
            <a:pPr marL="0" indent="0">
              <a:buNone/>
            </a:pPr>
            <a:endParaRPr lang="zh-TW" altLang="en-US" sz="24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2043" y="259978"/>
            <a:ext cx="1140919" cy="1547846"/>
          </a:xfrm>
          <a:prstGeom prst="rect">
            <a:avLst/>
          </a:prstGeom>
          <a:effectLst>
            <a:outerShdw blurRad="50800" dist="38100" dir="2700000" algn="tl" rotWithShape="0">
              <a:prstClr val="black">
                <a:alpha val="40000"/>
              </a:prstClr>
            </a:outerShdw>
          </a:effectLst>
        </p:spPr>
      </p:pic>
      <p:sp>
        <p:nvSpPr>
          <p:cNvPr id="7" name="七角星形 6"/>
          <p:cNvSpPr/>
          <p:nvPr/>
        </p:nvSpPr>
        <p:spPr>
          <a:xfrm>
            <a:off x="242150" y="291553"/>
            <a:ext cx="557048" cy="536028"/>
          </a:xfrm>
          <a:prstGeom prst="star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26550" y="387908"/>
            <a:ext cx="388248" cy="461665"/>
          </a:xfrm>
          <a:prstGeom prst="rect">
            <a:avLst/>
          </a:prstGeom>
        </p:spPr>
        <p:txBody>
          <a:bodyPr wrap="none">
            <a:spAutoFit/>
          </a:bodyPr>
          <a:lstStyle/>
          <a:p>
            <a:r>
              <a:rPr lang="en-US" altLang="zh-TW" sz="2400" b="1" dirty="0">
                <a:solidFill>
                  <a:schemeClr val="bg1"/>
                </a:solidFill>
                <a:latin typeface="微軟正黑體" panose="020B0604030504040204" pitchFamily="34" charset="-120"/>
                <a:ea typeface="微軟正黑體" panose="020B0604030504040204" pitchFamily="34" charset="-120"/>
              </a:rPr>
              <a:t>X</a:t>
            </a:r>
            <a:endParaRPr lang="zh-TW" altLang="en-US" sz="2400" dirty="0">
              <a:solidFill>
                <a:schemeClr val="bg1"/>
              </a:solidFill>
            </a:endParaRPr>
          </a:p>
        </p:txBody>
      </p:sp>
    </p:spTree>
    <p:extLst>
      <p:ext uri="{BB962C8B-B14F-4D97-AF65-F5344CB8AC3E}">
        <p14:creationId xmlns:p14="http://schemas.microsoft.com/office/powerpoint/2010/main" val="4235676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20133" y="1094088"/>
            <a:ext cx="2724529" cy="430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200" dirty="0">
                <a:latin typeface="微軟正黑體" panose="020B0604030504040204" pitchFamily="34" charset="-120"/>
                <a:ea typeface="微軟正黑體" panose="020B0604030504040204" pitchFamily="34" charset="-120"/>
              </a:rPr>
              <a:t>帳戶擁有人提取現金</a:t>
            </a:r>
            <a:endParaRPr lang="en-US" sz="2200" dirty="0"/>
          </a:p>
        </p:txBody>
      </p:sp>
      <p:sp>
        <p:nvSpPr>
          <p:cNvPr id="2" name="標題 1"/>
          <p:cNvSpPr>
            <a:spLocks noGrp="1"/>
          </p:cNvSpPr>
          <p:nvPr>
            <p:ph type="title"/>
          </p:nvPr>
        </p:nvSpPr>
        <p:spPr>
          <a:xfrm>
            <a:off x="618149" y="115359"/>
            <a:ext cx="8084415" cy="635335"/>
          </a:xfrm>
        </p:spPr>
        <p:txBody>
          <a:bodyPr>
            <a:normAutofit/>
          </a:bodyPr>
          <a:lstStyle/>
          <a:p>
            <a:r>
              <a:rPr lang="zh-TW" altLang="en-US" sz="3600" b="1" dirty="0">
                <a:latin typeface="微軟正黑體" panose="020B0604030504040204" pitchFamily="34" charset="-120"/>
                <a:ea typeface="微軟正黑體" panose="020B0604030504040204" pitchFamily="34" charset="-120"/>
              </a:rPr>
              <a:t>一個好的使用者故事 </a:t>
            </a:r>
            <a:r>
              <a:rPr lang="en-US" altLang="zh-TW" sz="3600" b="1" dirty="0">
                <a:latin typeface="微軟正黑體" panose="020B0604030504040204" pitchFamily="34" charset="-120"/>
                <a:ea typeface="微軟正黑體" panose="020B0604030504040204" pitchFamily="34" charset="-120"/>
              </a:rPr>
              <a:t>:  </a:t>
            </a:r>
            <a:r>
              <a:rPr lang="zh-TW" altLang="en-US" sz="2200" b="1" dirty="0">
                <a:solidFill>
                  <a:srgbClr val="C00000"/>
                </a:solidFill>
                <a:latin typeface="微軟正黑體" panose="020B0604030504040204" pitchFamily="34" charset="-120"/>
                <a:ea typeface="微軟正黑體" panose="020B0604030504040204" pitchFamily="34" charset="-120"/>
              </a:rPr>
              <a:t>抬頭、故事、場景、註釋</a:t>
            </a:r>
            <a:r>
              <a:rPr lang="en-US" altLang="zh-TW" sz="2200" b="1" dirty="0">
                <a:solidFill>
                  <a:srgbClr val="C00000"/>
                </a:solidFill>
                <a:latin typeface="微軟正黑體" panose="020B0604030504040204" pitchFamily="34" charset="-120"/>
                <a:ea typeface="微軟正黑體" panose="020B0604030504040204" pitchFamily="34" charset="-120"/>
              </a:rPr>
              <a:t>.</a:t>
            </a:r>
            <a:endParaRPr lang="en-US" sz="2200" b="1" dirty="0">
              <a:solidFill>
                <a:srgbClr val="C00000"/>
              </a:solidFill>
              <a:latin typeface="微軟正黑體" panose="020B0604030504040204" pitchFamily="34" charset="-120"/>
              <a:ea typeface="微軟正黑體" panose="020B0604030504040204" pitchFamily="34" charset="-120"/>
            </a:endParaRPr>
          </a:p>
        </p:txBody>
      </p:sp>
      <p:sp>
        <p:nvSpPr>
          <p:cNvPr id="7" name="矩形 6"/>
          <p:cNvSpPr/>
          <p:nvPr/>
        </p:nvSpPr>
        <p:spPr>
          <a:xfrm>
            <a:off x="2283701" y="1999953"/>
            <a:ext cx="6313761" cy="723275"/>
          </a:xfrm>
          <a:prstGeom prst="rect">
            <a:avLst/>
          </a:prstGeom>
        </p:spPr>
        <p:txBody>
          <a:bodyPr wrap="square">
            <a:spAutoFit/>
          </a:bodyPr>
          <a:lstStyle/>
          <a:p>
            <a:r>
              <a:rPr lang="zh-TW" altLang="en-US" dirty="0">
                <a:solidFill>
                  <a:srgbClr val="C00000"/>
                </a:solidFill>
                <a:latin typeface="微軟正黑體" panose="020B0604030504040204" pitchFamily="34" charset="-120"/>
                <a:ea typeface="微軟正黑體" panose="020B0604030504040204" pitchFamily="34" charset="-120"/>
              </a:rPr>
              <a:t>身為 </a:t>
            </a:r>
            <a:r>
              <a:rPr lang="zh-TW" altLang="en-US" dirty="0">
                <a:latin typeface="微軟正黑體" panose="020B0604030504040204" pitchFamily="34" charset="-120"/>
                <a:ea typeface="微軟正黑體" panose="020B0604030504040204" pitchFamily="34" charset="-120"/>
              </a:rPr>
              <a:t>一個帳戶擁有人，</a:t>
            </a:r>
            <a:r>
              <a:rPr lang="zh-TW" altLang="en-US" dirty="0">
                <a:solidFill>
                  <a:srgbClr val="C00000"/>
                </a:solidFill>
                <a:latin typeface="微軟正黑體" panose="020B0604030504040204" pitchFamily="34" charset="-120"/>
                <a:ea typeface="微軟正黑體" panose="020B0604030504040204" pitchFamily="34" charset="-120"/>
              </a:rPr>
              <a:t>我希望 </a:t>
            </a:r>
            <a:r>
              <a:rPr lang="zh-TW" altLang="en-US" dirty="0">
                <a:latin typeface="微軟正黑體" panose="020B0604030504040204" pitchFamily="34" charset="-120"/>
                <a:ea typeface="微軟正黑體" panose="020B0604030504040204" pitchFamily="34" charset="-120"/>
              </a:rPr>
              <a:t>從</a:t>
            </a:r>
            <a:r>
              <a:rPr lang="en-US" altLang="zh-TW" dirty="0">
                <a:latin typeface="微軟正黑體" panose="020B0604030504040204" pitchFamily="34" charset="-120"/>
                <a:ea typeface="微軟正黑體" panose="020B0604030504040204" pitchFamily="34" charset="-120"/>
              </a:rPr>
              <a:t>ATM</a:t>
            </a:r>
            <a:r>
              <a:rPr lang="zh-TW" altLang="en-US" dirty="0">
                <a:latin typeface="微軟正黑體" panose="020B0604030504040204" pitchFamily="34" charset="-120"/>
                <a:ea typeface="微軟正黑體" panose="020B0604030504040204" pitchFamily="34" charset="-120"/>
              </a:rPr>
              <a:t>提取現金 </a:t>
            </a:r>
            <a:endParaRPr lang="en-US" altLang="zh-TW" dirty="0">
              <a:latin typeface="微軟正黑體" panose="020B0604030504040204" pitchFamily="34" charset="-120"/>
              <a:ea typeface="微軟正黑體" panose="020B0604030504040204" pitchFamily="34" charset="-120"/>
            </a:endParaRPr>
          </a:p>
          <a:p>
            <a:pPr>
              <a:spcBef>
                <a:spcPts val="600"/>
              </a:spcBef>
            </a:pPr>
            <a:r>
              <a:rPr lang="zh-TW" altLang="en-US" dirty="0">
                <a:solidFill>
                  <a:srgbClr val="C00000"/>
                </a:solidFill>
                <a:latin typeface="微軟正黑體" panose="020B0604030504040204" pitchFamily="34" charset="-120"/>
                <a:ea typeface="微軟正黑體" panose="020B0604030504040204" pitchFamily="34" charset="-120"/>
              </a:rPr>
              <a:t>                                         從此便可以 </a:t>
            </a:r>
            <a:r>
              <a:rPr lang="zh-TW" altLang="en-US" dirty="0">
                <a:latin typeface="微軟正黑體" panose="020B0604030504040204" pitchFamily="34" charset="-120"/>
                <a:ea typeface="微軟正黑體" panose="020B0604030504040204" pitchFamily="34" charset="-120"/>
              </a:rPr>
              <a:t>不怕銀行沒開門了。</a:t>
            </a:r>
            <a:endParaRPr lang="en-US" dirty="0"/>
          </a:p>
        </p:txBody>
      </p:sp>
      <p:sp>
        <p:nvSpPr>
          <p:cNvPr id="8" name="矩形 7"/>
          <p:cNvSpPr/>
          <p:nvPr/>
        </p:nvSpPr>
        <p:spPr>
          <a:xfrm>
            <a:off x="1032970" y="3144647"/>
            <a:ext cx="4022255" cy="430887"/>
          </a:xfrm>
          <a:prstGeom prst="rect">
            <a:avLst/>
          </a:prstGeom>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場景</a:t>
            </a:r>
            <a:r>
              <a:rPr lang="en-US" sz="2200" b="1" dirty="0">
                <a:latin typeface="微軟正黑體" panose="020B0604030504040204" pitchFamily="34" charset="-120"/>
                <a:ea typeface="微軟正黑體" panose="020B0604030504040204" pitchFamily="34" charset="-120"/>
              </a:rPr>
              <a:t> </a:t>
            </a:r>
            <a:r>
              <a:rPr lang="zh-TW" altLang="en-US" sz="2200" b="1" dirty="0">
                <a:latin typeface="微軟正黑體" panose="020B0604030504040204" pitchFamily="34" charset="-120"/>
                <a:ea typeface="微軟正黑體" panose="020B0604030504040204" pitchFamily="34" charset="-120"/>
              </a:rPr>
              <a:t>    </a:t>
            </a:r>
            <a:r>
              <a:rPr lang="en-US" sz="2200" b="1" dirty="0">
                <a:latin typeface="微軟正黑體" panose="020B0604030504040204" pitchFamily="34" charset="-120"/>
                <a:ea typeface="微軟正黑體" panose="020B0604030504040204" pitchFamily="34" charset="-120"/>
              </a:rPr>
              <a:t>1 :</a:t>
            </a:r>
            <a:r>
              <a:rPr lang="zh-TW" altLang="en-US" sz="2200" b="1" dirty="0">
                <a:latin typeface="微軟正黑體" panose="020B0604030504040204" pitchFamily="34" charset="-120"/>
                <a:ea typeface="微軟正黑體" panose="020B0604030504040204" pitchFamily="34" charset="-120"/>
              </a:rPr>
              <a:t>   帳戶有足夠的現金 </a:t>
            </a:r>
            <a:endParaRPr lang="en-US" sz="2200" b="1" dirty="0">
              <a:latin typeface="微軟正黑體" panose="020B0604030504040204" pitchFamily="34" charset="-120"/>
              <a:ea typeface="微軟正黑體" panose="020B0604030504040204" pitchFamily="34" charset="-120"/>
            </a:endParaRPr>
          </a:p>
        </p:txBody>
      </p:sp>
      <p:sp>
        <p:nvSpPr>
          <p:cNvPr id="9" name="矩形 8"/>
          <p:cNvSpPr/>
          <p:nvPr/>
        </p:nvSpPr>
        <p:spPr>
          <a:xfrm>
            <a:off x="2398656" y="3716839"/>
            <a:ext cx="5920467" cy="2477601"/>
          </a:xfrm>
          <a:prstGeom prst="rect">
            <a:avLst/>
          </a:prstGeom>
        </p:spPr>
        <p:txBody>
          <a:bodyPr wrap="square">
            <a:spAutoFit/>
          </a:bodyPr>
          <a:lstStyle/>
          <a:p>
            <a:pPr>
              <a:spcBef>
                <a:spcPts val="600"/>
              </a:spcBef>
            </a:pPr>
            <a:r>
              <a:rPr lang="en-US" altLang="zh-TW" sz="2000" b="1" i="1" dirty="0">
                <a:solidFill>
                  <a:srgbClr val="0066CC"/>
                </a:solidFill>
                <a:latin typeface="微軟正黑體" panose="020B0604030504040204" pitchFamily="34" charset="-120"/>
                <a:ea typeface="微軟正黑體" panose="020B0604030504040204" pitchFamily="34" charset="-120"/>
              </a:rPr>
              <a:t>Given</a:t>
            </a:r>
            <a:r>
              <a:rPr lang="en-US" altLang="zh-TW" sz="2000" dirty="0">
                <a:solidFill>
                  <a:srgbClr val="0066CC"/>
                </a:solidFill>
                <a:latin typeface="微軟正黑體" panose="020B0604030504040204" pitchFamily="34" charset="-120"/>
                <a:ea typeface="微軟正黑體" panose="020B0604030504040204" pitchFamily="34" charset="-120"/>
              </a:rPr>
              <a:t> </a:t>
            </a:r>
            <a:r>
              <a:rPr lang="en-US" sz="2000" dirty="0">
                <a:solidFill>
                  <a:srgbClr val="0066CC"/>
                </a:solidFill>
                <a:latin typeface="微軟正黑體" panose="020B0604030504040204" pitchFamily="34" charset="-120"/>
                <a:ea typeface="微軟正黑體" panose="020B0604030504040204" pitchFamily="34" charset="-120"/>
              </a:rPr>
              <a:t> </a:t>
            </a:r>
            <a:r>
              <a:rPr lang="zh-TW" altLang="en-US" sz="2000" dirty="0">
                <a:solidFill>
                  <a:srgbClr val="0066CC"/>
                </a:solidFill>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帳戶餘額為 </a:t>
            </a:r>
            <a:r>
              <a:rPr lang="en-US" altLang="zh-TW" sz="2000" b="1" dirty="0">
                <a:latin typeface="微軟正黑體" panose="020B0604030504040204" pitchFamily="34" charset="-120"/>
                <a:ea typeface="微軟正黑體" panose="020B0604030504040204" pitchFamily="34" charset="-120"/>
              </a:rPr>
              <a:t>$1000</a:t>
            </a:r>
            <a:r>
              <a:rPr lang="zh-TW" altLang="en-US" sz="2000" b="1" dirty="0">
                <a:latin typeface="微軟正黑體" panose="020B0604030504040204" pitchFamily="34" charset="-120"/>
                <a:ea typeface="微軟正黑體" panose="020B0604030504040204" pitchFamily="34" charset="-120"/>
              </a:rPr>
              <a:t>元</a:t>
            </a:r>
            <a:endParaRPr lang="en-US" altLang="zh-TW" sz="2000" b="1"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               </a:t>
            </a:r>
            <a:r>
              <a:rPr lang="en-US" altLang="zh-TW" sz="1900" dirty="0">
                <a:latin typeface="微軟正黑體" panose="020B0604030504040204" pitchFamily="34" charset="-120"/>
                <a:ea typeface="微軟正黑體" panose="020B0604030504040204" pitchFamily="34" charset="-120"/>
              </a:rPr>
              <a:t>And </a:t>
            </a:r>
            <a:r>
              <a:rPr lang="zh-TW" altLang="en-US" sz="1900" dirty="0">
                <a:latin typeface="微軟正黑體" panose="020B0604030504040204" pitchFamily="34" charset="-120"/>
                <a:ea typeface="微軟正黑體" panose="020B0604030504040204" pitchFamily="34" charset="-120"/>
              </a:rPr>
              <a:t>有效的提款卡</a:t>
            </a:r>
            <a:endParaRPr lang="en-US" altLang="zh-TW" sz="1900" dirty="0">
              <a:latin typeface="微軟正黑體" panose="020B0604030504040204" pitchFamily="34" charset="-120"/>
              <a:ea typeface="微軟正黑體" panose="020B0604030504040204" pitchFamily="34" charset="-120"/>
            </a:endParaRPr>
          </a:p>
          <a:p>
            <a:r>
              <a:rPr lang="zh-TW" altLang="en-US" sz="1900" dirty="0">
                <a:latin typeface="微軟正黑體" panose="020B0604030504040204" pitchFamily="34" charset="-120"/>
                <a:ea typeface="微軟正黑體" panose="020B0604030504040204" pitchFamily="34" charset="-120"/>
              </a:rPr>
              <a:t>                </a:t>
            </a:r>
            <a:r>
              <a:rPr lang="en-US" altLang="zh-TW" sz="1900" dirty="0">
                <a:latin typeface="微軟正黑體" panose="020B0604030504040204" pitchFamily="34" charset="-120"/>
                <a:ea typeface="微軟正黑體" panose="020B0604030504040204" pitchFamily="34" charset="-120"/>
              </a:rPr>
              <a:t>And</a:t>
            </a:r>
            <a:r>
              <a:rPr lang="zh-TW" altLang="en-US" sz="1900" dirty="0">
                <a:latin typeface="微軟正黑體" panose="020B0604030504040204" pitchFamily="34" charset="-120"/>
                <a:ea typeface="微軟正黑體" panose="020B0604030504040204" pitchFamily="34" charset="-120"/>
              </a:rPr>
              <a:t>  提款機有足夠現金</a:t>
            </a:r>
            <a:endParaRPr lang="en-US" altLang="zh-TW" sz="1900" dirty="0">
              <a:latin typeface="微軟正黑體" panose="020B0604030504040204" pitchFamily="34" charset="-120"/>
              <a:ea typeface="微軟正黑體" panose="020B0604030504040204" pitchFamily="34" charset="-120"/>
            </a:endParaRPr>
          </a:p>
          <a:p>
            <a:pPr>
              <a:spcBef>
                <a:spcPts val="900"/>
              </a:spcBef>
            </a:pPr>
            <a:r>
              <a:rPr lang="en-US" altLang="zh-TW" sz="2000" b="1" i="1" dirty="0">
                <a:solidFill>
                  <a:srgbClr val="0066CC"/>
                </a:solidFill>
                <a:latin typeface="微軟正黑體" panose="020B0604030504040204" pitchFamily="34" charset="-120"/>
                <a:ea typeface="微軟正黑體" panose="020B0604030504040204" pitchFamily="34" charset="-120"/>
              </a:rPr>
              <a:t>When</a:t>
            </a:r>
            <a:r>
              <a:rPr lang="en-US" altLang="zh-TW" sz="2000" dirty="0">
                <a:solidFill>
                  <a:srgbClr val="0066CC"/>
                </a:solidFill>
                <a:latin typeface="微軟正黑體" panose="020B0604030504040204" pitchFamily="34" charset="-120"/>
                <a:ea typeface="微軟正黑體" panose="020B0604030504040204" pitchFamily="34" charset="-120"/>
              </a:rPr>
              <a:t> </a:t>
            </a:r>
            <a:r>
              <a:rPr lang="zh-TW" altLang="en-US" sz="2000" dirty="0">
                <a:solidFill>
                  <a:srgbClr val="0066CC"/>
                </a:solidFill>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帳戶擁有人要求提款 </a:t>
            </a:r>
            <a:r>
              <a:rPr lang="en-US" altLang="zh-TW" sz="2000" b="1" dirty="0">
                <a:latin typeface="微軟正黑體" panose="020B0604030504040204" pitchFamily="34" charset="-120"/>
                <a:ea typeface="微軟正黑體" panose="020B0604030504040204" pitchFamily="34" charset="-120"/>
              </a:rPr>
              <a:t>$100</a:t>
            </a:r>
            <a:r>
              <a:rPr lang="zh-TW" altLang="en-US" sz="2000" b="1" dirty="0">
                <a:latin typeface="微軟正黑體" panose="020B0604030504040204" pitchFamily="34" charset="-120"/>
                <a:ea typeface="微軟正黑體" panose="020B0604030504040204" pitchFamily="34" charset="-120"/>
              </a:rPr>
              <a:t>元</a:t>
            </a:r>
            <a:endParaRPr lang="en-US" altLang="zh-TW" sz="2000" b="1" dirty="0">
              <a:latin typeface="微軟正黑體" panose="020B0604030504040204" pitchFamily="34" charset="-120"/>
              <a:ea typeface="微軟正黑體" panose="020B0604030504040204" pitchFamily="34" charset="-120"/>
            </a:endParaRPr>
          </a:p>
          <a:p>
            <a:pPr>
              <a:spcBef>
                <a:spcPts val="900"/>
              </a:spcBef>
            </a:pPr>
            <a:r>
              <a:rPr lang="en-US" altLang="zh-TW" sz="2000" b="1" i="1" dirty="0">
                <a:solidFill>
                  <a:srgbClr val="0066CC"/>
                </a:solidFill>
                <a:latin typeface="微軟正黑體" panose="020B0604030504040204" pitchFamily="34" charset="-120"/>
                <a:ea typeface="微軟正黑體" panose="020B0604030504040204" pitchFamily="34" charset="-120"/>
              </a:rPr>
              <a:t>Then</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提款</a:t>
            </a:r>
            <a:r>
              <a:rPr lang="zh-CN" altLang="en-US" sz="2000" b="1" dirty="0">
                <a:latin typeface="微軟正黑體" panose="020B0604030504040204" pitchFamily="34" charset="-120"/>
                <a:ea typeface="微軟正黑體" panose="020B0604030504040204" pitchFamily="34" charset="-120"/>
              </a:rPr>
              <a:t>機</a:t>
            </a:r>
            <a:r>
              <a:rPr lang="zh-TW" altLang="en-US" sz="2000" b="1" dirty="0">
                <a:latin typeface="微軟正黑體" panose="020B0604030504040204" pitchFamily="34" charset="-120"/>
                <a:ea typeface="微軟正黑體" panose="020B0604030504040204" pitchFamily="34" charset="-120"/>
              </a:rPr>
              <a:t>應該吐鈔 </a:t>
            </a:r>
            <a:r>
              <a:rPr lang="en-US" altLang="zh-TW" sz="2000" b="1" dirty="0">
                <a:latin typeface="微軟正黑體" panose="020B0604030504040204" pitchFamily="34" charset="-120"/>
                <a:ea typeface="微軟正黑體" panose="020B0604030504040204" pitchFamily="34" charset="-120"/>
              </a:rPr>
              <a:t>$100</a:t>
            </a:r>
            <a:r>
              <a:rPr lang="zh-TW" altLang="en-US" sz="2000" b="1" dirty="0">
                <a:latin typeface="微軟正黑體" panose="020B0604030504040204" pitchFamily="34" charset="-120"/>
                <a:ea typeface="微軟正黑體" panose="020B0604030504040204" pitchFamily="34" charset="-120"/>
              </a:rPr>
              <a:t>元</a:t>
            </a:r>
            <a:endParaRPr lang="en-US" altLang="zh-TW" sz="2000" b="1" dirty="0">
              <a:latin typeface="微軟正黑體" panose="020B0604030504040204" pitchFamily="34" charset="-120"/>
              <a:ea typeface="微軟正黑體" panose="020B0604030504040204" pitchFamily="34" charset="-120"/>
            </a:endParaRPr>
          </a:p>
          <a:p>
            <a:r>
              <a:rPr lang="zh-TW" altLang="en-US" sz="1900" dirty="0">
                <a:latin typeface="微軟正黑體" panose="020B0604030504040204" pitchFamily="34" charset="-120"/>
                <a:ea typeface="微軟正黑體" panose="020B0604030504040204" pitchFamily="34" charset="-120"/>
              </a:rPr>
              <a:t>                </a:t>
            </a:r>
            <a:r>
              <a:rPr lang="en-US" altLang="zh-TW" sz="1900" dirty="0">
                <a:latin typeface="微軟正黑體" panose="020B0604030504040204" pitchFamily="34" charset="-120"/>
                <a:ea typeface="微軟正黑體" panose="020B0604030504040204" pitchFamily="34" charset="-120"/>
              </a:rPr>
              <a:t>And </a:t>
            </a:r>
            <a:r>
              <a:rPr lang="zh-TW" altLang="en-US" sz="1900" dirty="0">
                <a:latin typeface="微軟正黑體" panose="020B0604030504040204" pitchFamily="34" charset="-120"/>
                <a:ea typeface="微軟正黑體" panose="020B0604030504040204" pitchFamily="34" charset="-120"/>
              </a:rPr>
              <a:t>帳戶餘額應該為 </a:t>
            </a:r>
            <a:r>
              <a:rPr lang="en-US" altLang="zh-TW" sz="1900" dirty="0">
                <a:latin typeface="微軟正黑體" panose="020B0604030504040204" pitchFamily="34" charset="-120"/>
                <a:ea typeface="微軟正黑體" panose="020B0604030504040204" pitchFamily="34" charset="-120"/>
              </a:rPr>
              <a:t>$900</a:t>
            </a:r>
            <a:r>
              <a:rPr lang="zh-TW" altLang="en-US" sz="1900" dirty="0">
                <a:latin typeface="微軟正黑體" panose="020B0604030504040204" pitchFamily="34" charset="-120"/>
                <a:ea typeface="微軟正黑體" panose="020B0604030504040204" pitchFamily="34" charset="-120"/>
              </a:rPr>
              <a:t>元</a:t>
            </a:r>
            <a:endParaRPr lang="en-US" altLang="zh-TW" sz="1900" dirty="0">
              <a:latin typeface="微軟正黑體" panose="020B0604030504040204" pitchFamily="34" charset="-120"/>
              <a:ea typeface="微軟正黑體" panose="020B0604030504040204" pitchFamily="34" charset="-120"/>
            </a:endParaRPr>
          </a:p>
          <a:p>
            <a:r>
              <a:rPr lang="zh-TW" altLang="en-US" sz="1900" dirty="0">
                <a:latin typeface="微軟正黑體" panose="020B0604030504040204" pitchFamily="34" charset="-120"/>
                <a:ea typeface="微軟正黑體" panose="020B0604030504040204" pitchFamily="34" charset="-120"/>
              </a:rPr>
              <a:t>                </a:t>
            </a:r>
            <a:r>
              <a:rPr lang="en-US" altLang="zh-TW" sz="1900" dirty="0">
                <a:latin typeface="微軟正黑體" panose="020B0604030504040204" pitchFamily="34" charset="-120"/>
                <a:ea typeface="微軟正黑體" panose="020B0604030504040204" pitchFamily="34" charset="-120"/>
              </a:rPr>
              <a:t>And </a:t>
            </a:r>
            <a:r>
              <a:rPr lang="zh-TW" altLang="en-US" sz="1900" dirty="0">
                <a:latin typeface="微軟正黑體" panose="020B0604030504040204" pitchFamily="34" charset="-120"/>
                <a:ea typeface="微軟正黑體" panose="020B0604030504040204" pitchFamily="34" charset="-120"/>
              </a:rPr>
              <a:t>應該退回提款卡</a:t>
            </a:r>
            <a:r>
              <a:rPr lang="en-US" altLang="zh-TW" sz="1900" dirty="0">
                <a:latin typeface="微軟正黑體" panose="020B0604030504040204" pitchFamily="34" charset="-120"/>
                <a:ea typeface="微軟正黑體" panose="020B0604030504040204" pitchFamily="34" charset="-120"/>
              </a:rPr>
              <a:t>  </a:t>
            </a:r>
            <a:endParaRPr lang="en-US" sz="1900" dirty="0">
              <a:latin typeface="微軟正黑體" panose="020B0604030504040204" pitchFamily="34" charset="-120"/>
              <a:ea typeface="微軟正黑體" panose="020B0604030504040204" pitchFamily="34" charset="-120"/>
            </a:endParaRPr>
          </a:p>
        </p:txBody>
      </p:sp>
      <p:cxnSp>
        <p:nvCxnSpPr>
          <p:cNvPr id="11" name="直線接點 10"/>
          <p:cNvCxnSpPr/>
          <p:nvPr/>
        </p:nvCxnSpPr>
        <p:spPr>
          <a:xfrm flipV="1">
            <a:off x="437971" y="2895310"/>
            <a:ext cx="8388121" cy="3370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106542" y="6400229"/>
            <a:ext cx="5835252" cy="430887"/>
          </a:xfrm>
          <a:prstGeom prst="rect">
            <a:avLst/>
          </a:prstGeom>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註釋 </a:t>
            </a:r>
            <a:r>
              <a:rPr lang="zh-TW" altLang="en-US" dirty="0">
                <a:latin typeface="微軟正黑體" panose="020B0604030504040204" pitchFamily="34" charset="-120"/>
                <a:ea typeface="微軟正黑體" panose="020B0604030504040204" pitchFamily="34" charset="-120"/>
              </a:rPr>
              <a:t>      帳戶擁有人記得他的國內密碼及國外磁條密碼</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5" name="圓角矩形 4"/>
          <p:cNvSpPr/>
          <p:nvPr/>
        </p:nvSpPr>
        <p:spPr>
          <a:xfrm>
            <a:off x="945930" y="3144647"/>
            <a:ext cx="984829" cy="4308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956439" y="6369451"/>
            <a:ext cx="984829" cy="4308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953298" y="1094089"/>
            <a:ext cx="984829" cy="4308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tx1"/>
                </a:solidFill>
                <a:latin typeface="微軟正黑體" panose="020B0604030504040204" pitchFamily="34" charset="-120"/>
                <a:ea typeface="微軟正黑體" panose="020B0604030504040204" pitchFamily="34" charset="-120"/>
              </a:rPr>
              <a:t>抬頭</a:t>
            </a:r>
            <a:r>
              <a:rPr lang="en-US" altLang="zh-TW" sz="2400" b="1" dirty="0">
                <a:solidFill>
                  <a:schemeClr val="tx1"/>
                </a:solidFill>
              </a:rPr>
              <a:t> :</a:t>
            </a:r>
            <a:endParaRPr lang="zh-TW" altLang="en-US" sz="2400" b="1" dirty="0">
              <a:solidFill>
                <a:schemeClr val="tx1"/>
              </a:solidFill>
            </a:endParaRPr>
          </a:p>
        </p:txBody>
      </p:sp>
      <p:sp>
        <p:nvSpPr>
          <p:cNvPr id="14" name="圓角矩形 13"/>
          <p:cNvSpPr/>
          <p:nvPr/>
        </p:nvSpPr>
        <p:spPr>
          <a:xfrm>
            <a:off x="953297" y="1930504"/>
            <a:ext cx="984829" cy="4308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b="1" dirty="0">
              <a:solidFill>
                <a:schemeClr val="tx1"/>
              </a:solidFill>
            </a:endParaRPr>
          </a:p>
        </p:txBody>
      </p:sp>
      <p:sp>
        <p:nvSpPr>
          <p:cNvPr id="10" name="矩形 9"/>
          <p:cNvSpPr/>
          <p:nvPr/>
        </p:nvSpPr>
        <p:spPr>
          <a:xfrm>
            <a:off x="1009533" y="1979426"/>
            <a:ext cx="942887" cy="400110"/>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故事</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endParaRPr lang="zh-TW" altLang="en-US" sz="2000" dirty="0"/>
          </a:p>
        </p:txBody>
      </p:sp>
    </p:spTree>
    <p:extLst>
      <p:ext uri="{BB962C8B-B14F-4D97-AF65-F5344CB8AC3E}">
        <p14:creationId xmlns:p14="http://schemas.microsoft.com/office/powerpoint/2010/main" val="2546445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4593" y="297525"/>
            <a:ext cx="8084415" cy="635335"/>
          </a:xfrm>
        </p:spPr>
        <p:txBody>
          <a:bodyPr>
            <a:normAutofit/>
          </a:bodyPr>
          <a:lstStyle/>
          <a:p>
            <a:pPr algn="ctr"/>
            <a:r>
              <a:rPr lang="zh-TW" altLang="en-US" sz="3600" b="1" dirty="0">
                <a:latin typeface="微軟正黑體" panose="020B0604030504040204" pitchFamily="34" charset="-120"/>
                <a:ea typeface="微軟正黑體" panose="020B0604030504040204" pitchFamily="34" charset="-120"/>
              </a:rPr>
              <a:t>一個好的使用者故事</a:t>
            </a:r>
            <a:endParaRPr lang="en-US" sz="2200" b="1" dirty="0">
              <a:solidFill>
                <a:srgbClr val="C00000"/>
              </a:solidFill>
              <a:latin typeface="微軟正黑體" panose="020B0604030504040204" pitchFamily="34" charset="-120"/>
              <a:ea typeface="微軟正黑體" panose="020B0604030504040204" pitchFamily="34" charset="-120"/>
            </a:endParaRPr>
          </a:p>
        </p:txBody>
      </p:sp>
      <p:sp>
        <p:nvSpPr>
          <p:cNvPr id="7" name="矩形 6"/>
          <p:cNvSpPr/>
          <p:nvPr/>
        </p:nvSpPr>
        <p:spPr>
          <a:xfrm>
            <a:off x="2171860" y="3223674"/>
            <a:ext cx="6313761" cy="369332"/>
          </a:xfrm>
          <a:prstGeom prst="rect">
            <a:avLst/>
          </a:prstGeom>
        </p:spPr>
        <p:txBody>
          <a:bodyPr wrap="squar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身為</a:t>
            </a:r>
            <a:r>
              <a:rPr lang="zh-TW" altLang="en-US" dirty="0">
                <a:solidFill>
                  <a:srgbClr val="C00000"/>
                </a:solidFill>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&lt;</a:t>
            </a:r>
            <a:r>
              <a:rPr lang="zh-TW" altLang="en-US" dirty="0">
                <a:latin typeface="微軟正黑體" panose="020B0604030504040204" pitchFamily="34" charset="-120"/>
                <a:ea typeface="微軟正黑體" panose="020B0604030504040204" pitchFamily="34" charset="-120"/>
              </a:rPr>
              <a:t>使用者</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a:t>
            </a:r>
            <a:r>
              <a:rPr lang="zh-TW" altLang="en-US" b="1" dirty="0">
                <a:solidFill>
                  <a:srgbClr val="C00000"/>
                </a:solidFill>
                <a:latin typeface="微軟正黑體" panose="020B0604030504040204" pitchFamily="34" charset="-120"/>
                <a:ea typeface="微軟正黑體" panose="020B0604030504040204" pitchFamily="34" charset="-120"/>
              </a:rPr>
              <a:t>我希望 </a:t>
            </a:r>
            <a:r>
              <a:rPr lang="en-US" altLang="zh-TW" dirty="0">
                <a:latin typeface="微軟正黑體" panose="020B0604030504040204" pitchFamily="34" charset="-120"/>
                <a:ea typeface="微軟正黑體" panose="020B0604030504040204" pitchFamily="34" charset="-120"/>
              </a:rPr>
              <a:t>&lt;</a:t>
            </a:r>
            <a:r>
              <a:rPr lang="zh-TW" altLang="en-US" dirty="0">
                <a:latin typeface="微軟正黑體" panose="020B0604030504040204" pitchFamily="34" charset="-120"/>
                <a:ea typeface="微軟正黑體" panose="020B0604030504040204" pitchFamily="34" charset="-120"/>
              </a:rPr>
              <a:t>願望</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功能</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  </a:t>
            </a:r>
            <a:r>
              <a:rPr lang="zh-TW" altLang="en-US" b="1" dirty="0">
                <a:solidFill>
                  <a:srgbClr val="C00000"/>
                </a:solidFill>
                <a:latin typeface="微軟正黑體" panose="020B0604030504040204" pitchFamily="34" charset="-120"/>
                <a:ea typeface="微軟正黑體" panose="020B0604030504040204" pitchFamily="34" charset="-120"/>
              </a:rPr>
              <a:t>從此以後</a:t>
            </a:r>
            <a:r>
              <a:rPr lang="zh-TW" altLang="en-US" dirty="0">
                <a:solidFill>
                  <a:srgbClr val="C00000"/>
                </a:solidFill>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&lt;</a:t>
            </a:r>
            <a:r>
              <a:rPr lang="zh-TW" altLang="en-US" dirty="0">
                <a:latin typeface="微軟正黑體" panose="020B0604030504040204" pitchFamily="34" charset="-120"/>
                <a:ea typeface="微軟正黑體" panose="020B0604030504040204" pitchFamily="34" charset="-120"/>
              </a:rPr>
              <a:t>利益</a:t>
            </a:r>
            <a:r>
              <a:rPr lang="en-US" altLang="zh-TW" dirty="0">
                <a:latin typeface="微軟正黑體" panose="020B0604030504040204" pitchFamily="34" charset="-120"/>
                <a:ea typeface="微軟正黑體" panose="020B0604030504040204" pitchFamily="34" charset="-120"/>
              </a:rPr>
              <a:t>&gt;</a:t>
            </a:r>
            <a:r>
              <a:rPr lang="zh-TW" altLang="en-US" dirty="0">
                <a:latin typeface="微軟正黑體" panose="020B0604030504040204" pitchFamily="34" charset="-120"/>
                <a:ea typeface="微軟正黑體" panose="020B0604030504040204" pitchFamily="34" charset="-120"/>
              </a:rPr>
              <a:t>。</a:t>
            </a:r>
            <a:endParaRPr lang="en-US" dirty="0"/>
          </a:p>
        </p:txBody>
      </p:sp>
      <p:sp>
        <p:nvSpPr>
          <p:cNvPr id="8" name="矩形 7"/>
          <p:cNvSpPr/>
          <p:nvPr/>
        </p:nvSpPr>
        <p:spPr>
          <a:xfrm>
            <a:off x="928496" y="4248233"/>
            <a:ext cx="3783408" cy="430887"/>
          </a:xfrm>
          <a:prstGeom prst="rect">
            <a:avLst/>
          </a:prstGeom>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場景</a:t>
            </a:r>
            <a:r>
              <a:rPr lang="en-US" sz="2200" b="1" dirty="0">
                <a:latin typeface="微軟正黑體" panose="020B0604030504040204" pitchFamily="34" charset="-120"/>
                <a:ea typeface="微軟正黑體" panose="020B0604030504040204" pitchFamily="34" charset="-120"/>
              </a:rPr>
              <a:t>   </a:t>
            </a:r>
            <a:r>
              <a:rPr lang="zh-TW" altLang="en-US" sz="2200" b="1" dirty="0">
                <a:latin typeface="微軟正黑體" panose="020B0604030504040204" pitchFamily="34" charset="-120"/>
                <a:ea typeface="微軟正黑體" panose="020B0604030504040204" pitchFamily="34" charset="-120"/>
              </a:rPr>
              <a:t>      運用測試案例語法</a:t>
            </a:r>
            <a:r>
              <a:rPr lang="en-US" altLang="zh-TW" sz="22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 </a:t>
            </a:r>
            <a:endParaRPr lang="en-US" sz="2200" b="1" dirty="0">
              <a:latin typeface="微軟正黑體" panose="020B0604030504040204" pitchFamily="34" charset="-120"/>
              <a:ea typeface="微軟正黑體" panose="020B0604030504040204" pitchFamily="34" charset="-120"/>
            </a:endParaRPr>
          </a:p>
        </p:txBody>
      </p:sp>
      <p:sp>
        <p:nvSpPr>
          <p:cNvPr id="9" name="矩形 8"/>
          <p:cNvSpPr/>
          <p:nvPr/>
        </p:nvSpPr>
        <p:spPr>
          <a:xfrm>
            <a:off x="4711903" y="4248233"/>
            <a:ext cx="3618073" cy="461665"/>
          </a:xfrm>
          <a:prstGeom prst="rect">
            <a:avLst/>
          </a:prstGeom>
        </p:spPr>
        <p:txBody>
          <a:bodyPr wrap="square">
            <a:spAutoFit/>
          </a:bodyPr>
          <a:lstStyle/>
          <a:p>
            <a:pPr>
              <a:spcBef>
                <a:spcPts val="600"/>
              </a:spcBef>
            </a:pPr>
            <a:r>
              <a:rPr lang="en-US" altLang="zh-TW" sz="2400" b="1" i="1" dirty="0">
                <a:solidFill>
                  <a:srgbClr val="0066CC"/>
                </a:solidFill>
                <a:latin typeface="微軟正黑體" panose="020B0604030504040204" pitchFamily="34" charset="-120"/>
                <a:ea typeface="微軟正黑體" panose="020B0604030504040204" pitchFamily="34" charset="-120"/>
              </a:rPr>
              <a:t>Given</a:t>
            </a:r>
            <a:r>
              <a:rPr lang="en-US" altLang="zh-TW" sz="2400" dirty="0">
                <a:solidFill>
                  <a:srgbClr val="0066CC"/>
                </a:solidFill>
                <a:latin typeface="微軟正黑體" panose="020B0604030504040204" pitchFamily="34" charset="-120"/>
                <a:ea typeface="微軟正黑體" panose="020B0604030504040204" pitchFamily="34" charset="-120"/>
              </a:rPr>
              <a:t> </a:t>
            </a:r>
            <a:r>
              <a:rPr lang="en-US" sz="2400" dirty="0">
                <a:solidFill>
                  <a:srgbClr val="0066CC"/>
                </a:solidFill>
                <a:latin typeface="微軟正黑體" panose="020B0604030504040204" pitchFamily="34" charset="-120"/>
                <a:ea typeface="微軟正黑體" panose="020B0604030504040204" pitchFamily="34" charset="-120"/>
              </a:rPr>
              <a:t> …</a:t>
            </a:r>
            <a:r>
              <a:rPr lang="zh-TW" altLang="en-US" sz="2400" dirty="0">
                <a:solidFill>
                  <a:srgbClr val="0066CC"/>
                </a:solidFill>
                <a:latin typeface="微軟正黑體" panose="020B0604030504040204" pitchFamily="34" charset="-120"/>
                <a:ea typeface="微軟正黑體" panose="020B0604030504040204" pitchFamily="34" charset="-120"/>
              </a:rPr>
              <a:t> </a:t>
            </a:r>
            <a:r>
              <a:rPr lang="en-US" altLang="zh-TW" sz="2400" b="1" i="1" dirty="0">
                <a:solidFill>
                  <a:srgbClr val="0066CC"/>
                </a:solidFill>
                <a:latin typeface="微軟正黑體" panose="020B0604030504040204" pitchFamily="34" charset="-120"/>
                <a:ea typeface="微軟正黑體" panose="020B0604030504040204" pitchFamily="34" charset="-120"/>
              </a:rPr>
              <a:t>When</a:t>
            </a:r>
            <a:r>
              <a:rPr lang="en-US" altLang="zh-TW" sz="2400" dirty="0">
                <a:solidFill>
                  <a:srgbClr val="0066CC"/>
                </a:solidFill>
                <a:latin typeface="微軟正黑體" panose="020B0604030504040204" pitchFamily="34" charset="-120"/>
                <a:ea typeface="微軟正黑體" panose="020B0604030504040204" pitchFamily="34" charset="-120"/>
              </a:rPr>
              <a:t> </a:t>
            </a:r>
            <a:r>
              <a:rPr lang="zh-TW" altLang="en-US" sz="2400" dirty="0">
                <a:solidFill>
                  <a:srgbClr val="0066CC"/>
                </a:solidFill>
                <a:latin typeface="微軟正黑體" panose="020B0604030504040204" pitchFamily="34" charset="-120"/>
                <a:ea typeface="微軟正黑體" panose="020B0604030504040204" pitchFamily="34" charset="-120"/>
              </a:rPr>
              <a:t> </a:t>
            </a:r>
            <a:r>
              <a:rPr lang="en-US" altLang="zh-TW" sz="2400" dirty="0">
                <a:solidFill>
                  <a:srgbClr val="0066CC"/>
                </a:solidFill>
                <a:latin typeface="微軟正黑體" panose="020B0604030504040204" pitchFamily="34" charset="-120"/>
                <a:ea typeface="微軟正黑體" panose="020B0604030504040204" pitchFamily="34" charset="-120"/>
              </a:rPr>
              <a:t>… </a:t>
            </a:r>
            <a:r>
              <a:rPr lang="en-US" altLang="zh-TW" sz="2400" b="1" i="1" dirty="0">
                <a:solidFill>
                  <a:srgbClr val="0066CC"/>
                </a:solidFill>
                <a:latin typeface="微軟正黑體" panose="020B0604030504040204" pitchFamily="34" charset="-120"/>
                <a:ea typeface="微軟正黑體" panose="020B0604030504040204" pitchFamily="34" charset="-120"/>
              </a:rPr>
              <a:t>Then</a:t>
            </a:r>
            <a:endParaRPr lang="en-US" sz="2400" dirty="0">
              <a:latin typeface="微軟正黑體" panose="020B0604030504040204" pitchFamily="34" charset="-120"/>
              <a:ea typeface="微軟正黑體" panose="020B0604030504040204" pitchFamily="34" charset="-120"/>
            </a:endParaRPr>
          </a:p>
        </p:txBody>
      </p:sp>
      <p:sp>
        <p:nvSpPr>
          <p:cNvPr id="3" name="矩形 2"/>
          <p:cNvSpPr/>
          <p:nvPr/>
        </p:nvSpPr>
        <p:spPr>
          <a:xfrm>
            <a:off x="1012449" y="5473603"/>
            <a:ext cx="4134465" cy="461665"/>
          </a:xfrm>
          <a:prstGeom prst="rect">
            <a:avLst/>
          </a:prstGeom>
        </p:spPr>
        <p:txBody>
          <a:bodyPr wrap="none">
            <a:spAutoFit/>
          </a:bodyPr>
          <a:lstStyle/>
          <a:p>
            <a:r>
              <a:rPr lang="zh-TW" altLang="en-US" sz="2200" b="1" dirty="0">
                <a:latin typeface="微軟正黑體" panose="020B0604030504040204" pitchFamily="34" charset="-120"/>
                <a:ea typeface="微軟正黑體" panose="020B0604030504040204" pitchFamily="34" charset="-120"/>
              </a:rPr>
              <a:t>註釋</a:t>
            </a:r>
            <a:r>
              <a:rPr lang="zh-TW" altLang="en-US" sz="2400"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說明專業用語或特殊簡稱。</a:t>
            </a:r>
            <a:endParaRPr lang="zh-TW" altLang="en-US" dirty="0"/>
          </a:p>
        </p:txBody>
      </p:sp>
      <p:sp>
        <p:nvSpPr>
          <p:cNvPr id="5" name="圓角矩形 4"/>
          <p:cNvSpPr/>
          <p:nvPr/>
        </p:nvSpPr>
        <p:spPr>
          <a:xfrm>
            <a:off x="841456" y="4248233"/>
            <a:ext cx="984829" cy="4308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881168" y="5473603"/>
            <a:ext cx="984829" cy="4308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848824" y="2197675"/>
            <a:ext cx="984829" cy="4308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tx1"/>
                </a:solidFill>
                <a:latin typeface="微軟正黑體" panose="020B0604030504040204" pitchFamily="34" charset="-120"/>
                <a:ea typeface="微軟正黑體" panose="020B0604030504040204" pitchFamily="34" charset="-120"/>
              </a:rPr>
              <a:t>抬頭</a:t>
            </a:r>
            <a:r>
              <a:rPr lang="en-US" altLang="zh-TW" sz="2400" b="1" dirty="0">
                <a:solidFill>
                  <a:schemeClr val="tx1"/>
                </a:solidFill>
                <a:latin typeface="微軟正黑體" panose="020B0604030504040204" pitchFamily="34" charset="-120"/>
                <a:ea typeface="微軟正黑體" panose="020B0604030504040204" pitchFamily="34" charset="-120"/>
              </a:rPr>
              <a:t> </a:t>
            </a:r>
            <a:endParaRPr lang="zh-TW" altLang="en-US" sz="2400" b="1" dirty="0">
              <a:solidFill>
                <a:schemeClr val="tx1"/>
              </a:solidFill>
              <a:latin typeface="微軟正黑體" panose="020B0604030504040204" pitchFamily="34" charset="-120"/>
              <a:ea typeface="微軟正黑體" panose="020B0604030504040204" pitchFamily="34" charset="-120"/>
            </a:endParaRPr>
          </a:p>
        </p:txBody>
      </p:sp>
      <p:sp>
        <p:nvSpPr>
          <p:cNvPr id="14" name="圓角矩形 13"/>
          <p:cNvSpPr/>
          <p:nvPr/>
        </p:nvSpPr>
        <p:spPr>
          <a:xfrm>
            <a:off x="848823" y="3171366"/>
            <a:ext cx="984829" cy="4308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b="1" dirty="0">
              <a:solidFill>
                <a:schemeClr val="tx1"/>
              </a:solidFill>
            </a:endParaRPr>
          </a:p>
        </p:txBody>
      </p:sp>
      <p:sp>
        <p:nvSpPr>
          <p:cNvPr id="10" name="矩形 9"/>
          <p:cNvSpPr/>
          <p:nvPr/>
        </p:nvSpPr>
        <p:spPr>
          <a:xfrm>
            <a:off x="881168" y="3171366"/>
            <a:ext cx="883575" cy="461665"/>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 </a:t>
            </a:r>
            <a:r>
              <a:rPr lang="zh-TW" altLang="en-US" sz="2200" b="1" dirty="0">
                <a:latin typeface="微軟正黑體" panose="020B0604030504040204" pitchFamily="34" charset="-120"/>
                <a:ea typeface="微軟正黑體" panose="020B0604030504040204" pitchFamily="34" charset="-120"/>
              </a:rPr>
              <a:t>故事</a:t>
            </a:r>
            <a:r>
              <a:rPr lang="zh-TW" altLang="en-US" sz="2400" dirty="0">
                <a:latin typeface="微軟正黑體" panose="020B0604030504040204" pitchFamily="34" charset="-120"/>
                <a:ea typeface="微軟正黑體" panose="020B0604030504040204" pitchFamily="34" charset="-120"/>
              </a:rPr>
              <a:t> </a:t>
            </a:r>
            <a:endParaRPr lang="zh-TW" altLang="en-US" sz="2400" dirty="0"/>
          </a:p>
        </p:txBody>
      </p:sp>
      <p:sp>
        <p:nvSpPr>
          <p:cNvPr id="4" name="矩形 3"/>
          <p:cNvSpPr/>
          <p:nvPr/>
        </p:nvSpPr>
        <p:spPr>
          <a:xfrm>
            <a:off x="2075847" y="2120767"/>
            <a:ext cx="6417141" cy="723275"/>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一個簡單明瞭的說明，沒有特定格式，但能夠清楚區分是功能</a:t>
            </a:r>
            <a:endParaRPr lang="en-US" altLang="zh-TW" dirty="0">
              <a:latin typeface="微軟正黑體" panose="020B0604030504040204" pitchFamily="34" charset="-120"/>
              <a:ea typeface="微軟正黑體" panose="020B0604030504040204" pitchFamily="34" charset="-120"/>
            </a:endParaRPr>
          </a:p>
          <a:p>
            <a:pPr>
              <a:spcBef>
                <a:spcPts val="600"/>
              </a:spcBef>
            </a:pPr>
            <a:r>
              <a:rPr lang="zh-TW" altLang="en-US" dirty="0">
                <a:latin typeface="微軟正黑體" panose="020B0604030504040204" pitchFamily="34" charset="-120"/>
                <a:ea typeface="微軟正黑體" panose="020B0604030504040204" pitchFamily="34" charset="-120"/>
              </a:rPr>
              <a:t>還是 </a:t>
            </a:r>
            <a:r>
              <a:rPr lang="en-US" altLang="zh-TW" dirty="0">
                <a:latin typeface="微軟正黑體" panose="020B0604030504040204" pitchFamily="34" charset="-120"/>
                <a:ea typeface="微軟正黑體" panose="020B0604030504040204" pitchFamily="34" charset="-120"/>
              </a:rPr>
              <a:t>Bug.</a:t>
            </a:r>
            <a:endParaRPr lang="zh-TW" altLang="en-US" dirty="0"/>
          </a:p>
        </p:txBody>
      </p:sp>
      <p:sp>
        <p:nvSpPr>
          <p:cNvPr id="17" name="矩形 16"/>
          <p:cNvSpPr/>
          <p:nvPr/>
        </p:nvSpPr>
        <p:spPr>
          <a:xfrm>
            <a:off x="564593" y="1265485"/>
            <a:ext cx="5966698" cy="400110"/>
          </a:xfrm>
          <a:prstGeom prst="rect">
            <a:avLst/>
          </a:prstGeom>
        </p:spPr>
        <p:txBody>
          <a:bodyPr wrap="none">
            <a:spAutoFit/>
          </a:bodyPr>
          <a:lstStyle/>
          <a:p>
            <a:r>
              <a:rPr lang="en-US" altLang="zh-TW" sz="2000" dirty="0">
                <a:solidFill>
                  <a:srgbClr val="C00000"/>
                </a:solidFill>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四個基本要件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b="1" dirty="0">
                <a:solidFill>
                  <a:srgbClr val="C00000"/>
                </a:solidFill>
                <a:latin typeface="微軟正黑體" panose="020B0604030504040204" pitchFamily="34" charset="-120"/>
                <a:ea typeface="微軟正黑體" panose="020B0604030504040204" pitchFamily="34" charset="-120"/>
              </a:rPr>
              <a:t>抬頭 </a:t>
            </a:r>
            <a:r>
              <a:rPr lang="en-US" altLang="zh-TW" b="1" dirty="0">
                <a:latin typeface="微軟正黑體" panose="020B0604030504040204" pitchFamily="34" charset="-120"/>
                <a:ea typeface="微軟正黑體" panose="020B0604030504040204" pitchFamily="34" charset="-120"/>
              </a:rPr>
              <a:t>Title</a:t>
            </a:r>
            <a:r>
              <a:rPr lang="zh-TW" altLang="en-US" b="1" dirty="0">
                <a:solidFill>
                  <a:srgbClr val="C00000"/>
                </a:solidFill>
                <a:latin typeface="微軟正黑體" panose="020B0604030504040204" pitchFamily="34" charset="-120"/>
                <a:ea typeface="微軟正黑體" panose="020B0604030504040204" pitchFamily="34" charset="-120"/>
              </a:rPr>
              <a:t>   、故事、場景、註釋 </a:t>
            </a:r>
            <a:r>
              <a:rPr lang="en-US" altLang="zh-TW" b="1" dirty="0">
                <a:latin typeface="微軟正黑體" panose="020B0604030504040204" pitchFamily="34" charset="-120"/>
                <a:ea typeface="微軟正黑體" panose="020B0604030504040204" pitchFamily="34" charset="-120"/>
              </a:rPr>
              <a:t>Info </a:t>
            </a:r>
            <a:endParaRPr lang="en-US" altLang="zh-TW" b="1" dirty="0">
              <a:solidFill>
                <a:srgbClr val="C00000"/>
              </a:solidFill>
              <a:latin typeface="微軟正黑體" panose="020B0604030504040204" pitchFamily="34" charset="-120"/>
              <a:ea typeface="微軟正黑體" panose="020B0604030504040204" pitchFamily="34" charset="-120"/>
            </a:endParaRPr>
          </a:p>
        </p:txBody>
      </p:sp>
      <p:sp>
        <p:nvSpPr>
          <p:cNvPr id="18" name="矩形 17"/>
          <p:cNvSpPr/>
          <p:nvPr/>
        </p:nvSpPr>
        <p:spPr>
          <a:xfrm>
            <a:off x="2075847" y="4722418"/>
            <a:ext cx="3533018"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a:t>
            </a:r>
            <a:r>
              <a:rPr lang="zh-TW" altLang="en-US" dirty="0">
                <a:solidFill>
                  <a:srgbClr val="C00000"/>
                </a:solidFill>
                <a:latin typeface="微軟正黑體" panose="020B0604030504040204" pitchFamily="34" charset="-120"/>
                <a:ea typeface="微軟正黑體" panose="020B0604030504040204" pitchFamily="34" charset="-120"/>
              </a:rPr>
              <a:t> 驗收標準 </a:t>
            </a:r>
            <a:r>
              <a:rPr lang="en-US" altLang="zh-TW" dirty="0">
                <a:solidFill>
                  <a:srgbClr val="C00000"/>
                </a:solidFill>
                <a:latin typeface="微軟正黑體" panose="020B0604030504040204" pitchFamily="34" charset="-120"/>
                <a:ea typeface="微軟正黑體" panose="020B0604030504040204" pitchFamily="34" charset="-120"/>
              </a:rPr>
              <a:t>Acceptance Criteria</a:t>
            </a:r>
            <a:r>
              <a:rPr lang="zh-TW" altLang="en-US" dirty="0">
                <a:solidFill>
                  <a:srgbClr val="C00000"/>
                </a:solidFill>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rPr>
              <a:t>)</a:t>
            </a:r>
            <a:endParaRPr lang="zh-TW" altLang="en-US" dirty="0"/>
          </a:p>
        </p:txBody>
      </p:sp>
    </p:spTree>
    <p:extLst>
      <p:ext uri="{BB962C8B-B14F-4D97-AF65-F5344CB8AC3E}">
        <p14:creationId xmlns:p14="http://schemas.microsoft.com/office/powerpoint/2010/main" val="42094454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169" y="753035"/>
            <a:ext cx="8487783" cy="5755422"/>
          </a:xfrm>
          <a:prstGeom prst="rect">
            <a:avLst/>
          </a:prstGeom>
        </p:spPr>
        <p:txBody>
          <a:bodyPr wrap="square">
            <a:spAutoFit/>
          </a:bodyPr>
          <a:lstStyle/>
          <a:p>
            <a:r>
              <a:rPr lang="zh-CN" altLang="en-US" sz="2800" dirty="0">
                <a:latin typeface="微軟正黑體" panose="020B0604030504040204" pitchFamily="34" charset="-120"/>
                <a:ea typeface="微軟正黑體" panose="020B0604030504040204" pitchFamily="34" charset="-120"/>
              </a:rPr>
              <a:t>我們定義了從提款機取款這個系統行為，該行為由一系列的場景組成。</a:t>
            </a:r>
            <a:endParaRPr lang="en-US" altLang="zh-CN" sz="2800" dirty="0">
              <a:latin typeface="微軟正黑體" panose="020B0604030504040204" pitchFamily="34" charset="-120"/>
              <a:ea typeface="微軟正黑體" panose="020B0604030504040204" pitchFamily="34" charset="-120"/>
            </a:endParaRPr>
          </a:p>
          <a:p>
            <a:endParaRPr lang="en-US" altLang="zh-CN" sz="2400" dirty="0">
              <a:latin typeface="微軟正黑體" panose="020B0604030504040204" pitchFamily="34" charset="-120"/>
              <a:ea typeface="微軟正黑體" panose="020B0604030504040204" pitchFamily="34" charset="-120"/>
            </a:endParaRPr>
          </a:p>
          <a:p>
            <a:endParaRPr lang="en-US" altLang="zh-CN" sz="2400" dirty="0">
              <a:latin typeface="微軟正黑體" panose="020B0604030504040204" pitchFamily="34" charset="-120"/>
              <a:ea typeface="微軟正黑體" panose="020B0604030504040204" pitchFamily="34" charset="-120"/>
            </a:endParaRPr>
          </a:p>
          <a:p>
            <a:endParaRPr lang="zh-CN" altLang="en-US" sz="4000" dirty="0">
              <a:latin typeface="微軟正黑體" panose="020B0604030504040204" pitchFamily="34" charset="-120"/>
              <a:ea typeface="微軟正黑體" panose="020B0604030504040204" pitchFamily="34" charset="-120"/>
            </a:endParaRPr>
          </a:p>
          <a:p>
            <a:r>
              <a:rPr lang="en-US" altLang="zh-CN" sz="2400" dirty="0">
                <a:latin typeface="微軟正黑體" panose="020B0604030504040204" pitchFamily="34" charset="-120"/>
                <a:ea typeface="微軟正黑體" panose="020B0604030504040204" pitchFamily="34" charset="-120"/>
              </a:rPr>
              <a:t>》</a:t>
            </a:r>
            <a:r>
              <a:rPr lang="zh-CN" altLang="en-US" sz="2400" dirty="0">
                <a:latin typeface="微軟正黑體" panose="020B0604030504040204" pitchFamily="34" charset="-120"/>
                <a:ea typeface="微軟正黑體" panose="020B0604030504040204" pitchFamily="34" charset="-120"/>
              </a:rPr>
              <a:t> </a:t>
            </a:r>
            <a:r>
              <a:rPr lang="zh-TW" altLang="en-US" sz="2400" b="1" dirty="0">
                <a:solidFill>
                  <a:srgbClr val="C00000"/>
                </a:solidFill>
                <a:latin typeface="微軟正黑體" panose="020B0604030504040204" pitchFamily="34" charset="-120"/>
                <a:ea typeface="微軟正黑體" panose="020B0604030504040204" pitchFamily="34" charset="-120"/>
              </a:rPr>
              <a:t>身為  </a:t>
            </a:r>
            <a:r>
              <a:rPr lang="zh-CN" altLang="en-US" sz="2200" dirty="0">
                <a:latin typeface="微軟正黑體" panose="020B0604030504040204" pitchFamily="34" charset="-120"/>
                <a:ea typeface="微軟正黑體" panose="020B0604030504040204" pitchFamily="34" charset="-120"/>
              </a:rPr>
              <a:t>標識出這個系統行為是為哪一個</a:t>
            </a:r>
            <a:r>
              <a:rPr lang="zh-TW" altLang="en-US" sz="2200" dirty="0">
                <a:latin typeface="微軟正黑體" panose="020B0604030504040204" pitchFamily="34" charset="-120"/>
                <a:ea typeface="微軟正黑體" panose="020B0604030504040204" pitchFamily="34" charset="-120"/>
              </a:rPr>
              <a:t>使用者</a:t>
            </a:r>
            <a:r>
              <a:rPr lang="zh-CN" altLang="en-US" sz="2200" dirty="0">
                <a:latin typeface="微軟正黑體" panose="020B0604030504040204" pitchFamily="34" charset="-120"/>
                <a:ea typeface="微軟正黑體" panose="020B0604030504040204" pitchFamily="34" charset="-120"/>
              </a:rPr>
              <a:t>而定義的， </a:t>
            </a:r>
            <a:endParaRPr lang="en-US" altLang="zh-CN" sz="2200" dirty="0">
              <a:latin typeface="微軟正黑體" panose="020B0604030504040204" pitchFamily="34" charset="-120"/>
              <a:ea typeface="微軟正黑體" panose="020B0604030504040204" pitchFamily="34" charset="-120"/>
            </a:endParaRPr>
          </a:p>
          <a:p>
            <a:r>
              <a:rPr lang="zh-TW" altLang="en-US" sz="2200" dirty="0">
                <a:latin typeface="微軟正黑體" panose="020B0604030504040204" pitchFamily="34" charset="-120"/>
                <a:ea typeface="微軟正黑體" panose="020B0604030504040204" pitchFamily="34" charset="-120"/>
              </a:rPr>
              <a:t>                </a:t>
            </a:r>
            <a:r>
              <a:rPr lang="zh-CN" altLang="en-US" sz="2200" dirty="0">
                <a:latin typeface="微軟正黑體" panose="020B0604030504040204" pitchFamily="34" charset="-120"/>
                <a:ea typeface="微軟正黑體" panose="020B0604030504040204" pitchFamily="34" charset="-120"/>
              </a:rPr>
              <a:t>這裡是“</a:t>
            </a:r>
            <a:r>
              <a:rPr lang="zh-CN" altLang="en-US" sz="2200" b="1" dirty="0">
                <a:latin typeface="微軟正黑體" panose="020B0604030504040204" pitchFamily="34" charset="-120"/>
                <a:ea typeface="微軟正黑體" panose="020B0604030504040204" pitchFamily="34" charset="-120"/>
              </a:rPr>
              <a:t>帳戶持有人</a:t>
            </a:r>
            <a:r>
              <a:rPr lang="zh-CN" altLang="en-US" sz="2200" dirty="0">
                <a:latin typeface="微軟正黑體" panose="020B0604030504040204" pitchFamily="34" charset="-120"/>
                <a:ea typeface="微軟正黑體" panose="020B0604030504040204" pitchFamily="34" charset="-120"/>
              </a:rPr>
              <a:t>”</a:t>
            </a:r>
            <a:r>
              <a:rPr lang="zh-CN" altLang="en-US" sz="2400" dirty="0">
                <a:latin typeface="微軟正黑體" panose="020B0604030504040204" pitchFamily="34" charset="-120"/>
                <a:ea typeface="微軟正黑體" panose="020B0604030504040204" pitchFamily="34" charset="-120"/>
              </a:rPr>
              <a:t>。</a:t>
            </a:r>
            <a:endParaRPr lang="en-US" altLang="zh-CN" sz="2400" dirty="0">
              <a:latin typeface="微軟正黑體" panose="020B0604030504040204" pitchFamily="34" charset="-120"/>
              <a:ea typeface="微軟正黑體" panose="020B0604030504040204" pitchFamily="34" charset="-120"/>
            </a:endParaRPr>
          </a:p>
          <a:p>
            <a:endParaRPr lang="en-US" altLang="zh-CN" sz="800" dirty="0">
              <a:latin typeface="微軟正黑體" panose="020B0604030504040204" pitchFamily="34" charset="-120"/>
              <a:ea typeface="微軟正黑體" panose="020B0604030504040204" pitchFamily="34" charset="-120"/>
            </a:endParaRPr>
          </a:p>
          <a:p>
            <a:r>
              <a:rPr lang="en-US" altLang="zh-CN" sz="2400" dirty="0">
                <a:latin typeface="微軟正黑體" panose="020B0604030504040204" pitchFamily="34" charset="-120"/>
                <a:ea typeface="微軟正黑體" panose="020B0604030504040204" pitchFamily="34" charset="-120"/>
              </a:rPr>
              <a:t>》 </a:t>
            </a:r>
            <a:r>
              <a:rPr lang="zh-TW" altLang="en-US" sz="2400" b="1" dirty="0">
                <a:solidFill>
                  <a:srgbClr val="C00000"/>
                </a:solidFill>
                <a:latin typeface="微軟正黑體" panose="020B0604030504040204" pitchFamily="34" charset="-120"/>
                <a:ea typeface="微軟正黑體" panose="020B0604030504040204" pitchFamily="34" charset="-120"/>
              </a:rPr>
              <a:t>我希望 </a:t>
            </a:r>
            <a:r>
              <a:rPr lang="zh-CN" altLang="en-US" sz="2200" dirty="0">
                <a:latin typeface="微軟正黑體" panose="020B0604030504040204" pitchFamily="34" charset="-120"/>
                <a:ea typeface="微軟正黑體" panose="020B0604030504040204" pitchFamily="34" charset="-120"/>
              </a:rPr>
              <a:t>和</a:t>
            </a:r>
            <a:r>
              <a:rPr lang="zh-CN" altLang="en-US" sz="2400" dirty="0">
                <a:latin typeface="微軟正黑體" panose="020B0604030504040204" pitchFamily="34" charset="-120"/>
                <a:ea typeface="微軟正黑體" panose="020B0604030504040204" pitchFamily="34" charset="-120"/>
              </a:rPr>
              <a:t> </a:t>
            </a:r>
            <a:r>
              <a:rPr lang="zh-TW" altLang="en-US" sz="2400" b="1"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latin typeface="微軟正黑體" panose="020B0604030504040204" pitchFamily="34" charset="-120"/>
                <a:ea typeface="微軟正黑體" panose="020B0604030504040204" pitchFamily="34" charset="-120"/>
              </a:rPr>
              <a:t> </a:t>
            </a:r>
            <a:r>
              <a:rPr lang="zh-CN" altLang="en-US" sz="2200" dirty="0">
                <a:latin typeface="微軟正黑體" panose="020B0604030504040204" pitchFamily="34" charset="-120"/>
                <a:ea typeface="微軟正黑體" panose="020B0604030504040204" pitchFamily="34" charset="-120"/>
              </a:rPr>
              <a:t>則指明了該</a:t>
            </a:r>
            <a:r>
              <a:rPr lang="zh-TW" altLang="en-US" sz="2200" dirty="0">
                <a:latin typeface="微軟正黑體" panose="020B0604030504040204" pitchFamily="34" charset="-120"/>
                <a:ea typeface="微軟正黑體" panose="020B0604030504040204" pitchFamily="34" charset="-120"/>
              </a:rPr>
              <a:t>使用者</a:t>
            </a:r>
            <a:r>
              <a:rPr lang="zh-CN" altLang="en-US" sz="2200" dirty="0">
                <a:latin typeface="微軟正黑體" panose="020B0604030504040204" pitchFamily="34" charset="-120"/>
                <a:ea typeface="微軟正黑體" panose="020B0604030504040204" pitchFamily="34" charset="-120"/>
              </a:rPr>
              <a:t>想做的事，以及想達到</a:t>
            </a:r>
            <a:endParaRPr lang="en-US" altLang="zh-CN" sz="2200" dirty="0">
              <a:latin typeface="微軟正黑體" panose="020B0604030504040204" pitchFamily="34" charset="-120"/>
              <a:ea typeface="微軟正黑體" panose="020B0604030504040204" pitchFamily="34" charset="-120"/>
            </a:endParaRPr>
          </a:p>
          <a:p>
            <a:r>
              <a:rPr lang="en-US" altLang="zh-CN" sz="2200" dirty="0">
                <a:latin typeface="微軟正黑體" panose="020B0604030504040204" pitchFamily="34" charset="-120"/>
                <a:ea typeface="微軟正黑體" panose="020B0604030504040204" pitchFamily="34" charset="-120"/>
              </a:rPr>
              <a:t>                </a:t>
            </a:r>
            <a:r>
              <a:rPr lang="zh-CN" altLang="en-US" sz="2200" dirty="0">
                <a:latin typeface="微軟正黑體" panose="020B0604030504040204" pitchFamily="34" charset="-120"/>
                <a:ea typeface="微軟正黑體" panose="020B0604030504040204" pitchFamily="34" charset="-120"/>
              </a:rPr>
              <a:t>的目的。這三個短句定義了這個系統行為的參</a:t>
            </a:r>
            <a:r>
              <a:rPr lang="zh-TW" altLang="en-US" sz="2200" dirty="0">
                <a:latin typeface="微軟正黑體" panose="020B0604030504040204" pitchFamily="34" charset="-120"/>
                <a:ea typeface="微軟正黑體" panose="020B0604030504040204" pitchFamily="34" charset="-120"/>
              </a:rPr>
              <a:t>與</a:t>
            </a:r>
            <a:r>
              <a:rPr lang="zh-CN" altLang="en-US" sz="2200" dirty="0">
                <a:latin typeface="微軟正黑體" panose="020B0604030504040204" pitchFamily="34" charset="-120"/>
                <a:ea typeface="微軟正黑體" panose="020B0604030504040204" pitchFamily="34" charset="-120"/>
              </a:rPr>
              <a:t>者</a:t>
            </a:r>
            <a:r>
              <a:rPr lang="zh-TW" altLang="en-US" sz="2200" dirty="0">
                <a:latin typeface="微軟正黑體" panose="020B0604030504040204" pitchFamily="34" charset="-120"/>
                <a:ea typeface="微軟正黑體" panose="020B0604030504040204" pitchFamily="34" charset="-120"/>
              </a:rPr>
              <a:t>及</a:t>
            </a:r>
            <a:r>
              <a:rPr lang="zh-CN" altLang="en-US" sz="2200" dirty="0">
                <a:latin typeface="微軟正黑體" panose="020B0604030504040204" pitchFamily="34" charset="-120"/>
                <a:ea typeface="微軟正黑體" panose="020B0604030504040204" pitchFamily="34" charset="-120"/>
              </a:rPr>
              <a:t>範圍。</a:t>
            </a:r>
            <a:r>
              <a:rPr lang="zh-CN" altLang="en-US" sz="2400" dirty="0">
                <a:latin typeface="微軟正黑體" panose="020B0604030504040204" pitchFamily="34" charset="-120"/>
                <a:ea typeface="微軟正黑體" panose="020B0604030504040204" pitchFamily="34" charset="-120"/>
              </a:rPr>
              <a:t> </a:t>
            </a:r>
            <a:endParaRPr lang="en-US" altLang="zh-CN" sz="2400" dirty="0">
              <a:latin typeface="微軟正黑體" panose="020B0604030504040204" pitchFamily="34" charset="-120"/>
              <a:ea typeface="微軟正黑體" panose="020B0604030504040204" pitchFamily="34" charset="-120"/>
            </a:endParaRPr>
          </a:p>
          <a:p>
            <a:endParaRPr lang="en-US" altLang="zh-CN" sz="4400" dirty="0">
              <a:latin typeface="微軟正黑體" panose="020B0604030504040204" pitchFamily="34" charset="-120"/>
              <a:ea typeface="微軟正黑體" panose="020B0604030504040204" pitchFamily="34" charset="-120"/>
            </a:endParaRPr>
          </a:p>
          <a:p>
            <a:r>
              <a:rPr lang="en-US" altLang="zh-CN" sz="2200" dirty="0">
                <a:latin typeface="微軟正黑體" panose="020B0604030504040204" pitchFamily="34" charset="-120"/>
                <a:ea typeface="微軟正黑體" panose="020B0604030504040204" pitchFamily="34" charset="-120"/>
              </a:rPr>
              <a:t>【</a:t>
            </a:r>
            <a:r>
              <a:rPr lang="zh-CN" altLang="en-US" sz="2200" dirty="0">
                <a:latin typeface="微軟正黑體" panose="020B0604030504040204" pitchFamily="34" charset="-120"/>
                <a:ea typeface="微軟正黑體" panose="020B0604030504040204" pitchFamily="34" charset="-120"/>
              </a:rPr>
              <a:t>接下來每一個場景的 </a:t>
            </a:r>
            <a:r>
              <a:rPr lang="en-US" altLang="zh-CN" sz="2200" b="1" dirty="0">
                <a:solidFill>
                  <a:srgbClr val="0066CC"/>
                </a:solidFill>
                <a:latin typeface="微軟正黑體" panose="020B0604030504040204" pitchFamily="34" charset="-120"/>
                <a:ea typeface="微軟正黑體" panose="020B0604030504040204" pitchFamily="34" charset="-120"/>
              </a:rPr>
              <a:t>Given … When … Then</a:t>
            </a:r>
            <a:r>
              <a:rPr lang="en-US" altLang="zh-CN" sz="2200" dirty="0">
                <a:latin typeface="微軟正黑體" panose="020B0604030504040204" pitchFamily="34" charset="-120"/>
                <a:ea typeface="微軟正黑體" panose="020B0604030504040204" pitchFamily="34" charset="-120"/>
              </a:rPr>
              <a:t>】</a:t>
            </a:r>
          </a:p>
          <a:p>
            <a:endParaRPr lang="en-US" altLang="zh-CN" sz="800" dirty="0">
              <a:latin typeface="微軟正黑體" panose="020B0604030504040204" pitchFamily="34" charset="-120"/>
              <a:ea typeface="微軟正黑體" panose="020B0604030504040204" pitchFamily="34" charset="-120"/>
            </a:endParaRPr>
          </a:p>
          <a:p>
            <a:r>
              <a:rPr lang="en-US" altLang="zh-CN" sz="2400" dirty="0">
                <a:latin typeface="微軟正黑體" panose="020B0604030504040204" pitchFamily="34" charset="-120"/>
                <a:ea typeface="微軟正黑體" panose="020B0604030504040204" pitchFamily="34" charset="-120"/>
              </a:rPr>
              <a:t> </a:t>
            </a:r>
            <a:r>
              <a:rPr lang="zh-CN" altLang="en-US" sz="2200" dirty="0">
                <a:latin typeface="微軟正黑體" panose="020B0604030504040204" pitchFamily="34" charset="-120"/>
                <a:ea typeface="微軟正黑體" panose="020B0604030504040204" pitchFamily="34" charset="-120"/>
              </a:rPr>
              <a:t>實際上就是設定該場景的狀態、適用的事件，以及場景的執</a:t>
            </a:r>
            <a:endParaRPr lang="en-US" altLang="zh-CN" sz="2200" dirty="0">
              <a:latin typeface="微軟正黑體" panose="020B0604030504040204" pitchFamily="34" charset="-120"/>
              <a:ea typeface="微軟正黑體" panose="020B0604030504040204" pitchFamily="34" charset="-120"/>
            </a:endParaRPr>
          </a:p>
          <a:p>
            <a:r>
              <a:rPr lang="zh-TW" altLang="en-US" sz="2200" dirty="0">
                <a:latin typeface="微軟正黑體" panose="020B0604030504040204" pitchFamily="34" charset="-120"/>
                <a:ea typeface="微軟正黑體" panose="020B0604030504040204" pitchFamily="34" charset="-120"/>
              </a:rPr>
              <a:t> </a:t>
            </a:r>
            <a:r>
              <a:rPr lang="zh-CN" altLang="en-US" sz="2200" dirty="0">
                <a:latin typeface="微軟正黑體" panose="020B0604030504040204" pitchFamily="34" charset="-120"/>
                <a:ea typeface="微軟正黑體" panose="020B0604030504040204" pitchFamily="34" charset="-120"/>
              </a:rPr>
              <a:t>行結果。</a:t>
            </a:r>
            <a:r>
              <a:rPr lang="en-US" altLang="zh-TW" sz="2000" dirty="0">
                <a:latin typeface="微軟正黑體" panose="020B0604030504040204" pitchFamily="34" charset="-120"/>
                <a:ea typeface="微軟正黑體" panose="020B0604030504040204" pitchFamily="34" charset="-120"/>
              </a:rPr>
              <a:t>(</a:t>
            </a:r>
            <a:r>
              <a:rPr lang="zh-TW" altLang="en-US" sz="2000" dirty="0">
                <a:solidFill>
                  <a:schemeClr val="tx2"/>
                </a:solidFill>
                <a:latin typeface="微軟正黑體" panose="020B0604030504040204" pitchFamily="34" charset="-120"/>
                <a:ea typeface="微軟正黑體" panose="020B0604030504040204" pitchFamily="34" charset="-120"/>
              </a:rPr>
              <a:t>這裡的 </a:t>
            </a:r>
            <a:r>
              <a:rPr lang="en-US" altLang="zh-TW" sz="2000" dirty="0">
                <a:solidFill>
                  <a:schemeClr val="tx2"/>
                </a:solidFill>
                <a:latin typeface="微軟正黑體" panose="020B0604030504040204" pitchFamily="34" charset="-120"/>
                <a:ea typeface="微軟正黑體" panose="020B0604030504040204" pitchFamily="34" charset="-120"/>
              </a:rPr>
              <a:t>Given-When-Then </a:t>
            </a:r>
            <a:r>
              <a:rPr lang="zh-TW" altLang="en-US" sz="2000" dirty="0">
                <a:solidFill>
                  <a:schemeClr val="tx2"/>
                </a:solidFill>
                <a:latin typeface="微軟正黑體" panose="020B0604030504040204" pitchFamily="34" charset="-120"/>
                <a:ea typeface="微軟正黑體" panose="020B0604030504040204" pitchFamily="34" charset="-120"/>
              </a:rPr>
              <a:t>是測試的條件之一而不是唯一</a:t>
            </a:r>
            <a:r>
              <a:rPr lang="en-US" altLang="zh-TW" sz="2000" dirty="0">
                <a:solidFill>
                  <a:schemeClr val="tx2"/>
                </a:solidFill>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endParaRPr lang="en-US" sz="2000" dirty="0">
              <a:latin typeface="微軟正黑體" panose="020B0604030504040204" pitchFamily="34" charset="-120"/>
              <a:ea typeface="微軟正黑體" panose="020B0604030504040204" pitchFamily="34" charset="-120"/>
            </a:endParaRPr>
          </a:p>
        </p:txBody>
      </p:sp>
      <p:sp>
        <p:nvSpPr>
          <p:cNvPr id="5" name="矩形 4"/>
          <p:cNvSpPr/>
          <p:nvPr/>
        </p:nvSpPr>
        <p:spPr>
          <a:xfrm>
            <a:off x="0" y="83266"/>
            <a:ext cx="2864887" cy="430887"/>
          </a:xfrm>
          <a:prstGeom prst="rect">
            <a:avLst/>
          </a:prstGeom>
        </p:spPr>
        <p:txBody>
          <a:bodyPr wrap="none">
            <a:spAutoFit/>
          </a:bodyPr>
          <a:lstStyle/>
          <a:p>
            <a:r>
              <a:rPr lang="en-US" altLang="zh-CN"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 </a:t>
            </a:r>
            <a:r>
              <a:rPr lang="zh-CN" altLang="en-US" sz="2200" dirty="0">
                <a:latin typeface="微軟正黑體" panose="020B0604030504040204" pitchFamily="34" charset="-120"/>
                <a:ea typeface="微軟正黑體" panose="020B0604030504040204" pitchFamily="34" charset="-120"/>
              </a:rPr>
              <a:t>上面例子</a:t>
            </a:r>
            <a:r>
              <a:rPr lang="zh-TW" altLang="en-US" sz="2200" dirty="0">
                <a:latin typeface="微軟正黑體" panose="020B0604030504040204" pitchFamily="34" charset="-120"/>
                <a:ea typeface="微軟正黑體" panose="020B0604030504040204" pitchFamily="34" charset="-120"/>
              </a:rPr>
              <a:t>的說明 </a:t>
            </a:r>
            <a:r>
              <a:rPr lang="en-US" altLang="zh-CN" sz="2200" dirty="0">
                <a:latin typeface="微軟正黑體" panose="020B0604030504040204" pitchFamily="34" charset="-120"/>
                <a:ea typeface="微軟正黑體" panose="020B0604030504040204" pitchFamily="34" charset="-120"/>
              </a:rPr>
              <a:t>》</a:t>
            </a:r>
          </a:p>
        </p:txBody>
      </p:sp>
      <p:sp>
        <p:nvSpPr>
          <p:cNvPr id="6" name="矩形 5"/>
          <p:cNvSpPr/>
          <p:nvPr/>
        </p:nvSpPr>
        <p:spPr>
          <a:xfrm>
            <a:off x="414170" y="1839557"/>
            <a:ext cx="8487782" cy="677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軟正黑體" panose="020B0604030504040204" pitchFamily="34" charset="-120"/>
                <a:ea typeface="微軟正黑體" panose="020B0604030504040204" pitchFamily="34" charset="-120"/>
              </a:rPr>
              <a:t>場景</a:t>
            </a:r>
            <a:r>
              <a:rPr lang="en-US" altLang="zh-CN" dirty="0">
                <a:solidFill>
                  <a:schemeClr val="bg1"/>
                </a:solidFill>
                <a:latin typeface="微軟正黑體" panose="020B0604030504040204" pitchFamily="34" charset="-120"/>
                <a:ea typeface="微軟正黑體" panose="020B0604030504040204" pitchFamily="34" charset="-120"/>
              </a:rPr>
              <a:t>1.  </a:t>
            </a:r>
            <a:r>
              <a:rPr lang="zh-CN" altLang="en-US" sz="2000" dirty="0">
                <a:solidFill>
                  <a:schemeClr val="bg1"/>
                </a:solidFill>
                <a:latin typeface="微軟正黑體" panose="020B0604030504040204" pitchFamily="34" charset="-120"/>
                <a:ea typeface="微軟正黑體" panose="020B0604030504040204" pitchFamily="34" charset="-120"/>
              </a:rPr>
              <a:t>就是使用者帳戶</a:t>
            </a:r>
            <a:r>
              <a:rPr lang="zh-TW" altLang="en-US" sz="2000" dirty="0">
                <a:solidFill>
                  <a:schemeClr val="bg1"/>
                </a:solidFill>
                <a:latin typeface="微軟正黑體" panose="020B0604030504040204" pitchFamily="34" charset="-120"/>
                <a:ea typeface="微軟正黑體" panose="020B0604030504040204" pitchFamily="34" charset="-120"/>
              </a:rPr>
              <a:t>對</a:t>
            </a:r>
            <a:r>
              <a:rPr lang="zh-CN" altLang="en-US" sz="2000" dirty="0">
                <a:solidFill>
                  <a:schemeClr val="bg1"/>
                </a:solidFill>
                <a:latin typeface="微軟正黑體" panose="020B0604030504040204" pitchFamily="34" charset="-120"/>
                <a:ea typeface="微軟正黑體" panose="020B0604030504040204" pitchFamily="34" charset="-120"/>
              </a:rPr>
              <a:t>當前餘額為</a:t>
            </a:r>
            <a:r>
              <a:rPr lang="en-US" altLang="zh-CN" sz="2000" dirty="0">
                <a:solidFill>
                  <a:schemeClr val="bg1"/>
                </a:solidFill>
                <a:latin typeface="微軟正黑體" panose="020B0604030504040204" pitchFamily="34" charset="-120"/>
                <a:ea typeface="微軟正黑體" panose="020B0604030504040204" pitchFamily="34" charset="-120"/>
              </a:rPr>
              <a:t>$1000</a:t>
            </a:r>
            <a:r>
              <a:rPr lang="zh-CN" altLang="en-US" sz="2000" dirty="0">
                <a:solidFill>
                  <a:schemeClr val="bg1"/>
                </a:solidFill>
                <a:latin typeface="微軟正黑體" panose="020B0604030504040204" pitchFamily="34" charset="-120"/>
                <a:ea typeface="微軟正黑體" panose="020B0604030504040204" pitchFamily="34" charset="-120"/>
              </a:rPr>
              <a:t>，而</a:t>
            </a:r>
            <a:r>
              <a:rPr lang="zh-TW" altLang="en-US" sz="2000" dirty="0">
                <a:solidFill>
                  <a:schemeClr val="bg1"/>
                </a:solidFill>
                <a:latin typeface="微軟正黑體" panose="020B0604030504040204" pitchFamily="34" charset="-120"/>
                <a:ea typeface="微軟正黑體" panose="020B0604030504040204" pitchFamily="34" charset="-120"/>
              </a:rPr>
              <a:t>使</a:t>
            </a:r>
            <a:r>
              <a:rPr lang="zh-CN" altLang="en-US" sz="2000" dirty="0">
                <a:solidFill>
                  <a:schemeClr val="bg1"/>
                </a:solidFill>
                <a:latin typeface="微軟正黑體" panose="020B0604030504040204" pitchFamily="34" charset="-120"/>
                <a:ea typeface="微軟正黑體" panose="020B0604030504040204" pitchFamily="34" charset="-120"/>
              </a:rPr>
              <a:t>用</a:t>
            </a:r>
            <a:r>
              <a:rPr lang="zh-TW" altLang="en-US" sz="2000" dirty="0">
                <a:solidFill>
                  <a:schemeClr val="bg1"/>
                </a:solidFill>
                <a:latin typeface="微軟正黑體" panose="020B0604030504040204" pitchFamily="34" charset="-120"/>
                <a:ea typeface="微軟正黑體" panose="020B0604030504040204" pitchFamily="34" charset="-120"/>
              </a:rPr>
              <a:t>者</a:t>
            </a:r>
            <a:r>
              <a:rPr lang="zh-CN" altLang="en-US" sz="2000" dirty="0">
                <a:solidFill>
                  <a:schemeClr val="bg1"/>
                </a:solidFill>
                <a:latin typeface="微軟正黑體" panose="020B0604030504040204" pitchFamily="34" charset="-120"/>
                <a:ea typeface="微軟正黑體" panose="020B0604030504040204" pitchFamily="34" charset="-120"/>
              </a:rPr>
              <a:t>要求取款</a:t>
            </a:r>
            <a:r>
              <a:rPr lang="en-US" altLang="zh-CN" sz="2000" dirty="0">
                <a:solidFill>
                  <a:schemeClr val="bg1"/>
                </a:solidFill>
                <a:latin typeface="微軟正黑體" panose="020B0604030504040204" pitchFamily="34" charset="-120"/>
                <a:ea typeface="微軟正黑體" panose="020B0604030504040204" pitchFamily="34" charset="-120"/>
              </a:rPr>
              <a:t>$100</a:t>
            </a:r>
            <a:r>
              <a:rPr lang="zh-CN" altLang="en-US" sz="2000" dirty="0">
                <a:solidFill>
                  <a:schemeClr val="bg1"/>
                </a:solidFill>
                <a:latin typeface="微軟正黑體" panose="020B0604030504040204" pitchFamily="34" charset="-120"/>
                <a:ea typeface="微軟正黑體" panose="020B0604030504040204" pitchFamily="34" charset="-120"/>
              </a:rPr>
              <a:t>。</a:t>
            </a:r>
            <a:endParaRPr lang="en-US" altLang="zh-CN" sz="20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289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89003" y="133044"/>
            <a:ext cx="7886700" cy="917136"/>
          </a:xfrm>
        </p:spPr>
        <p:txBody>
          <a:bodyPr>
            <a:normAutofit/>
          </a:bodyPr>
          <a:lstStyle/>
          <a:p>
            <a:r>
              <a:rPr lang="zh-TW" altLang="en-US" dirty="0">
                <a:latin typeface="微軟正黑體" panose="020B0604030504040204" pitchFamily="34" charset="-120"/>
                <a:ea typeface="微軟正黑體" panose="020B0604030504040204" pitchFamily="34" charset="-120"/>
              </a:rPr>
              <a:t>運作方式在看板兩端加上限制</a:t>
            </a:r>
          </a:p>
        </p:txBody>
      </p:sp>
      <p:pic>
        <p:nvPicPr>
          <p:cNvPr id="5" name="圖片 4"/>
          <p:cNvPicPr>
            <a:picLocks noChangeAspect="1"/>
          </p:cNvPicPr>
          <p:nvPr/>
        </p:nvPicPr>
        <p:blipFill>
          <a:blip r:embed="rId2"/>
          <a:stretch>
            <a:fillRect/>
          </a:stretch>
        </p:blipFill>
        <p:spPr>
          <a:xfrm>
            <a:off x="188529" y="3170017"/>
            <a:ext cx="8724900" cy="3019425"/>
          </a:xfrm>
          <a:prstGeom prst="rect">
            <a:avLst/>
          </a:prstGeom>
          <a:effectLst>
            <a:outerShdw blurRad="50800" dist="38100" dir="2700000" algn="tl" rotWithShape="0">
              <a:prstClr val="black">
                <a:alpha val="40000"/>
              </a:prstClr>
            </a:outerShdw>
          </a:effectLst>
        </p:spPr>
      </p:pic>
      <p:sp>
        <p:nvSpPr>
          <p:cNvPr id="6" name="矩形 5"/>
          <p:cNvSpPr/>
          <p:nvPr/>
        </p:nvSpPr>
        <p:spPr>
          <a:xfrm>
            <a:off x="1723696" y="4235669"/>
            <a:ext cx="189186" cy="1891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723696" y="4490543"/>
            <a:ext cx="189186" cy="1891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723696" y="4745417"/>
            <a:ext cx="189186" cy="1891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7656785" y="4235669"/>
            <a:ext cx="189186" cy="1891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7656785" y="4490543"/>
            <a:ext cx="189186" cy="1891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7656785" y="4745417"/>
            <a:ext cx="189186" cy="1891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697102" y="4934603"/>
            <a:ext cx="242374" cy="923330"/>
          </a:xfrm>
          <a:prstGeom prst="rect">
            <a:avLst/>
          </a:prstGeom>
        </p:spPr>
        <p:txBody>
          <a:bodyPr wrap="none">
            <a:spAutoFit/>
          </a:bodyPr>
          <a:lstStyle/>
          <a:p>
            <a:r>
              <a:rPr lang="en-US" altLang="zh-TW" dirty="0"/>
              <a:t>.</a:t>
            </a:r>
          </a:p>
          <a:p>
            <a:r>
              <a:rPr lang="en-US" altLang="zh-TW" dirty="0"/>
              <a:t>.</a:t>
            </a:r>
          </a:p>
          <a:p>
            <a:r>
              <a:rPr lang="en-US" altLang="zh-TW" dirty="0"/>
              <a:t>.</a:t>
            </a:r>
            <a:endParaRPr lang="zh-TW" altLang="en-US" dirty="0"/>
          </a:p>
        </p:txBody>
      </p:sp>
      <p:sp>
        <p:nvSpPr>
          <p:cNvPr id="13" name="矩形 12"/>
          <p:cNvSpPr/>
          <p:nvPr/>
        </p:nvSpPr>
        <p:spPr>
          <a:xfrm>
            <a:off x="7603597" y="5000291"/>
            <a:ext cx="242374" cy="923330"/>
          </a:xfrm>
          <a:prstGeom prst="rect">
            <a:avLst/>
          </a:prstGeom>
        </p:spPr>
        <p:txBody>
          <a:bodyPr wrap="none">
            <a:spAutoFit/>
          </a:bodyPr>
          <a:lstStyle/>
          <a:p>
            <a:r>
              <a:rPr lang="en-US" altLang="zh-TW" dirty="0"/>
              <a:t>.</a:t>
            </a:r>
          </a:p>
          <a:p>
            <a:r>
              <a:rPr lang="en-US" altLang="zh-TW" dirty="0"/>
              <a:t>.</a:t>
            </a:r>
          </a:p>
          <a:p>
            <a:r>
              <a:rPr lang="en-US" altLang="zh-TW" dirty="0"/>
              <a:t>.</a:t>
            </a:r>
            <a:endParaRPr lang="zh-TW" altLang="en-US" dirty="0"/>
          </a:p>
        </p:txBody>
      </p:sp>
      <p:sp>
        <p:nvSpPr>
          <p:cNvPr id="14" name="矩形 13"/>
          <p:cNvSpPr/>
          <p:nvPr/>
        </p:nvSpPr>
        <p:spPr>
          <a:xfrm>
            <a:off x="1645004" y="4121211"/>
            <a:ext cx="346570"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a:t>
            </a:r>
            <a:endParaRPr lang="zh-TW" altLang="en-US" dirty="0"/>
          </a:p>
        </p:txBody>
      </p:sp>
      <p:sp>
        <p:nvSpPr>
          <p:cNvPr id="15" name="矩形 14"/>
          <p:cNvSpPr/>
          <p:nvPr/>
        </p:nvSpPr>
        <p:spPr>
          <a:xfrm>
            <a:off x="7578093" y="4121211"/>
            <a:ext cx="346570"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a:t>
            </a:r>
            <a:endParaRPr lang="zh-TW" altLang="en-US" dirty="0"/>
          </a:p>
        </p:txBody>
      </p:sp>
      <p:sp>
        <p:nvSpPr>
          <p:cNvPr id="16" name="矩形 15"/>
          <p:cNvSpPr/>
          <p:nvPr/>
        </p:nvSpPr>
        <p:spPr>
          <a:xfrm>
            <a:off x="7578093" y="4389444"/>
            <a:ext cx="346570"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a:t>
            </a:r>
            <a:endParaRPr lang="zh-TW" altLang="en-US" dirty="0"/>
          </a:p>
        </p:txBody>
      </p:sp>
      <p:sp>
        <p:nvSpPr>
          <p:cNvPr id="17" name="矩形 16"/>
          <p:cNvSpPr/>
          <p:nvPr/>
        </p:nvSpPr>
        <p:spPr>
          <a:xfrm>
            <a:off x="2018735" y="1591251"/>
            <a:ext cx="5827236" cy="400110"/>
          </a:xfrm>
          <a:prstGeom prst="rect">
            <a:avLst/>
          </a:prstGeom>
        </p:spPr>
        <p:txBody>
          <a:bodyPr wrap="none">
            <a:spAutoFit/>
          </a:bodyPr>
          <a:lstStyle/>
          <a:p>
            <a:r>
              <a:rPr lang="zh-TW" altLang="en-US" sz="2000" dirty="0">
                <a:solidFill>
                  <a:srgbClr val="C00000"/>
                </a:solidFill>
                <a:latin typeface="微軟正黑體" panose="020B0604030504040204" pitchFamily="34" charset="-120"/>
                <a:ea typeface="微軟正黑體" panose="020B0604030504040204" pitchFamily="34" charset="-120"/>
              </a:rPr>
              <a:t>運用清單方式，嚴格控管需求的定義及程式的品質</a:t>
            </a:r>
            <a:endParaRPr lang="zh-TW" altLang="en-US" sz="2000" dirty="0">
              <a:solidFill>
                <a:srgbClr val="C00000"/>
              </a:solidFill>
            </a:endParaRPr>
          </a:p>
        </p:txBody>
      </p:sp>
      <p:sp>
        <p:nvSpPr>
          <p:cNvPr id="18" name="矩形 17"/>
          <p:cNvSpPr/>
          <p:nvPr/>
        </p:nvSpPr>
        <p:spPr>
          <a:xfrm>
            <a:off x="1232364" y="2466958"/>
            <a:ext cx="2252283" cy="369332"/>
          </a:xfrm>
          <a:prstGeom prst="rect">
            <a:avLst/>
          </a:prstGeom>
        </p:spPr>
        <p:txBody>
          <a:bodyPr wrap="none">
            <a:spAutoFit/>
          </a:bodyPr>
          <a:lstStyle/>
          <a:p>
            <a:r>
              <a:rPr lang="en-US" altLang="zh-TW" dirty="0">
                <a:solidFill>
                  <a:srgbClr val="0070C0"/>
                </a:solidFill>
                <a:latin typeface="微軟正黑體" panose="020B0604030504040204" pitchFamily="34" charset="-120"/>
                <a:ea typeface="微軟正黑體" panose="020B0604030504040204" pitchFamily="34" charset="-120"/>
              </a:rPr>
              <a:t>Definition of Ready</a:t>
            </a:r>
            <a:endParaRPr lang="zh-TW" altLang="en-US" dirty="0">
              <a:solidFill>
                <a:srgbClr val="0070C0"/>
              </a:solidFill>
            </a:endParaRPr>
          </a:p>
        </p:txBody>
      </p:sp>
      <p:sp>
        <p:nvSpPr>
          <p:cNvPr id="19" name="矩形 18"/>
          <p:cNvSpPr/>
          <p:nvPr/>
        </p:nvSpPr>
        <p:spPr>
          <a:xfrm>
            <a:off x="6477455" y="2481903"/>
            <a:ext cx="2180725" cy="369332"/>
          </a:xfrm>
          <a:prstGeom prst="rect">
            <a:avLst/>
          </a:prstGeom>
        </p:spPr>
        <p:txBody>
          <a:bodyPr wrap="none">
            <a:spAutoFit/>
          </a:bodyPr>
          <a:lstStyle/>
          <a:p>
            <a:r>
              <a:rPr lang="en-US" altLang="zh-TW" dirty="0">
                <a:solidFill>
                  <a:srgbClr val="0070C0"/>
                </a:solidFill>
                <a:latin typeface="微軟正黑體" panose="020B0604030504040204" pitchFamily="34" charset="-120"/>
                <a:ea typeface="微軟正黑體" panose="020B0604030504040204" pitchFamily="34" charset="-120"/>
              </a:rPr>
              <a:t>Definition of Done</a:t>
            </a:r>
            <a:endParaRPr lang="zh-TW" altLang="en-US" dirty="0">
              <a:solidFill>
                <a:srgbClr val="0070C0"/>
              </a:solidFill>
            </a:endParaRPr>
          </a:p>
        </p:txBody>
      </p:sp>
      <p:cxnSp>
        <p:nvCxnSpPr>
          <p:cNvPr id="21" name="直線單箭頭接點 20"/>
          <p:cNvCxnSpPr/>
          <p:nvPr/>
        </p:nvCxnSpPr>
        <p:spPr>
          <a:xfrm flipH="1">
            <a:off x="2270234" y="2100040"/>
            <a:ext cx="609600" cy="904970"/>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7044004" y="2144464"/>
            <a:ext cx="523813" cy="943050"/>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0" name="圖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76438">
            <a:off x="533341" y="4171299"/>
            <a:ext cx="766848" cy="600821"/>
          </a:xfrm>
          <a:prstGeom prst="rect">
            <a:avLst/>
          </a:prstGeom>
        </p:spPr>
      </p:pic>
      <p:cxnSp>
        <p:nvCxnSpPr>
          <p:cNvPr id="4" name="弧形接點 3"/>
          <p:cNvCxnSpPr>
            <a:endCxn id="20" idx="3"/>
          </p:cNvCxnSpPr>
          <p:nvPr/>
        </p:nvCxnSpPr>
        <p:spPr>
          <a:xfrm rot="10800000">
            <a:off x="1296513" y="4524680"/>
            <a:ext cx="1170240" cy="187161"/>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489135" y="4524680"/>
            <a:ext cx="415498" cy="2031325"/>
          </a:xfrm>
          <a:prstGeom prst="rect">
            <a:avLst/>
          </a:prstGeom>
        </p:spPr>
        <p:txBody>
          <a:bodyPr wrap="none">
            <a:spAutoFit/>
          </a:bodyPr>
          <a:lstStyle/>
          <a:p>
            <a:r>
              <a:rPr lang="zh-TW" altLang="en-US" dirty="0">
                <a:solidFill>
                  <a:srgbClr val="C00000"/>
                </a:solidFill>
                <a:latin typeface="微軟正黑體" panose="020B0604030504040204" pitchFamily="34" charset="-120"/>
                <a:ea typeface="微軟正黑體" panose="020B0604030504040204" pitchFamily="34" charset="-120"/>
              </a:rPr>
              <a:t>針</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對</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使</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用</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者</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故</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事</a:t>
            </a:r>
            <a:endParaRPr lang="zh-TW" altLang="en-US" dirty="0"/>
          </a:p>
        </p:txBody>
      </p:sp>
      <p:sp>
        <p:nvSpPr>
          <p:cNvPr id="27" name="矩形 26"/>
          <p:cNvSpPr/>
          <p:nvPr/>
        </p:nvSpPr>
        <p:spPr>
          <a:xfrm>
            <a:off x="8171951" y="4504094"/>
            <a:ext cx="415498" cy="1200329"/>
          </a:xfrm>
          <a:prstGeom prst="rect">
            <a:avLst/>
          </a:prstGeom>
        </p:spPr>
        <p:txBody>
          <a:bodyPr wrap="none">
            <a:spAutoFit/>
          </a:bodyPr>
          <a:lstStyle/>
          <a:p>
            <a:r>
              <a:rPr lang="zh-TW" altLang="en-US" dirty="0">
                <a:solidFill>
                  <a:srgbClr val="C00000"/>
                </a:solidFill>
                <a:latin typeface="微軟正黑體" panose="020B0604030504040204" pitchFamily="34" charset="-120"/>
                <a:ea typeface="微軟正黑體" panose="020B0604030504040204" pitchFamily="34" charset="-120"/>
              </a:rPr>
              <a:t>針</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對</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任</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solidFill>
                  <a:srgbClr val="C00000"/>
                </a:solidFill>
                <a:latin typeface="微軟正黑體" panose="020B0604030504040204" pitchFamily="34" charset="-120"/>
                <a:ea typeface="微軟正黑體" panose="020B0604030504040204" pitchFamily="34" charset="-120"/>
              </a:rPr>
              <a:t>務</a:t>
            </a:r>
            <a:endParaRPr lang="en-US" altLang="zh-TW" dirty="0">
              <a:solidFill>
                <a:srgbClr val="C00000"/>
              </a:solidFill>
              <a:latin typeface="微軟正黑體" panose="020B0604030504040204" pitchFamily="34" charset="-120"/>
              <a:ea typeface="微軟正黑體" panose="020B0604030504040204" pitchFamily="34" charset="-120"/>
            </a:endParaRPr>
          </a:p>
        </p:txBody>
      </p:sp>
      <p:sp>
        <p:nvSpPr>
          <p:cNvPr id="28" name="矩形 27"/>
          <p:cNvSpPr/>
          <p:nvPr/>
        </p:nvSpPr>
        <p:spPr>
          <a:xfrm>
            <a:off x="8014295" y="5644869"/>
            <a:ext cx="731803"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TASK</a:t>
            </a:r>
            <a:endParaRPr lang="zh-TW" altLang="en-US" dirty="0"/>
          </a:p>
        </p:txBody>
      </p:sp>
      <p:sp>
        <p:nvSpPr>
          <p:cNvPr id="29" name="矩形 28"/>
          <p:cNvSpPr/>
          <p:nvPr/>
        </p:nvSpPr>
        <p:spPr>
          <a:xfrm>
            <a:off x="6477455" y="4278955"/>
            <a:ext cx="525770" cy="40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404639" y="4321266"/>
            <a:ext cx="671402" cy="338554"/>
          </a:xfrm>
          <a:prstGeom prst="rect">
            <a:avLst/>
          </a:prstGeom>
        </p:spPr>
        <p:txBody>
          <a:bodyPr wrap="none">
            <a:spAutoFit/>
          </a:bodyPr>
          <a:lstStyle/>
          <a:p>
            <a:r>
              <a:rPr lang="en-US" altLang="zh-TW" sz="1600" dirty="0">
                <a:latin typeface="微軟正黑體" panose="020B0604030504040204" pitchFamily="34" charset="-120"/>
                <a:ea typeface="微軟正黑體" panose="020B0604030504040204" pitchFamily="34" charset="-120"/>
              </a:rPr>
              <a:t>TASK</a:t>
            </a:r>
            <a:endParaRPr lang="zh-TW" altLang="en-US" sz="1600" dirty="0"/>
          </a:p>
        </p:txBody>
      </p:sp>
      <p:cxnSp>
        <p:nvCxnSpPr>
          <p:cNvPr id="31" name="弧形接點 30"/>
          <p:cNvCxnSpPr/>
          <p:nvPr/>
        </p:nvCxnSpPr>
        <p:spPr>
          <a:xfrm rot="10800000">
            <a:off x="7044004" y="4514556"/>
            <a:ext cx="1078870" cy="178705"/>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4271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069727"/>
          </a:xfrm>
        </p:spPr>
        <p:txBody>
          <a:bodyPr/>
          <a:lstStyle/>
          <a:p>
            <a:r>
              <a:rPr lang="zh-TW" altLang="en-US" b="1" dirty="0">
                <a:latin typeface="微軟正黑體" panose="020B0604030504040204" pitchFamily="34" charset="-120"/>
                <a:ea typeface="微軟正黑體" panose="020B0604030504040204" pitchFamily="34" charset="-120"/>
              </a:rPr>
              <a:t>故事即測試 </a:t>
            </a:r>
            <a:r>
              <a:rPr lang="en-US" altLang="zh-TW" sz="2800" dirty="0">
                <a:solidFill>
                  <a:schemeClr val="tx2"/>
                </a:solidFill>
                <a:latin typeface="微軟正黑體" panose="020B0604030504040204" pitchFamily="34" charset="-120"/>
                <a:ea typeface="微軟正黑體" panose="020B0604030504040204" pitchFamily="34" charset="-120"/>
              </a:rPr>
              <a:t>(BDD</a:t>
            </a:r>
            <a:r>
              <a:rPr lang="zh-TW" altLang="en-US" sz="2800" dirty="0">
                <a:solidFill>
                  <a:schemeClr val="tx2"/>
                </a:solidFill>
                <a:latin typeface="微軟正黑體" panose="020B0604030504040204" pitchFamily="34" charset="-120"/>
                <a:ea typeface="微軟正黑體" panose="020B0604030504040204" pitchFamily="34" charset="-120"/>
              </a:rPr>
              <a:t>的特色之一</a:t>
            </a:r>
            <a:r>
              <a:rPr lang="en-US" altLang="zh-TW" sz="2800" dirty="0">
                <a:solidFill>
                  <a:schemeClr val="tx2"/>
                </a:solidFill>
                <a:latin typeface="微軟正黑體" panose="020B0604030504040204" pitchFamily="34" charset="-120"/>
                <a:ea typeface="微軟正黑體" panose="020B0604030504040204" pitchFamily="34" charset="-120"/>
              </a:rPr>
              <a:t>)</a:t>
            </a:r>
            <a:endParaRPr lang="en-US" sz="2800" dirty="0">
              <a:solidFill>
                <a:schemeClr val="tx2"/>
              </a:solidFill>
              <a:latin typeface="微軟正黑體" panose="020B0604030504040204" pitchFamily="34" charset="-120"/>
              <a:ea typeface="微軟正黑體" panose="020B0604030504040204" pitchFamily="34" charset="-120"/>
            </a:endParaRPr>
          </a:p>
        </p:txBody>
      </p:sp>
      <p:sp>
        <p:nvSpPr>
          <p:cNvPr id="4" name="矩形 3"/>
          <p:cNvSpPr/>
          <p:nvPr/>
        </p:nvSpPr>
        <p:spPr>
          <a:xfrm>
            <a:off x="352313" y="1690689"/>
            <a:ext cx="8439374" cy="369332"/>
          </a:xfrm>
          <a:prstGeom prst="rect">
            <a:avLst/>
          </a:prstGeom>
        </p:spPr>
        <p:txBody>
          <a:bodyPr wrap="square">
            <a:spAutoFit/>
          </a:bodyPr>
          <a:lstStyle/>
          <a:p>
            <a:r>
              <a:rPr lang="zh-TW" altLang="en-US" dirty="0">
                <a:solidFill>
                  <a:srgbClr val="C00000"/>
                </a:solidFill>
                <a:latin typeface="微軟正黑體" panose="020B0604030504040204" pitchFamily="34" charset="-120"/>
                <a:ea typeface="微軟正黑體" panose="020B0604030504040204" pitchFamily="34" charset="-120"/>
              </a:rPr>
              <a:t>如果我們仔細觀察一下，就會發現 </a:t>
            </a:r>
            <a:r>
              <a:rPr lang="en-US" dirty="0">
                <a:solidFill>
                  <a:srgbClr val="0066CC"/>
                </a:solidFill>
                <a:latin typeface="微軟正黑體" panose="020B0604030504040204" pitchFamily="34" charset="-120"/>
                <a:ea typeface="微軟正黑體" panose="020B0604030504040204" pitchFamily="34" charset="-120"/>
              </a:rPr>
              <a:t>Given … When … Then </a:t>
            </a:r>
            <a:r>
              <a:rPr lang="zh-TW" altLang="en-US" dirty="0">
                <a:solidFill>
                  <a:srgbClr val="C00000"/>
                </a:solidFill>
                <a:latin typeface="微軟正黑體" panose="020B0604030504040204" pitchFamily="34" charset="-120"/>
                <a:ea typeface="微軟正黑體" panose="020B0604030504040204" pitchFamily="34" charset="-120"/>
              </a:rPr>
              <a:t>定義了一個完整的測試。</a:t>
            </a:r>
            <a:endParaRPr lang="en-US" dirty="0">
              <a:solidFill>
                <a:srgbClr val="C00000"/>
              </a:solidFill>
              <a:latin typeface="微軟正黑體" panose="020B0604030504040204" pitchFamily="34" charset="-120"/>
              <a:ea typeface="微軟正黑體" panose="020B0604030504040204" pitchFamily="34" charset="-120"/>
            </a:endParaRPr>
          </a:p>
        </p:txBody>
      </p:sp>
      <p:sp>
        <p:nvSpPr>
          <p:cNvPr id="5" name="圓角矩形 4"/>
          <p:cNvSpPr/>
          <p:nvPr/>
        </p:nvSpPr>
        <p:spPr>
          <a:xfrm>
            <a:off x="231468" y="2743200"/>
            <a:ext cx="7449492" cy="10650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494852" y="3016252"/>
            <a:ext cx="6530249" cy="523220"/>
          </a:xfrm>
          <a:prstGeom prst="rect">
            <a:avLst/>
          </a:prstGeom>
        </p:spPr>
        <p:txBody>
          <a:bodyPr wrap="none">
            <a:spAutoFit/>
          </a:bodyPr>
          <a:lstStyle/>
          <a:p>
            <a:r>
              <a:rPr lang="en-US" sz="2800" b="1" dirty="0">
                <a:solidFill>
                  <a:srgbClr val="0066CC"/>
                </a:solidFill>
                <a:latin typeface="微軟正黑體" panose="020B0604030504040204" pitchFamily="34" charset="-120"/>
                <a:ea typeface="微軟正黑體" panose="020B0604030504040204" pitchFamily="34" charset="-120"/>
              </a:rPr>
              <a:t>Given</a:t>
            </a:r>
            <a:r>
              <a:rPr lang="zh-TW" altLang="en-US" sz="2800" dirty="0">
                <a:solidFill>
                  <a:srgbClr val="0066CC"/>
                </a:solidFill>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準備要被測試的對象和測試環境</a:t>
            </a:r>
            <a:endParaRPr lang="en-US" sz="2800" dirty="0"/>
          </a:p>
        </p:txBody>
      </p:sp>
      <p:sp>
        <p:nvSpPr>
          <p:cNvPr id="7" name="圓角矩形 6"/>
          <p:cNvSpPr/>
          <p:nvPr/>
        </p:nvSpPr>
        <p:spPr>
          <a:xfrm>
            <a:off x="1204063" y="4064043"/>
            <a:ext cx="7229931" cy="10650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1456792" y="4334936"/>
            <a:ext cx="5133136" cy="523220"/>
          </a:xfrm>
          <a:prstGeom prst="rect">
            <a:avLst/>
          </a:prstGeom>
        </p:spPr>
        <p:txBody>
          <a:bodyPr wrap="none">
            <a:spAutoFit/>
          </a:bodyPr>
          <a:lstStyle/>
          <a:p>
            <a:r>
              <a:rPr lang="en-US" sz="2800" b="1" dirty="0">
                <a:solidFill>
                  <a:srgbClr val="0066CC"/>
                </a:solidFill>
                <a:latin typeface="微軟正黑體" panose="020B0604030504040204" pitchFamily="34" charset="-120"/>
                <a:ea typeface="微軟正黑體" panose="020B0604030504040204" pitchFamily="34" charset="-120"/>
              </a:rPr>
              <a:t>When</a:t>
            </a:r>
            <a:r>
              <a:rPr lang="zh-TW" altLang="en-US" sz="2800" dirty="0">
                <a:solidFill>
                  <a:srgbClr val="0066CC"/>
                </a:solidFill>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調用要測試的業務方法</a:t>
            </a:r>
            <a:endParaRPr lang="en-US" sz="2800" dirty="0"/>
          </a:p>
        </p:txBody>
      </p:sp>
      <p:sp>
        <p:nvSpPr>
          <p:cNvPr id="9" name="圓角矩形 8"/>
          <p:cNvSpPr/>
          <p:nvPr/>
        </p:nvSpPr>
        <p:spPr>
          <a:xfrm>
            <a:off x="2417557" y="5417159"/>
            <a:ext cx="6605195" cy="10650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2676123" y="5688052"/>
            <a:ext cx="4615366" cy="523220"/>
          </a:xfrm>
          <a:prstGeom prst="rect">
            <a:avLst/>
          </a:prstGeom>
        </p:spPr>
        <p:txBody>
          <a:bodyPr wrap="none">
            <a:spAutoFit/>
          </a:bodyPr>
          <a:lstStyle/>
          <a:p>
            <a:r>
              <a:rPr lang="en-US" altLang="zh-TW" sz="2800" b="1" dirty="0">
                <a:solidFill>
                  <a:srgbClr val="0066CC"/>
                </a:solidFill>
                <a:latin typeface="微軟正黑體" panose="020B0604030504040204" pitchFamily="34" charset="-120"/>
                <a:ea typeface="微軟正黑體" panose="020B0604030504040204" pitchFamily="34" charset="-120"/>
              </a:rPr>
              <a:t>Th</a:t>
            </a:r>
            <a:r>
              <a:rPr lang="en-US" sz="2800" b="1" dirty="0">
                <a:solidFill>
                  <a:srgbClr val="0066CC"/>
                </a:solidFill>
                <a:latin typeface="微軟正黑體" panose="020B0604030504040204" pitchFamily="34" charset="-120"/>
                <a:ea typeface="微軟正黑體" panose="020B0604030504040204" pitchFamily="34" charset="-120"/>
              </a:rPr>
              <a:t>en</a:t>
            </a:r>
            <a:r>
              <a:rPr lang="zh-TW" altLang="en-US" sz="2800" dirty="0">
                <a:latin typeface="微軟正黑體" panose="020B0604030504040204" pitchFamily="34" charset="-120"/>
                <a:ea typeface="微軟正黑體" panose="020B0604030504040204" pitchFamily="34" charset="-120"/>
              </a:rPr>
              <a:t> </a:t>
            </a:r>
            <a:r>
              <a:rPr lang="zh-TW" altLang="en-US" sz="2800" dirty="0">
                <a:solidFill>
                  <a:srgbClr val="0066CC"/>
                </a:solidFill>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對測試結果進行驗證</a:t>
            </a:r>
            <a:endParaRPr lang="en-US" sz="2800" dirty="0"/>
          </a:p>
        </p:txBody>
      </p:sp>
      <p:sp>
        <p:nvSpPr>
          <p:cNvPr id="11" name="向下箭號 10"/>
          <p:cNvSpPr/>
          <p:nvPr/>
        </p:nvSpPr>
        <p:spPr>
          <a:xfrm>
            <a:off x="6874929" y="3646447"/>
            <a:ext cx="656217" cy="6884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向下箭號 11"/>
          <p:cNvSpPr/>
          <p:nvPr/>
        </p:nvSpPr>
        <p:spPr>
          <a:xfrm>
            <a:off x="7550055" y="4999563"/>
            <a:ext cx="656217" cy="6884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7778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9408" y="856384"/>
            <a:ext cx="7886700" cy="882761"/>
          </a:xfrm>
        </p:spPr>
        <p:txBody>
          <a:bodyPr/>
          <a:lstStyle/>
          <a:p>
            <a:pPr algn="ctr"/>
            <a:r>
              <a:rPr lang="zh-TW" altLang="en-US" b="1" dirty="0">
                <a:latin typeface="微軟正黑體" panose="020B0604030504040204" pitchFamily="34" charset="-120"/>
                <a:ea typeface="微軟正黑體" panose="020B0604030504040204" pitchFamily="34" charset="-120"/>
              </a:rPr>
              <a:t>行為驅動開發 </a:t>
            </a:r>
            <a:r>
              <a:rPr lang="en-US" altLang="zh-TW" dirty="0">
                <a:latin typeface="微軟正黑體" panose="020B0604030504040204" pitchFamily="34" charset="-120"/>
                <a:ea typeface="微軟正黑體" panose="020B0604030504040204" pitchFamily="34" charset="-120"/>
              </a:rPr>
              <a:t>BDD</a:t>
            </a:r>
            <a:endParaRPr 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77501" y="1997746"/>
            <a:ext cx="8810513" cy="4351338"/>
          </a:xfrm>
        </p:spPr>
        <p:txBody>
          <a:bodyPr>
            <a:normAutofit/>
          </a:bodyPr>
          <a:lstStyle/>
          <a:p>
            <a:r>
              <a:rPr lang="zh-TW" altLang="en-US" dirty="0">
                <a:latin typeface="微軟正黑體" panose="020B0604030504040204" pitchFamily="34" charset="-120"/>
                <a:ea typeface="微軟正黑體" panose="020B0604030504040204" pitchFamily="34" charset="-120"/>
              </a:rPr>
              <a:t>它是一種敏捷軟體開發的技術。</a:t>
            </a:r>
            <a:endParaRPr lang="en-US" altLang="zh-TW" dirty="0">
              <a:latin typeface="微軟正黑體" panose="020B0604030504040204" pitchFamily="34" charset="-120"/>
              <a:ea typeface="微軟正黑體" panose="020B0604030504040204" pitchFamily="34" charset="-120"/>
            </a:endParaRPr>
          </a:p>
          <a:p>
            <a:pPr>
              <a:lnSpc>
                <a:spcPct val="100000"/>
              </a:lnSpc>
              <a:spcBef>
                <a:spcPts val="1800"/>
              </a:spcBef>
            </a:pPr>
            <a:r>
              <a:rPr lang="zh-TW" altLang="en-US" dirty="0">
                <a:latin typeface="微軟正黑體" panose="020B0604030504040204" pitchFamily="34" charset="-120"/>
                <a:ea typeface="微軟正黑體" panose="020B0604030504040204" pitchFamily="34" charset="-120"/>
              </a:rPr>
              <a:t>是由 </a:t>
            </a:r>
            <a:r>
              <a:rPr lang="en-US" altLang="zh-TW" u="sng" dirty="0">
                <a:latin typeface="微軟正黑體" panose="020B0604030504040204" pitchFamily="34" charset="-120"/>
                <a:ea typeface="微軟正黑體" panose="020B0604030504040204" pitchFamily="34" charset="-120"/>
              </a:rPr>
              <a:t>Dan North</a:t>
            </a:r>
            <a:r>
              <a:rPr lang="zh-TW" altLang="en-US" u="sng"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在</a:t>
            </a:r>
            <a:r>
              <a:rPr lang="en-US" altLang="zh-TW" dirty="0">
                <a:latin typeface="微軟正黑體" panose="020B0604030504040204" pitchFamily="34" charset="-120"/>
                <a:ea typeface="微軟正黑體" panose="020B0604030504040204" pitchFamily="34" charset="-120"/>
              </a:rPr>
              <a:t>2003</a:t>
            </a:r>
            <a:r>
              <a:rPr lang="zh-TW" altLang="en-US" dirty="0">
                <a:latin typeface="微軟正黑體" panose="020B0604030504040204" pitchFamily="34" charset="-120"/>
                <a:ea typeface="微軟正黑體" panose="020B0604030504040204" pitchFamily="34" charset="-120"/>
              </a:rPr>
              <a:t>年所命名，它包括驗收測試和客戶測試驅動等的極限編程的實踐，作為對測試驅動開發</a:t>
            </a:r>
            <a:r>
              <a:rPr lang="en-US" altLang="zh-TW" dirty="0">
                <a:latin typeface="微軟正黑體" panose="020B0604030504040204" pitchFamily="34" charset="-120"/>
                <a:ea typeface="微軟正黑體" panose="020B0604030504040204" pitchFamily="34" charset="-120"/>
              </a:rPr>
              <a:t>TDD</a:t>
            </a:r>
            <a:r>
              <a:rPr lang="zh-TW" altLang="en-US" dirty="0">
                <a:latin typeface="微軟正黑體" panose="020B0604030504040204" pitchFamily="34" charset="-120"/>
                <a:ea typeface="微軟正黑體" panose="020B0604030504040204" pitchFamily="34" charset="-120"/>
              </a:rPr>
              <a:t>的回應</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基於</a:t>
            </a:r>
            <a:r>
              <a:rPr lang="en-US" altLang="zh-TW" dirty="0">
                <a:latin typeface="微軟正黑體" panose="020B0604030504040204" pitchFamily="34" charset="-120"/>
                <a:ea typeface="微軟正黑體" panose="020B0604030504040204" pitchFamily="34" charset="-120"/>
              </a:rPr>
              <a:t>TDD</a:t>
            </a:r>
            <a:r>
              <a:rPr lang="zh-TW" altLang="en-US">
                <a:latin typeface="微軟正黑體" panose="020B0604030504040204" pitchFamily="34" charset="-120"/>
                <a:ea typeface="微軟正黑體" panose="020B0604030504040204" pitchFamily="34" charset="-120"/>
              </a:rPr>
              <a:t>的開發法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nSpc>
                <a:spcPct val="100000"/>
              </a:lnSpc>
              <a:spcBef>
                <a:spcPts val="1800"/>
              </a:spcBef>
            </a:pPr>
            <a:r>
              <a:rPr lang="zh-TW" altLang="en-US" dirty="0">
                <a:latin typeface="微軟正黑體" panose="020B0604030504040204" pitchFamily="34" charset="-120"/>
                <a:ea typeface="微軟正黑體" panose="020B0604030504040204" pitchFamily="34" charset="-120"/>
              </a:rPr>
              <a:t>在過去數年裡，已有很大的發展。透過著名的工具如 </a:t>
            </a:r>
            <a:endParaRPr lang="en-US" altLang="zh-TW" dirty="0">
              <a:latin typeface="微軟正黑體" panose="020B0604030504040204" pitchFamily="34" charset="-120"/>
              <a:ea typeface="微軟正黑體" panose="020B0604030504040204" pitchFamily="34" charset="-120"/>
            </a:endParaRPr>
          </a:p>
          <a:p>
            <a:pPr marL="0" indent="0">
              <a:buNone/>
            </a:pPr>
            <a:r>
              <a:rPr lang="zh-TW" altLang="en-US" dirty="0">
                <a:latin typeface="微軟正黑體" panose="020B0604030504040204" pitchFamily="34" charset="-120"/>
                <a:ea typeface="微軟正黑體" panose="020B0604030504040204" pitchFamily="34" charset="-120"/>
              </a:rPr>
              <a:t>   </a:t>
            </a:r>
            <a:r>
              <a:rPr lang="en-US" dirty="0">
                <a:latin typeface="微軟正黑體" panose="020B0604030504040204" pitchFamily="34" charset="-120"/>
                <a:ea typeface="微軟正黑體" panose="020B0604030504040204" pitchFamily="34" charset="-120"/>
              </a:rPr>
              <a:t>Cucumber</a:t>
            </a:r>
            <a:r>
              <a:rPr lang="zh-TW" altLang="en-US" dirty="0">
                <a:latin typeface="微軟正黑體" panose="020B0604030504040204" pitchFamily="34" charset="-120"/>
                <a:ea typeface="微軟正黑體" panose="020B0604030504040204" pitchFamily="34" charset="-120"/>
              </a:rPr>
              <a:t> 的 </a:t>
            </a:r>
            <a:r>
              <a:rPr lang="en-US" altLang="zh-TW" dirty="0" err="1">
                <a:latin typeface="微軟正黑體" panose="020B0604030504040204" pitchFamily="34" charset="-120"/>
                <a:ea typeface="微軟正黑體" panose="020B0604030504040204" pitchFamily="34" charset="-120"/>
              </a:rPr>
              <a:t>Specflow</a:t>
            </a:r>
            <a:r>
              <a:rPr lang="zh-TW" altLang="en-US" dirty="0">
                <a:latin typeface="微軟正黑體" panose="020B0604030504040204" pitchFamily="34" charset="-120"/>
                <a:ea typeface="微軟正黑體" panose="020B0604030504040204" pitchFamily="34" charset="-120"/>
              </a:rPr>
              <a:t> 便可以直接與微軟的 </a:t>
            </a:r>
            <a:r>
              <a:rPr lang="en-US" altLang="zh-TW" dirty="0">
                <a:latin typeface="微軟正黑體" panose="020B0604030504040204" pitchFamily="34" charset="-120"/>
                <a:ea typeface="微軟正黑體" panose="020B0604030504040204" pitchFamily="34" charset="-120"/>
              </a:rPr>
              <a:t>Visual </a:t>
            </a:r>
          </a:p>
          <a:p>
            <a:pPr marL="0" indent="0">
              <a:buNone/>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Studio</a:t>
            </a:r>
            <a:r>
              <a:rPr lang="zh-TW" altLang="en-US" dirty="0">
                <a:latin typeface="微軟正黑體" panose="020B0604030504040204" pitchFamily="34" charset="-120"/>
                <a:ea typeface="微軟正黑體" panose="020B0604030504040204" pitchFamily="34" charset="-120"/>
              </a:rPr>
              <a:t>相整合進行測試開發的工作。</a:t>
            </a:r>
            <a:r>
              <a:rPr lang="en-US" dirty="0">
                <a:latin typeface="微軟正黑體" panose="020B0604030504040204" pitchFamily="34" charset="-120"/>
                <a:ea typeface="微軟正黑體" panose="020B0604030504040204" pitchFamily="34" charset="-120"/>
              </a:rPr>
              <a:t> </a:t>
            </a:r>
          </a:p>
          <a:p>
            <a:pPr>
              <a:lnSpc>
                <a:spcPct val="100000"/>
              </a:lnSpc>
            </a:pPr>
            <a:r>
              <a:rPr lang="en-US" altLang="zh-TW" dirty="0">
                <a:latin typeface="微軟正黑體" panose="020B0604030504040204" pitchFamily="34" charset="-120"/>
                <a:ea typeface="微軟正黑體" panose="020B0604030504040204" pitchFamily="34" charset="-120"/>
              </a:rPr>
              <a:t>BDD</a:t>
            </a:r>
            <a:r>
              <a:rPr lang="zh-TW" altLang="en-US" dirty="0">
                <a:latin typeface="微軟正黑體" panose="020B0604030504040204" pitchFamily="34" charset="-120"/>
                <a:ea typeface="微軟正黑體" panose="020B0604030504040204" pitchFamily="34" charset="-120"/>
              </a:rPr>
              <a:t>是一種很棒的開發方法，但目前的開發成本過高。</a:t>
            </a:r>
            <a:endParaRPr lang="en-US" dirty="0">
              <a:latin typeface="微軟正黑體" panose="020B0604030504040204" pitchFamily="34" charset="-120"/>
              <a:ea typeface="微軟正黑體" panose="020B0604030504040204" pitchFamily="34" charset="-120"/>
            </a:endParaRPr>
          </a:p>
        </p:txBody>
      </p:sp>
      <p:sp>
        <p:nvSpPr>
          <p:cNvPr id="4" name="矩形 3"/>
          <p:cNvSpPr/>
          <p:nvPr/>
        </p:nvSpPr>
        <p:spPr>
          <a:xfrm>
            <a:off x="82492" y="228451"/>
            <a:ext cx="2839239"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談一下行為驅動開發 </a:t>
            </a:r>
            <a:r>
              <a:rPr lang="en-US" altLang="zh-TW" dirty="0">
                <a:latin typeface="微軟正黑體" panose="020B0604030504040204" pitchFamily="34" charset="-120"/>
                <a:ea typeface="微軟正黑體" panose="020B0604030504040204" pitchFamily="34" charset="-120"/>
              </a:rPr>
              <a:t>》</a:t>
            </a:r>
            <a:endParaRPr lang="en-US" dirty="0"/>
          </a:p>
        </p:txBody>
      </p:sp>
    </p:spTree>
    <p:extLst>
      <p:ext uri="{BB962C8B-B14F-4D97-AF65-F5344CB8AC3E}">
        <p14:creationId xmlns:p14="http://schemas.microsoft.com/office/powerpoint/2010/main" val="25286029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66130"/>
            <a:ext cx="8515350" cy="833053"/>
          </a:xfrm>
        </p:spPr>
        <p:txBody>
          <a:bodyPr/>
          <a:lstStyle/>
          <a:p>
            <a:r>
              <a:rPr lang="zh-TW" altLang="en-US" dirty="0">
                <a:latin typeface="微軟正黑體" panose="020B0604030504040204" pitchFamily="34" charset="-120"/>
                <a:ea typeface="微軟正黑體" panose="020B0604030504040204" pitchFamily="34" charset="-120"/>
              </a:rPr>
              <a:t>運用場景來協助使用者描述需求</a:t>
            </a:r>
          </a:p>
        </p:txBody>
      </p:sp>
      <p:pic>
        <p:nvPicPr>
          <p:cNvPr id="4" name="圖片 3"/>
          <p:cNvPicPr>
            <a:picLocks noChangeAspect="1"/>
          </p:cNvPicPr>
          <p:nvPr/>
        </p:nvPicPr>
        <p:blipFill>
          <a:blip r:embed="rId2"/>
          <a:stretch>
            <a:fillRect/>
          </a:stretch>
        </p:blipFill>
        <p:spPr>
          <a:xfrm>
            <a:off x="263373" y="3575817"/>
            <a:ext cx="8783840" cy="2803962"/>
          </a:xfrm>
          <a:prstGeom prst="rect">
            <a:avLst/>
          </a:prstGeom>
        </p:spPr>
      </p:pic>
      <p:sp>
        <p:nvSpPr>
          <p:cNvPr id="5" name="矩形 4"/>
          <p:cNvSpPr/>
          <p:nvPr/>
        </p:nvSpPr>
        <p:spPr>
          <a:xfrm>
            <a:off x="628650" y="1907134"/>
            <a:ext cx="8186857" cy="461665"/>
          </a:xfrm>
          <a:prstGeom prst="rect">
            <a:avLst/>
          </a:prstGeom>
        </p:spPr>
        <p:txBody>
          <a:bodyPr wrap="none">
            <a:spAutoFit/>
          </a:bodyPr>
          <a:lstStyle/>
          <a:p>
            <a:r>
              <a:rPr lang="zh-TW" altLang="en-US" sz="2400" b="1" dirty="0">
                <a:solidFill>
                  <a:srgbClr val="C00000"/>
                </a:solidFill>
                <a:latin typeface="微軟正黑體" panose="020B0604030504040204" pitchFamily="34" charset="-120"/>
                <a:ea typeface="微軟正黑體" panose="020B0604030504040204" pitchFamily="34" charset="-120"/>
              </a:rPr>
              <a:t>身為</a:t>
            </a:r>
            <a:r>
              <a:rPr lang="zh-TW" altLang="en-US" sz="2400" dirty="0">
                <a:latin typeface="微軟正黑體" panose="020B0604030504040204" pitchFamily="34" charset="-120"/>
                <a:ea typeface="微軟正黑體" panose="020B0604030504040204" pitchFamily="34" charset="-120"/>
              </a:rPr>
              <a:t>一個系統管理員，</a:t>
            </a:r>
            <a:r>
              <a:rPr lang="zh-TW" altLang="en-US" sz="2400" b="1" dirty="0">
                <a:solidFill>
                  <a:srgbClr val="C00000"/>
                </a:solidFill>
                <a:latin typeface="微軟正黑體" panose="020B0604030504040204" pitchFamily="34" charset="-120"/>
                <a:ea typeface="微軟正黑體" panose="020B0604030504040204" pitchFamily="34" charset="-120"/>
              </a:rPr>
              <a:t>我希望</a:t>
            </a:r>
            <a:r>
              <a:rPr lang="zh-TW" altLang="en-US" sz="2400" dirty="0">
                <a:latin typeface="微軟正黑體" panose="020B0604030504040204" pitchFamily="34" charset="-120"/>
                <a:ea typeface="微軟正黑體" panose="020B0604030504040204" pitchFamily="34" charset="-120"/>
              </a:rPr>
              <a:t>可以擁有新增使用者的功能</a:t>
            </a:r>
            <a:endParaRPr lang="zh-TW" altLang="en-US" sz="2400" dirty="0"/>
          </a:p>
        </p:txBody>
      </p:sp>
      <p:sp>
        <p:nvSpPr>
          <p:cNvPr id="6" name="矩形 5"/>
          <p:cNvSpPr/>
          <p:nvPr/>
        </p:nvSpPr>
        <p:spPr>
          <a:xfrm>
            <a:off x="1812416" y="820903"/>
            <a:ext cx="1258678" cy="461665"/>
          </a:xfrm>
          <a:prstGeom prst="rect">
            <a:avLst/>
          </a:prstGeom>
        </p:spPr>
        <p:txBody>
          <a:bodyPr wrap="none">
            <a:spAutoFit/>
          </a:bodyPr>
          <a:lstStyle/>
          <a:p>
            <a:r>
              <a:rPr lang="en-US" altLang="zh-TW" sz="2400" i="1" dirty="0">
                <a:solidFill>
                  <a:srgbClr val="0066CC"/>
                </a:solidFill>
              </a:rPr>
              <a:t>Scenario</a:t>
            </a:r>
            <a:endParaRPr lang="zh-TW" altLang="en-US" sz="2400" i="1" dirty="0">
              <a:solidFill>
                <a:srgbClr val="0066CC"/>
              </a:solidFill>
            </a:endParaRPr>
          </a:p>
        </p:txBody>
      </p:sp>
      <p:sp>
        <p:nvSpPr>
          <p:cNvPr id="7" name="矩形 6"/>
          <p:cNvSpPr/>
          <p:nvPr/>
        </p:nvSpPr>
        <p:spPr>
          <a:xfrm>
            <a:off x="483293" y="1520704"/>
            <a:ext cx="1858201"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使用者故事</a:t>
            </a:r>
            <a:r>
              <a:rPr lang="en-US" altLang="zh-TW" dirty="0">
                <a:latin typeface="微軟正黑體" panose="020B0604030504040204" pitchFamily="34" charset="-120"/>
                <a:ea typeface="微軟正黑體" panose="020B0604030504040204" pitchFamily="34" charset="-120"/>
              </a:rPr>
              <a:t>】 </a:t>
            </a:r>
            <a:endParaRPr lang="zh-TW" altLang="en-US" dirty="0"/>
          </a:p>
        </p:txBody>
      </p:sp>
      <p:cxnSp>
        <p:nvCxnSpPr>
          <p:cNvPr id="9" name="直線接點 8"/>
          <p:cNvCxnSpPr/>
          <p:nvPr/>
        </p:nvCxnSpPr>
        <p:spPr>
          <a:xfrm flipH="1">
            <a:off x="1008993" y="3005959"/>
            <a:ext cx="10510" cy="361555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2695903" y="3005959"/>
            <a:ext cx="10510" cy="361555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H="1">
            <a:off x="4487090" y="3005959"/>
            <a:ext cx="10510" cy="361555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H="1">
            <a:off x="6278277" y="3005959"/>
            <a:ext cx="10510" cy="361555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H="1">
            <a:off x="7450181" y="3005959"/>
            <a:ext cx="10510" cy="361555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15614" y="2680138"/>
            <a:ext cx="8931599" cy="40464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023172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25118"/>
            <a:ext cx="7886700" cy="1325563"/>
          </a:xfrm>
        </p:spPr>
        <p:txBody>
          <a:bodyPr>
            <a:normAutofit fontScale="90000"/>
          </a:bodyPr>
          <a:lstStyle/>
          <a:p>
            <a:pPr algn="ctr">
              <a:lnSpc>
                <a:spcPct val="100000"/>
              </a:lnSpc>
            </a:pPr>
            <a:r>
              <a:rPr lang="zh-TW" altLang="en-US" sz="5300" b="1" dirty="0">
                <a:latin typeface="微軟正黑體" panose="020B0604030504040204" pitchFamily="34" charset="-120"/>
                <a:ea typeface="微軟正黑體" panose="020B0604030504040204" pitchFamily="34" charset="-120"/>
              </a:rPr>
              <a:t>使用者故事對照</a:t>
            </a:r>
            <a:r>
              <a:rPr lang="en-US" altLang="zh-TW" sz="5300" b="1" dirty="0">
                <a:latin typeface="微軟正黑體" panose="020B0604030504040204" pitchFamily="34" charset="-120"/>
                <a:ea typeface="微軟正黑體" panose="020B0604030504040204" pitchFamily="34" charset="-120"/>
              </a:rPr>
              <a:t>(</a:t>
            </a:r>
            <a:r>
              <a:rPr lang="zh-TW" altLang="en-US" sz="5300" b="1" dirty="0">
                <a:latin typeface="微軟正黑體" panose="020B0604030504040204" pitchFamily="34" charset="-120"/>
                <a:ea typeface="微軟正黑體" panose="020B0604030504040204" pitchFamily="34" charset="-120"/>
              </a:rPr>
              <a:t>地圖</a:t>
            </a:r>
            <a:r>
              <a:rPr lang="en-US" altLang="zh-TW" sz="5300" b="1" dirty="0">
                <a:latin typeface="微軟正黑體" panose="020B0604030504040204" pitchFamily="34" charset="-120"/>
                <a:ea typeface="微軟正黑體" panose="020B0604030504040204" pitchFamily="34" charset="-120"/>
              </a:rPr>
              <a:t>)</a:t>
            </a:r>
            <a:br>
              <a:rPr lang="en-US" altLang="zh-TW" sz="5300" b="1" dirty="0">
                <a:latin typeface="微軟正黑體" panose="020B0604030504040204" pitchFamily="34" charset="-120"/>
                <a:ea typeface="微軟正黑體" panose="020B0604030504040204" pitchFamily="34" charset="-120"/>
              </a:rPr>
            </a:br>
            <a:r>
              <a:rPr lang="en-US" altLang="zh-TW" b="1"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28650" y="2601352"/>
            <a:ext cx="7886700" cy="448057"/>
          </a:xfrm>
        </p:spPr>
        <p:txBody>
          <a:bodyPr>
            <a:normAutofit lnSpcReduction="10000"/>
          </a:bodyPr>
          <a:lstStyle/>
          <a:p>
            <a:pPr marL="0" indent="0" algn="ctr">
              <a:buNone/>
            </a:pPr>
            <a:r>
              <a:rPr lang="en-US" altLang="zh-TW" b="1" dirty="0"/>
              <a:t>《</a:t>
            </a:r>
            <a:r>
              <a:rPr lang="zh-TW" altLang="en-US" b="1" dirty="0"/>
              <a:t>  </a:t>
            </a:r>
            <a:r>
              <a:rPr lang="zh-TW" altLang="en-US" dirty="0">
                <a:latin typeface="微軟正黑體" panose="020B0604030504040204" pitchFamily="34" charset="-120"/>
                <a:ea typeface="微軟正黑體" panose="020B0604030504040204" pitchFamily="34" charset="-120"/>
              </a:rPr>
              <a:t>對付需求模糊的好幫手 </a:t>
            </a:r>
            <a:r>
              <a:rPr lang="en-US" altLang="zh-TW" b="1" dirty="0"/>
              <a:t>》</a:t>
            </a:r>
            <a:endParaRPr lang="zh-TW" altLang="en-US" dirty="0"/>
          </a:p>
        </p:txBody>
      </p:sp>
      <p:sp>
        <p:nvSpPr>
          <p:cNvPr id="6" name="矩形 5"/>
          <p:cNvSpPr/>
          <p:nvPr/>
        </p:nvSpPr>
        <p:spPr>
          <a:xfrm>
            <a:off x="2790126" y="987899"/>
            <a:ext cx="3517310" cy="646331"/>
          </a:xfrm>
          <a:prstGeom prst="rect">
            <a:avLst/>
          </a:prstGeom>
        </p:spPr>
        <p:txBody>
          <a:bodyPr wrap="none">
            <a:spAutoFit/>
          </a:bodyPr>
          <a:lstStyle/>
          <a:p>
            <a:r>
              <a:rPr lang="en-US" altLang="zh-TW" sz="3600" dirty="0">
                <a:solidFill>
                  <a:srgbClr val="C00000"/>
                </a:solidFill>
                <a:latin typeface="Buxton Sketch" panose="03080500000500000004" pitchFamily="66" charset="0"/>
                <a:ea typeface="微軟正黑體" panose="020B0604030504040204" pitchFamily="34" charset="-120"/>
              </a:rPr>
              <a:t>User Story Mapping</a:t>
            </a:r>
            <a:endParaRPr lang="zh-TW" altLang="en-US" sz="3600" dirty="0">
              <a:solidFill>
                <a:srgbClr val="C00000"/>
              </a:solidFill>
            </a:endParaRPr>
          </a:p>
        </p:txBody>
      </p:sp>
      <p:cxnSp>
        <p:nvCxnSpPr>
          <p:cNvPr id="5" name="直線單箭頭接點 4"/>
          <p:cNvCxnSpPr/>
          <p:nvPr/>
        </p:nvCxnSpPr>
        <p:spPr>
          <a:xfrm>
            <a:off x="2783509" y="3834240"/>
            <a:ext cx="611201"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061133" y="3649574"/>
            <a:ext cx="646331"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時間</a:t>
            </a:r>
          </a:p>
        </p:txBody>
      </p:sp>
      <p:cxnSp>
        <p:nvCxnSpPr>
          <p:cNvPr id="10" name="直線單箭頭接點 9"/>
          <p:cNvCxnSpPr>
            <a:stCxn id="11" idx="2"/>
          </p:cNvCxnSpPr>
          <p:nvPr/>
        </p:nvCxnSpPr>
        <p:spPr>
          <a:xfrm>
            <a:off x="1571722" y="5335133"/>
            <a:ext cx="0" cy="53949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63973" y="4134804"/>
            <a:ext cx="415498" cy="1200329"/>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優</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先</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序</a:t>
            </a:r>
          </a:p>
        </p:txBody>
      </p:sp>
      <p:pic>
        <p:nvPicPr>
          <p:cNvPr id="4" name="圖片 3"/>
          <p:cNvPicPr>
            <a:picLocks noChangeAspect="1"/>
          </p:cNvPicPr>
          <p:nvPr/>
        </p:nvPicPr>
        <p:blipFill>
          <a:blip r:embed="rId2"/>
          <a:stretch>
            <a:fillRect/>
          </a:stretch>
        </p:blipFill>
        <p:spPr>
          <a:xfrm>
            <a:off x="2090366" y="4134804"/>
            <a:ext cx="4963267" cy="25628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13380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8640" y="1909310"/>
            <a:ext cx="8769096" cy="3385542"/>
          </a:xfrm>
          <a:prstGeom prst="rect">
            <a:avLst/>
          </a:prstGeom>
        </p:spPr>
        <p:txBody>
          <a:bodyPr wrap="square">
            <a:spAutoFit/>
          </a:bodyPr>
          <a:lstStyle/>
          <a:p>
            <a:pPr marL="342900" indent="-3429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可以清楚看到專案該從哪裡做起 </a:t>
            </a:r>
            <a:r>
              <a:rPr lang="en-US" altLang="zh-TW" sz="2000" b="1" dirty="0">
                <a:solidFill>
                  <a:srgbClr val="C00000"/>
                </a:solidFill>
                <a:latin typeface="微軟正黑體" panose="020B0604030504040204" pitchFamily="34" charset="-120"/>
                <a:ea typeface="微軟正黑體" panose="020B0604030504040204" pitchFamily="34" charset="-120"/>
              </a:rPr>
              <a:t>What to build first</a:t>
            </a:r>
            <a:r>
              <a:rPr lang="en-US" altLang="zh-TW" sz="2000" dirty="0">
                <a:latin typeface="微軟正黑體" panose="020B0604030504040204" pitchFamily="34" charset="-120"/>
                <a:ea typeface="微軟正黑體" panose="020B0604030504040204" pitchFamily="34" charset="-120"/>
              </a:rPr>
              <a:t>. </a:t>
            </a:r>
          </a:p>
          <a:p>
            <a:pPr marL="342900" indent="-342900">
              <a:spcBef>
                <a:spcPts val="12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增強學習，</a:t>
            </a:r>
            <a:r>
              <a:rPr lang="zh-TW" altLang="zh-TW" sz="2800" dirty="0">
                <a:latin typeface="微軟正黑體" panose="020B0604030504040204" pitchFamily="34" charset="-120"/>
                <a:ea typeface="微軟正黑體" panose="020B0604030504040204" pitchFamily="34" charset="-120"/>
              </a:rPr>
              <a:t>鼓勵迭代開發</a:t>
            </a:r>
            <a:r>
              <a:rPr lang="zh-TW" altLang="en-US" sz="28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Encourage iterative development</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marL="342900" indent="-342900">
              <a:spcBef>
                <a:spcPts val="12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明確</a:t>
            </a:r>
            <a:r>
              <a:rPr lang="zh-TW" altLang="zh-TW" sz="2800" dirty="0">
                <a:latin typeface="微軟正黑體" panose="020B0604030504040204" pitchFamily="34" charset="-120"/>
                <a:ea typeface="微軟正黑體" panose="020B0604030504040204" pitchFamily="34" charset="-120"/>
              </a:rPr>
              <a:t>界定</a:t>
            </a:r>
            <a:r>
              <a:rPr lang="zh-TW" altLang="en-US" sz="2800" dirty="0">
                <a:latin typeface="微軟正黑體" panose="020B0604030504040204" pitchFamily="34" charset="-120"/>
                <a:ea typeface="微軟正黑體" panose="020B0604030504040204" pitchFamily="34" charset="-120"/>
              </a:rPr>
              <a:t>專案</a:t>
            </a:r>
            <a:r>
              <a:rPr lang="zh-TW" altLang="zh-TW" sz="2800" dirty="0">
                <a:latin typeface="微軟正黑體" panose="020B0604030504040204" pitchFamily="34" charset="-120"/>
                <a:ea typeface="微軟正黑體" panose="020B0604030504040204" pitchFamily="34" charset="-120"/>
              </a:rPr>
              <a:t>範圍</a:t>
            </a:r>
            <a:r>
              <a:rPr lang="zh-TW" altLang="en-US" sz="28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Scoping the project</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marL="342900" indent="-342900">
              <a:spcBef>
                <a:spcPts val="12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易於</a:t>
            </a:r>
            <a:r>
              <a:rPr lang="zh-TW" altLang="zh-TW" sz="2800" dirty="0">
                <a:latin typeface="微軟正黑體" panose="020B0604030504040204" pitchFamily="34" charset="-120"/>
                <a:ea typeface="微軟正黑體" panose="020B0604030504040204" pitchFamily="34" charset="-120"/>
              </a:rPr>
              <a:t>規劃</a:t>
            </a:r>
            <a:r>
              <a:rPr lang="zh-TW" altLang="en-US" sz="2800" dirty="0">
                <a:latin typeface="微軟正黑體" panose="020B0604030504040204" pitchFamily="34" charset="-120"/>
                <a:ea typeface="微軟正黑體" panose="020B0604030504040204" pitchFamily="34" charset="-120"/>
              </a:rPr>
              <a:t>專案 </a:t>
            </a:r>
            <a:r>
              <a:rPr lang="en-US" altLang="zh-TW" sz="2000" dirty="0">
                <a:latin typeface="微軟正黑體" panose="020B0604030504040204" pitchFamily="34" charset="-120"/>
                <a:ea typeface="微軟正黑體" panose="020B0604030504040204" pitchFamily="34" charset="-120"/>
              </a:rPr>
              <a:t>Planning the project</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marL="342900" indent="-342900">
              <a:spcBef>
                <a:spcPts val="1200"/>
              </a:spcBef>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Backlog</a:t>
            </a:r>
            <a:r>
              <a:rPr lang="zh-TW" altLang="zh-TW" sz="2400" dirty="0">
                <a:latin typeface="微軟正黑體" panose="020B0604030504040204" pitchFamily="34" charset="-120"/>
                <a:ea typeface="微軟正黑體" panose="020B0604030504040204" pitchFamily="34" charset="-120"/>
              </a:rPr>
              <a:t>疏</a:t>
            </a:r>
            <a:r>
              <a:rPr lang="zh-TW" altLang="en-US" sz="2400" dirty="0">
                <a:latin typeface="微軟正黑體" panose="020B0604030504040204" pitchFamily="34" charset="-120"/>
                <a:ea typeface="微軟正黑體" panose="020B0604030504040204" pitchFamily="34" charset="-120"/>
              </a:rPr>
              <a:t>理及優先順序</a:t>
            </a:r>
            <a:r>
              <a:rPr lang="zh-TW" altLang="zh-TW" sz="2400" dirty="0">
                <a:latin typeface="微軟正黑體" panose="020B0604030504040204" pitchFamily="34" charset="-120"/>
                <a:ea typeface="微軟正黑體" panose="020B0604030504040204" pitchFamily="34" charset="-120"/>
              </a:rPr>
              <a:t>考</a:t>
            </a:r>
            <a:r>
              <a:rPr lang="zh-TW" altLang="en-US" sz="2400" dirty="0">
                <a:latin typeface="微軟正黑體" panose="020B0604030504040204" pitchFamily="34" charset="-120"/>
                <a:ea typeface="微軟正黑體" panose="020B0604030504040204" pitchFamily="34" charset="-120"/>
              </a:rPr>
              <a:t>量 </a:t>
            </a:r>
            <a:r>
              <a:rPr lang="en-US" altLang="zh-TW" dirty="0">
                <a:latin typeface="微軟正黑體" panose="020B0604030504040204" pitchFamily="34" charset="-120"/>
                <a:ea typeface="微軟正黑體" panose="020B0604030504040204" pitchFamily="34" charset="-120"/>
              </a:rPr>
              <a:t>Prioritizing and grooming the backlog</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342900" indent="-342900">
              <a:spcBef>
                <a:spcPts val="12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專案</a:t>
            </a:r>
            <a:r>
              <a:rPr lang="zh-TW" altLang="zh-TW" sz="2800" dirty="0">
                <a:latin typeface="微軟正黑體" panose="020B0604030504040204" pitchFamily="34" charset="-120"/>
                <a:ea typeface="微軟正黑體" panose="020B0604030504040204" pitchFamily="34" charset="-120"/>
              </a:rPr>
              <a:t>進展</a:t>
            </a:r>
            <a:r>
              <a:rPr lang="zh-TW" altLang="en-US" sz="2800" dirty="0">
                <a:latin typeface="微軟正黑體" panose="020B0604030504040204" pitchFamily="34" charset="-120"/>
                <a:ea typeface="微軟正黑體" panose="020B0604030504040204" pitchFamily="34" charset="-120"/>
              </a:rPr>
              <a:t>的</a:t>
            </a:r>
            <a:r>
              <a:rPr lang="zh-TW" altLang="zh-TW" sz="2800" dirty="0">
                <a:latin typeface="微軟正黑體" panose="020B0604030504040204" pitchFamily="34" charset="-120"/>
                <a:ea typeface="微軟正黑體" panose="020B0604030504040204" pitchFamily="34" charset="-120"/>
              </a:rPr>
              <a:t>可視化</a:t>
            </a:r>
            <a:r>
              <a:rPr lang="zh-TW" altLang="en-US" sz="28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Visualize project progress</a:t>
            </a:r>
            <a:r>
              <a:rPr lang="zh-TW" altLang="en-US" sz="2400" dirty="0">
                <a:latin typeface="微軟正黑體" panose="020B0604030504040204" pitchFamily="34" charset="-120"/>
                <a:ea typeface="微軟正黑體" panose="020B0604030504040204" pitchFamily="34" charset="-120"/>
              </a:rPr>
              <a:t> </a:t>
            </a:r>
          </a:p>
        </p:txBody>
      </p:sp>
      <p:sp>
        <p:nvSpPr>
          <p:cNvPr id="6" name="矩形 5"/>
          <p:cNvSpPr/>
          <p:nvPr/>
        </p:nvSpPr>
        <p:spPr>
          <a:xfrm>
            <a:off x="548640" y="537710"/>
            <a:ext cx="7808976" cy="646331"/>
          </a:xfrm>
          <a:prstGeom prst="rect">
            <a:avLst/>
          </a:prstGeom>
        </p:spPr>
        <p:txBody>
          <a:bodyPr wrap="square">
            <a:spAutoFit/>
          </a:bodyPr>
          <a:lstStyle/>
          <a:p>
            <a:pPr algn="ctr"/>
            <a:r>
              <a:rPr lang="zh-TW" altLang="en-US" sz="3600" b="1" dirty="0">
                <a:latin typeface="微軟正黑體" panose="020B0604030504040204" pitchFamily="34" charset="-120"/>
                <a:ea typeface="微軟正黑體" panose="020B0604030504040204" pitchFamily="34" charset="-120"/>
              </a:rPr>
              <a:t>使用者故事對照的好處</a:t>
            </a:r>
          </a:p>
        </p:txBody>
      </p:sp>
      <p:sp>
        <p:nvSpPr>
          <p:cNvPr id="2" name="矩形 1"/>
          <p:cNvSpPr/>
          <p:nvPr/>
        </p:nvSpPr>
        <p:spPr>
          <a:xfrm>
            <a:off x="640080" y="6339685"/>
            <a:ext cx="8211312" cy="369332"/>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如果你接到一個</a:t>
            </a:r>
            <a:r>
              <a:rPr lang="en-US" altLang="zh-TW" dirty="0">
                <a:latin typeface="微軟正黑體" panose="020B0604030504040204" pitchFamily="34" charset="-120"/>
                <a:ea typeface="微軟正黑體" panose="020B0604030504040204" pitchFamily="34" charset="-120"/>
              </a:rPr>
              <a:t>PO</a:t>
            </a:r>
            <a:r>
              <a:rPr lang="zh-TW" altLang="en-US" dirty="0">
                <a:latin typeface="微軟正黑體" panose="020B0604030504040204" pitchFamily="34" charset="-120"/>
                <a:ea typeface="微軟正黑體" panose="020B0604030504040204" pitchFamily="34" charset="-120"/>
              </a:rPr>
              <a:t>的職務，又擔心生不出好的使用者故事，就從這裡開始吧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144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62995"/>
            <a:ext cx="7886700" cy="616651"/>
          </a:xfrm>
        </p:spPr>
        <p:txBody>
          <a:bodyPr>
            <a:normAutofit/>
          </a:bodyPr>
          <a:lstStyle/>
          <a:p>
            <a:pPr algn="ctr"/>
            <a:r>
              <a:rPr lang="zh-TW" altLang="zh-TW" sz="3200" b="1" dirty="0">
                <a:latin typeface="微軟正黑體" panose="020B0604030504040204" pitchFamily="34" charset="-120"/>
                <a:ea typeface="微軟正黑體" panose="020B0604030504040204" pitchFamily="34" charset="-120"/>
              </a:rPr>
              <a:t>創建使用者故事地圖的</a:t>
            </a:r>
            <a:r>
              <a:rPr lang="en-US" altLang="zh-TW" sz="3200" b="1" dirty="0">
                <a:latin typeface="微軟正黑體" panose="020B0604030504040204" pitchFamily="34" charset="-120"/>
                <a:ea typeface="微軟正黑體" panose="020B0604030504040204" pitchFamily="34" charset="-120"/>
              </a:rPr>
              <a:t>8</a:t>
            </a:r>
            <a:r>
              <a:rPr lang="zh-TW" altLang="zh-TW" sz="3200" b="1" dirty="0">
                <a:latin typeface="微軟正黑體" panose="020B0604030504040204" pitchFamily="34" charset="-120"/>
                <a:ea typeface="微軟正黑體" panose="020B0604030504040204" pitchFamily="34" charset="-120"/>
              </a:rPr>
              <a:t>個步驟</a:t>
            </a:r>
            <a:endParaRPr lang="zh-TW" altLang="zh-TW" sz="32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05878" y="888997"/>
            <a:ext cx="8932245" cy="5194169"/>
          </a:xfrm>
        </p:spPr>
        <p:txBody>
          <a:bodyPr>
            <a:normAutofit/>
          </a:bodyPr>
          <a:lstStyle/>
          <a:p>
            <a:pPr marL="514350" indent="-514350">
              <a:buFont typeface="+mj-lt"/>
              <a:buAutoNum type="arabicPeriod"/>
            </a:pPr>
            <a:r>
              <a:rPr lang="zh-TW" altLang="en-US" sz="2000" dirty="0">
                <a:latin typeface="微軟正黑體" panose="020B0604030504040204" pitchFamily="34" charset="-120"/>
                <a:ea typeface="微軟正黑體" panose="020B0604030504040204" pitchFamily="34" charset="-120"/>
              </a:rPr>
              <a:t>蒐集用戶任務</a:t>
            </a:r>
            <a:r>
              <a:rPr lang="en-US" altLang="zh-TW" sz="2000" dirty="0">
                <a:latin typeface="微軟正黑體" panose="020B0604030504040204" pitchFamily="34" charset="-120"/>
                <a:ea typeface="微軟正黑體" panose="020B0604030504040204" pitchFamily="34" charset="-120"/>
              </a:rPr>
              <a:t>user task - </a:t>
            </a:r>
            <a:r>
              <a:rPr lang="zh-TW" altLang="zh-TW" sz="2000" dirty="0">
                <a:latin typeface="微軟正黑體" panose="020B0604030504040204" pitchFamily="34" charset="-120"/>
                <a:ea typeface="微軟正黑體" panose="020B0604030504040204" pitchFamily="34" charset="-120"/>
              </a:rPr>
              <a:t>召集到</a:t>
            </a:r>
            <a:r>
              <a:rPr lang="en-US" altLang="zh-TW" sz="2000" dirty="0">
                <a:latin typeface="微軟正黑體" panose="020B0604030504040204" pitchFamily="34" charset="-120"/>
                <a:ea typeface="微軟正黑體" panose="020B0604030504040204" pitchFamily="34" charset="-120"/>
              </a:rPr>
              <a:t>3-5</a:t>
            </a:r>
            <a:r>
              <a:rPr lang="zh-TW" altLang="zh-TW" sz="2000" dirty="0">
                <a:latin typeface="微軟正黑體" panose="020B0604030504040204" pitchFamily="34" charset="-120"/>
                <a:ea typeface="微軟正黑體" panose="020B0604030504040204" pitchFamily="34" charset="-120"/>
              </a:rPr>
              <a:t>名對產品非常熟悉的人員參與</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sz="2000" dirty="0">
                <a:latin typeface="微軟正黑體" panose="020B0604030504040204" pitchFamily="34" charset="-120"/>
                <a:ea typeface="微軟正黑體" panose="020B0604030504040204" pitchFamily="34" charset="-120"/>
              </a:rPr>
              <a:t>運用靜默式的腦力激盪模式，讓每個人在便利貼紙上寫下自己認為重要的「所要做的事情」也就是用戶任務</a:t>
            </a:r>
            <a:r>
              <a:rPr lang="en-US" altLang="zh-TW" sz="2000" dirty="0">
                <a:latin typeface="微軟正黑體" panose="020B0604030504040204" pitchFamily="34" charset="-120"/>
                <a:ea typeface="微軟正黑體" panose="020B0604030504040204" pitchFamily="34" charset="-120"/>
              </a:rPr>
              <a:t>(user task)</a:t>
            </a:r>
          </a:p>
          <a:p>
            <a:pPr marL="514350" indent="-514350">
              <a:buFont typeface="+mj-lt"/>
              <a:buAutoNum type="arabicPeriod"/>
            </a:pPr>
            <a:r>
              <a:rPr lang="zh-TW" altLang="en-US" sz="2000" dirty="0">
                <a:latin typeface="微軟正黑體" panose="020B0604030504040204" pitchFamily="34" charset="-120"/>
                <a:ea typeface="微軟正黑體" panose="020B0604030504040204" pitchFamily="34" charset="-120"/>
              </a:rPr>
              <a:t>讓大家將便利貼貼在桌面上並進行分組。</a:t>
            </a:r>
            <a:endParaRPr lang="en-US" altLang="zh-TW" sz="2000"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zh-TW" sz="1900" dirty="0">
                <a:latin typeface="微軟正黑體" panose="020B0604030504040204" pitchFamily="34" charset="-120"/>
                <a:ea typeface="微軟正黑體" panose="020B0604030504040204" pitchFamily="34" charset="-120"/>
              </a:rPr>
              <a:t>選擇另外一個顏色的便利貼，對每個組進行命名，並貼在每組便利貼的上部</a:t>
            </a:r>
            <a:r>
              <a:rPr lang="zh-TW" altLang="en-US" sz="1900" dirty="0">
                <a:latin typeface="微軟正黑體" panose="020B0604030504040204" pitchFamily="34" charset="-120"/>
                <a:ea typeface="微軟正黑體" panose="020B0604030504040204" pitchFamily="34" charset="-120"/>
              </a:rPr>
              <a:t>。</a:t>
            </a:r>
            <a:endParaRPr lang="en-US" altLang="zh-TW" sz="1900"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zh-TW" sz="2000" dirty="0">
                <a:latin typeface="微軟正黑體" panose="020B0604030504040204" pitchFamily="34" charset="-120"/>
                <a:ea typeface="微軟正黑體" panose="020B0604030504040204" pitchFamily="34" charset="-120"/>
              </a:rPr>
              <a:t>對分好組的便利貼進行排序</a:t>
            </a:r>
            <a:endParaRPr lang="en-US" altLang="zh-TW" sz="2000" dirty="0">
              <a:latin typeface="微軟正黑體" panose="020B0604030504040204" pitchFamily="34" charset="-120"/>
              <a:ea typeface="微軟正黑體" panose="020B0604030504040204" pitchFamily="34" charset="-120"/>
            </a:endParaRPr>
          </a:p>
          <a:p>
            <a:pPr marL="0" indent="0">
              <a:buNone/>
            </a:pPr>
            <a:endParaRPr lang="en-US" altLang="zh-TW" sz="2000" dirty="0">
              <a:latin typeface="微軟正黑體" panose="020B0604030504040204" pitchFamily="34" charset="-120"/>
              <a:ea typeface="微軟正黑體" panose="020B0604030504040204" pitchFamily="34" charset="-120"/>
            </a:endParaRPr>
          </a:p>
          <a:p>
            <a:pPr marL="0" indent="0">
              <a:buNone/>
            </a:pPr>
            <a:endParaRPr lang="en-US" altLang="zh-TW" sz="2000" dirty="0">
              <a:latin typeface="微軟正黑體" panose="020B0604030504040204" pitchFamily="34" charset="-120"/>
              <a:ea typeface="微軟正黑體" panose="020B0604030504040204" pitchFamily="34" charset="-120"/>
            </a:endParaRPr>
          </a:p>
          <a:p>
            <a:pPr marL="0" indent="0">
              <a:buNone/>
            </a:pPr>
            <a:r>
              <a:rPr lang="en-US" altLang="zh-TW" sz="2000" dirty="0">
                <a:latin typeface="微軟正黑體" panose="020B0604030504040204" pitchFamily="34" charset="-120"/>
                <a:ea typeface="微軟正黑體" panose="020B0604030504040204" pitchFamily="34" charset="-120"/>
              </a:rPr>
              <a:t>6. </a:t>
            </a:r>
            <a:r>
              <a:rPr lang="zh-TW" altLang="en-US" sz="2000" dirty="0">
                <a:latin typeface="微軟正黑體" panose="020B0604030504040204" pitchFamily="34" charset="-120"/>
                <a:ea typeface="微軟正黑體" panose="020B0604030504040204" pitchFamily="34" charset="-120"/>
              </a:rPr>
              <a:t>   </a:t>
            </a:r>
            <a:r>
              <a:rPr lang="zh-TW" altLang="zh-TW" sz="2000" dirty="0">
                <a:latin typeface="微軟正黑體" panose="020B0604030504040204" pitchFamily="34" charset="-120"/>
                <a:ea typeface="微軟正黑體" panose="020B0604030504040204" pitchFamily="34" charset="-120"/>
              </a:rPr>
              <a:t>按照</a:t>
            </a:r>
            <a:r>
              <a:rPr lang="en-US" altLang="zh-TW"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順著骨架結構</a:t>
            </a:r>
            <a:r>
              <a:rPr lang="en-US" altLang="zh-TW"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對用戶行為開始講述</a:t>
            </a:r>
            <a:r>
              <a:rPr lang="zh-TW" altLang="en-US" sz="2000" dirty="0">
                <a:latin typeface="微軟正黑體" panose="020B0604030504040204" pitchFamily="34" charset="-120"/>
                <a:ea typeface="微軟正黑體" panose="020B0604030504040204" pitchFamily="34" charset="-120"/>
              </a:rPr>
              <a:t>使</a:t>
            </a:r>
            <a:r>
              <a:rPr lang="zh-TW" altLang="zh-TW" sz="2000" dirty="0">
                <a:latin typeface="微軟正黑體" panose="020B0604030504040204" pitchFamily="34" charset="-120"/>
                <a:ea typeface="微軟正黑體" panose="020B0604030504040204" pitchFamily="34" charset="-120"/>
              </a:rPr>
              <a:t>用</a:t>
            </a:r>
            <a:r>
              <a:rPr lang="zh-TW" altLang="en-US" sz="2000" dirty="0">
                <a:latin typeface="微軟正黑體" panose="020B0604030504040204" pitchFamily="34" charset="-120"/>
                <a:ea typeface="微軟正黑體" panose="020B0604030504040204" pitchFamily="34" charset="-120"/>
              </a:rPr>
              <a:t>者</a:t>
            </a:r>
            <a:r>
              <a:rPr lang="zh-TW" altLang="zh-TW" sz="2000" dirty="0">
                <a:latin typeface="微軟正黑體" panose="020B0604030504040204" pitchFamily="34" charset="-120"/>
                <a:ea typeface="微軟正黑體" panose="020B0604030504040204" pitchFamily="34" charset="-120"/>
              </a:rPr>
              <a:t>故事，確保你沒有遺漏</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buAutoNum type="arabicPeriod" startAt="7"/>
            </a:pPr>
            <a:r>
              <a:rPr lang="zh-TW" altLang="zh-TW" sz="2000" dirty="0">
                <a:latin typeface="微軟正黑體" panose="020B0604030504040204" pitchFamily="34" charset="-120"/>
                <a:ea typeface="微軟正黑體" panose="020B0604030504040204" pitchFamily="34" charset="-120"/>
              </a:rPr>
              <a:t>完成用戶故事地圖的基本框架</a:t>
            </a:r>
            <a:r>
              <a:rPr lang="zh-TW" altLang="en-US" sz="2000" dirty="0">
                <a:latin typeface="微軟正黑體" panose="020B0604030504040204" pitchFamily="34" charset="-120"/>
                <a:ea typeface="微軟正黑體" panose="020B0604030504040204" pitchFamily="34" charset="-120"/>
              </a:rPr>
              <a:t>後</a:t>
            </a:r>
            <a:r>
              <a:rPr lang="zh-TW"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便</a:t>
            </a:r>
            <a:r>
              <a:rPr lang="zh-TW" altLang="zh-TW" sz="2000" dirty="0">
                <a:latin typeface="微軟正黑體" panose="020B0604030504040204" pitchFamily="34" charset="-120"/>
                <a:ea typeface="微軟正黑體" panose="020B0604030504040204" pitchFamily="34" charset="-120"/>
              </a:rPr>
              <a:t>可以在每個用戶任務下面添加更加細</a:t>
            </a:r>
            <a:endParaRPr lang="en-US" altLang="zh-TW" sz="2000" dirty="0">
              <a:latin typeface="微軟正黑體" panose="020B0604030504040204" pitchFamily="34" charset="-120"/>
              <a:ea typeface="微軟正黑體" panose="020B0604030504040204" pitchFamily="34" charset="-120"/>
            </a:endParaRPr>
          </a:p>
          <a:p>
            <a:pPr marL="0" indent="0">
              <a:spcBef>
                <a:spcPts val="0"/>
              </a:spcBef>
              <a:buNone/>
            </a:pPr>
            <a:r>
              <a:rPr lang="zh-TW" altLang="en-US" sz="2000" dirty="0">
                <a:latin typeface="微軟正黑體" panose="020B0604030504040204" pitchFamily="34" charset="-120"/>
                <a:ea typeface="微軟正黑體" panose="020B0604030504040204" pitchFamily="34" charset="-120"/>
              </a:rPr>
              <a:t>       </a:t>
            </a:r>
            <a:r>
              <a:rPr lang="zh-TW" altLang="zh-TW" sz="2000" dirty="0">
                <a:latin typeface="微軟正黑體" panose="020B0604030504040204" pitchFamily="34" charset="-120"/>
                <a:ea typeface="微軟正黑體" panose="020B0604030504040204" pitchFamily="34" charset="-120"/>
              </a:rPr>
              <a:t>節的用戶故事</a:t>
            </a:r>
            <a:r>
              <a:rPr lang="en-US" altLang="zh-TW" sz="2000" dirty="0">
                <a:latin typeface="微軟正黑體" panose="020B0604030504040204" pitchFamily="34" charset="-120"/>
                <a:ea typeface="微軟正黑體" panose="020B0604030504040204" pitchFamily="34" charset="-120"/>
              </a:rPr>
              <a:t>(User Stories)</a:t>
            </a:r>
            <a:r>
              <a:rPr lang="zh-TW" altLang="zh-TW" sz="2000" dirty="0">
                <a:latin typeface="微軟正黑體" panose="020B0604030504040204" pitchFamily="34" charset="-120"/>
                <a:ea typeface="微軟正黑體" panose="020B0604030504040204" pitchFamily="34" charset="-120"/>
              </a:rPr>
              <a:t>了</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457200" indent="-457200">
              <a:buAutoNum type="arabicPeriod" startAt="8"/>
            </a:pPr>
            <a:r>
              <a:rPr lang="zh-TW" altLang="zh-TW" sz="2000" dirty="0">
                <a:latin typeface="微軟正黑體" panose="020B0604030504040204" pitchFamily="34" charset="-120"/>
                <a:ea typeface="微軟正黑體" panose="020B0604030504040204" pitchFamily="34" charset="-120"/>
              </a:rPr>
              <a:t>最後，針對第一個發佈的所有用戶故事進行分解，確保我們的第一個發佈越小越好</a:t>
            </a:r>
            <a:r>
              <a:rPr lang="zh-TW" altLang="en-US" sz="2000" dirty="0">
                <a:latin typeface="微軟正黑體" panose="020B0604030504040204" pitchFamily="34" charset="-120"/>
                <a:ea typeface="微軟正黑體" panose="020B0604030504040204" pitchFamily="34" charset="-120"/>
              </a:rPr>
              <a:t>，最後，要評估能否保證在</a:t>
            </a:r>
            <a:r>
              <a:rPr lang="en-US" altLang="zh-TW" sz="2000" dirty="0">
                <a:latin typeface="微軟正黑體" panose="020B0604030504040204" pitchFamily="34" charset="-120"/>
                <a:ea typeface="微軟正黑體" panose="020B0604030504040204" pitchFamily="34" charset="-120"/>
              </a:rPr>
              <a:t>1-2</a:t>
            </a:r>
            <a:r>
              <a:rPr lang="zh-TW" altLang="en-US" sz="2000" dirty="0">
                <a:latin typeface="微軟正黑體" panose="020B0604030504040204" pitchFamily="34" charset="-120"/>
                <a:ea typeface="微軟正黑體" panose="020B0604030504040204" pitchFamily="34" charset="-120"/>
              </a:rPr>
              <a:t>個反覆運算後就可以發佈你產品的第一個版本，並作成適當的調整。</a:t>
            </a:r>
          </a:p>
        </p:txBody>
      </p:sp>
      <p:pic>
        <p:nvPicPr>
          <p:cNvPr id="4" name="圖片 3" descr="2016-01-11_19-01-40">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50073"/>
            <a:ext cx="3035300" cy="730250"/>
          </a:xfrm>
          <a:prstGeom prst="rect">
            <a:avLst/>
          </a:prstGeom>
          <a:noFill/>
          <a:ln>
            <a:solidFill>
              <a:srgbClr val="C00000"/>
            </a:solidFill>
          </a:ln>
        </p:spPr>
      </p:pic>
      <p:sp>
        <p:nvSpPr>
          <p:cNvPr id="5" name="矩形 4"/>
          <p:cNvSpPr/>
          <p:nvPr/>
        </p:nvSpPr>
        <p:spPr>
          <a:xfrm>
            <a:off x="300188" y="6497845"/>
            <a:ext cx="8215162" cy="307777"/>
          </a:xfrm>
          <a:prstGeom prst="rect">
            <a:avLst/>
          </a:prstGeom>
        </p:spPr>
        <p:txBody>
          <a:bodyPr wrap="square">
            <a:spAutoFit/>
          </a:bodyPr>
          <a:lstStyle/>
          <a:p>
            <a:r>
              <a:rPr lang="zh-TW" altLang="en-US" sz="1400" dirty="0"/>
              <a:t>參考</a:t>
            </a:r>
            <a:r>
              <a:rPr lang="en-US" altLang="zh-TW" sz="1400" dirty="0"/>
              <a:t>:</a:t>
            </a:r>
            <a:r>
              <a:rPr lang="zh-TW" altLang="en-US" sz="1400" dirty="0"/>
              <a:t> </a:t>
            </a:r>
            <a:r>
              <a:rPr lang="en-US" altLang="zh-TW" sz="1400" dirty="0"/>
              <a:t>http://winnipegagilist.blogspot.jp/2012/03/how-to-create-user-story-map.html</a:t>
            </a:r>
            <a:endParaRPr lang="zh-TW" altLang="en-US" sz="1400" dirty="0"/>
          </a:p>
        </p:txBody>
      </p:sp>
    </p:spTree>
    <p:extLst>
      <p:ext uri="{BB962C8B-B14F-4D97-AF65-F5344CB8AC3E}">
        <p14:creationId xmlns:p14="http://schemas.microsoft.com/office/powerpoint/2010/main" val="5697499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29344" y="275337"/>
            <a:ext cx="5929828" cy="523220"/>
          </a:xfrm>
          <a:prstGeom prst="rect">
            <a:avLst/>
          </a:prstGeom>
        </p:spPr>
        <p:txBody>
          <a:bodyPr wrap="none">
            <a:spAutoFit/>
          </a:bodyPr>
          <a:lstStyle/>
          <a:p>
            <a:r>
              <a:rPr lang="zh-TW" altLang="en-US" sz="2800" b="1" dirty="0">
                <a:latin typeface="微軟正黑體" panose="020B0604030504040204" pitchFamily="34" charset="-120"/>
                <a:ea typeface="微軟正黑體" panose="020B0604030504040204" pitchFamily="34" charset="-120"/>
              </a:rPr>
              <a:t>使用者故事是寫下來做「討論」用的</a:t>
            </a:r>
            <a:endParaRPr lang="zh-TW" altLang="en-US" sz="2800" dirty="0"/>
          </a:p>
        </p:txBody>
      </p:sp>
      <p:sp>
        <p:nvSpPr>
          <p:cNvPr id="7" name="矩形 6"/>
          <p:cNvSpPr/>
          <p:nvPr/>
        </p:nvSpPr>
        <p:spPr>
          <a:xfrm>
            <a:off x="1234440" y="6050081"/>
            <a:ext cx="7461504" cy="523220"/>
          </a:xfrm>
          <a:prstGeom prst="rect">
            <a:avLst/>
          </a:prstGeom>
        </p:spPr>
        <p:txBody>
          <a:bodyPr wrap="square">
            <a:spAutoFit/>
          </a:bodyPr>
          <a:lstStyle/>
          <a:p>
            <a:r>
              <a:rPr lang="en-US" altLang="zh-TW" dirty="0"/>
              <a:t>“</a:t>
            </a:r>
            <a:r>
              <a:rPr lang="en-US" altLang="zh-TW" sz="2800" b="1" dirty="0"/>
              <a:t>Card</a:t>
            </a:r>
            <a:r>
              <a:rPr lang="en-US" altLang="zh-TW" sz="2800" dirty="0"/>
              <a:t>,  </a:t>
            </a:r>
            <a:r>
              <a:rPr lang="en-US" altLang="zh-TW" sz="2800" b="1" dirty="0"/>
              <a:t>Conversation</a:t>
            </a:r>
            <a:r>
              <a:rPr lang="en-US" altLang="zh-TW" sz="2800" dirty="0"/>
              <a:t>,  </a:t>
            </a:r>
            <a:r>
              <a:rPr lang="en-US" altLang="zh-TW" sz="2800" b="1" dirty="0"/>
              <a:t>Confirmation</a:t>
            </a:r>
            <a:r>
              <a:rPr lang="en-US" altLang="zh-TW" dirty="0"/>
              <a:t>”</a:t>
            </a:r>
            <a:r>
              <a:rPr lang="zh-TW" altLang="en-US" dirty="0"/>
              <a:t>       </a:t>
            </a:r>
            <a:r>
              <a:rPr lang="en-US" altLang="zh-TW" dirty="0"/>
              <a:t>by </a:t>
            </a:r>
            <a:r>
              <a:rPr lang="zh-TW" altLang="en-US" dirty="0"/>
              <a:t> </a:t>
            </a:r>
            <a:r>
              <a:rPr lang="en-US" altLang="zh-TW" i="1" dirty="0"/>
              <a:t>Ron Jeffries</a:t>
            </a:r>
            <a:endParaRPr lang="zh-TW" altLang="en-US" i="1" dirty="0"/>
          </a:p>
        </p:txBody>
      </p:sp>
      <p:pic>
        <p:nvPicPr>
          <p:cNvPr id="8" name="圖片 7"/>
          <p:cNvPicPr>
            <a:picLocks noChangeAspect="1"/>
          </p:cNvPicPr>
          <p:nvPr/>
        </p:nvPicPr>
        <p:blipFill>
          <a:blip r:embed="rId2"/>
          <a:stretch>
            <a:fillRect/>
          </a:stretch>
        </p:blipFill>
        <p:spPr>
          <a:xfrm>
            <a:off x="2372522" y="2126655"/>
            <a:ext cx="4813547" cy="3391074"/>
          </a:xfrm>
          <a:prstGeom prst="rect">
            <a:avLst/>
          </a:prstGeom>
        </p:spPr>
      </p:pic>
      <p:sp>
        <p:nvSpPr>
          <p:cNvPr id="9" name="矩形 8"/>
          <p:cNvSpPr/>
          <p:nvPr/>
        </p:nvSpPr>
        <p:spPr>
          <a:xfrm>
            <a:off x="719359" y="1139659"/>
            <a:ext cx="8119872" cy="723275"/>
          </a:xfrm>
          <a:prstGeom prst="rect">
            <a:avLst/>
          </a:prstGeom>
        </p:spPr>
        <p:txBody>
          <a:bodyPr wrap="square">
            <a:spAutoFit/>
          </a:bodyPr>
          <a:lstStyle/>
          <a:p>
            <a:pPr algn="ctr">
              <a:spcBef>
                <a:spcPts val="600"/>
              </a:spcBef>
            </a:pPr>
            <a:r>
              <a:rPr lang="zh-TW" altLang="en-US" dirty="0">
                <a:latin typeface="微軟正黑體" panose="020B0604030504040204" pitchFamily="34" charset="-120"/>
                <a:ea typeface="微軟正黑體" panose="020B0604030504040204" pitchFamily="34" charset="-120"/>
              </a:rPr>
              <a:t>不論你使用怎麼樣的工具來撰寫使用者故事，一定不能忘記</a:t>
            </a:r>
            <a:endParaRPr lang="en-US" altLang="zh-TW" dirty="0">
              <a:latin typeface="微軟正黑體" panose="020B0604030504040204" pitchFamily="34" charset="-120"/>
              <a:ea typeface="微軟正黑體" panose="020B0604030504040204" pitchFamily="34" charset="-120"/>
            </a:endParaRPr>
          </a:p>
          <a:p>
            <a:pPr algn="ctr">
              <a:spcBef>
                <a:spcPts val="600"/>
              </a:spcBef>
            </a:pPr>
            <a:r>
              <a:rPr lang="zh-TW" altLang="en-US" dirty="0">
                <a:latin typeface="微軟正黑體" panose="020B0604030504040204" pitchFamily="34" charset="-120"/>
                <a:ea typeface="微軟正黑體" panose="020B0604030504040204" pitchFamily="34" charset="-120"/>
              </a:rPr>
              <a:t>它是用來做</a:t>
            </a:r>
            <a:r>
              <a:rPr lang="zh-TW" altLang="en-US" b="1" dirty="0">
                <a:latin typeface="微軟正黑體" panose="020B0604030504040204" pitchFamily="34" charset="-120"/>
                <a:ea typeface="微軟正黑體" panose="020B0604030504040204" pitchFamily="34" charset="-120"/>
              </a:rPr>
              <a:t>討論</a:t>
            </a:r>
            <a:r>
              <a:rPr lang="zh-TW" altLang="en-US" dirty="0">
                <a:latin typeface="微軟正黑體" panose="020B0604030504040204" pitchFamily="34" charset="-120"/>
                <a:ea typeface="微軟正黑體" panose="020B0604030504040204" pitchFamily="34" charset="-120"/>
              </a:rPr>
              <a:t>用的。</a:t>
            </a:r>
          </a:p>
        </p:txBody>
      </p:sp>
      <p:sp>
        <p:nvSpPr>
          <p:cNvPr id="11" name="矩形 10"/>
          <p:cNvSpPr/>
          <p:nvPr/>
        </p:nvSpPr>
        <p:spPr>
          <a:xfrm>
            <a:off x="486707" y="306115"/>
            <a:ext cx="1922321"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不能忘記初衷</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382297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329184" y="2008845"/>
            <a:ext cx="3703320" cy="3787712"/>
          </a:xfrm>
          <a:prstGeom prst="rect">
            <a:avLst/>
          </a:prstGeom>
          <a:ln>
            <a:solidFill>
              <a:schemeClr val="tx1"/>
            </a:solidFill>
          </a:ln>
          <a:effectLst>
            <a:softEdge rad="12700"/>
          </a:effectLst>
        </p:spPr>
      </p:pic>
      <p:sp>
        <p:nvSpPr>
          <p:cNvPr id="6" name="矩形 5"/>
          <p:cNvSpPr/>
          <p:nvPr/>
        </p:nvSpPr>
        <p:spPr>
          <a:xfrm>
            <a:off x="1909414" y="244137"/>
            <a:ext cx="5570756" cy="523220"/>
          </a:xfrm>
          <a:prstGeom prst="rect">
            <a:avLst/>
          </a:prstGeom>
        </p:spPr>
        <p:txBody>
          <a:bodyPr wrap="none">
            <a:spAutoFit/>
          </a:bodyPr>
          <a:lstStyle/>
          <a:p>
            <a:r>
              <a:rPr lang="zh-TW" altLang="en-US" sz="2800" b="1" dirty="0">
                <a:latin typeface="微軟正黑體" panose="020B0604030504040204" pitchFamily="34" charset="-120"/>
                <a:ea typeface="微軟正黑體" panose="020B0604030504040204" pitchFamily="34" charset="-120"/>
              </a:rPr>
              <a:t>使用者故事必須要適合做「討論」</a:t>
            </a:r>
            <a:endParaRPr lang="zh-TW" altLang="en-US" sz="2800" dirty="0"/>
          </a:p>
        </p:txBody>
      </p:sp>
      <p:sp>
        <p:nvSpPr>
          <p:cNvPr id="2" name="矩形 1"/>
          <p:cNvSpPr/>
          <p:nvPr/>
        </p:nvSpPr>
        <p:spPr>
          <a:xfrm>
            <a:off x="798400" y="1125301"/>
            <a:ext cx="2492990"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千萬不要寫成這個樣子</a:t>
            </a:r>
          </a:p>
        </p:txBody>
      </p:sp>
      <p:sp>
        <p:nvSpPr>
          <p:cNvPr id="3" name="向下箭號 2"/>
          <p:cNvSpPr/>
          <p:nvPr/>
        </p:nvSpPr>
        <p:spPr>
          <a:xfrm>
            <a:off x="1845406" y="1623723"/>
            <a:ext cx="270959" cy="256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 name="矩形 3"/>
          <p:cNvSpPr/>
          <p:nvPr/>
        </p:nvSpPr>
        <p:spPr>
          <a:xfrm>
            <a:off x="1603245" y="5941437"/>
            <a:ext cx="787395" cy="369332"/>
          </a:xfrm>
          <a:prstGeom prst="rect">
            <a:avLst/>
          </a:prstGeom>
        </p:spPr>
        <p:txBody>
          <a:bodyPr wrap="none">
            <a:spAutoFit/>
          </a:bodyPr>
          <a:lstStyle/>
          <a:p>
            <a:r>
              <a:rPr lang="en-US" altLang="zh-TW" dirty="0"/>
              <a:t>(</a:t>
            </a:r>
            <a:r>
              <a:rPr lang="zh-TW" altLang="en-US" dirty="0"/>
              <a:t>睡著</a:t>
            </a:r>
            <a:r>
              <a:rPr lang="en-US" altLang="zh-TW" dirty="0"/>
              <a:t>)</a:t>
            </a:r>
            <a:endParaRPr lang="zh-TW" altLang="en-US" dirty="0"/>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416" y="3264173"/>
            <a:ext cx="4227573" cy="2532384"/>
          </a:xfrm>
          <a:prstGeom prst="rect">
            <a:avLst/>
          </a:prstGeom>
          <a:effectLst>
            <a:outerShdw blurRad="50800" dist="38100" dir="2700000" algn="tl" rotWithShape="0">
              <a:prstClr val="black">
                <a:alpha val="40000"/>
              </a:prstClr>
            </a:outerShdw>
          </a:effectLst>
        </p:spPr>
      </p:pic>
      <p:sp>
        <p:nvSpPr>
          <p:cNvPr id="10" name="矩形 9"/>
          <p:cNvSpPr/>
          <p:nvPr/>
        </p:nvSpPr>
        <p:spPr>
          <a:xfrm>
            <a:off x="5285859" y="1125301"/>
            <a:ext cx="2031325"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理想的使用者故事</a:t>
            </a:r>
          </a:p>
        </p:txBody>
      </p:sp>
      <p:sp>
        <p:nvSpPr>
          <p:cNvPr id="11" name="矩形 10"/>
          <p:cNvSpPr/>
          <p:nvPr/>
        </p:nvSpPr>
        <p:spPr>
          <a:xfrm>
            <a:off x="4768021" y="1623723"/>
            <a:ext cx="4220116" cy="1315745"/>
          </a:xfrm>
          <a:prstGeom prst="rect">
            <a:avLst/>
          </a:prstGeom>
        </p:spPr>
        <p:txBody>
          <a:bodyPr wrap="square">
            <a:spAutoFit/>
          </a:bodyPr>
          <a:lstStyle/>
          <a:p>
            <a:pPr marL="285750" indent="-285750">
              <a:spcBef>
                <a:spcPts val="300"/>
              </a:spcBef>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目標明確</a:t>
            </a:r>
            <a:endParaRPr lang="en-US" altLang="zh-TW" dirty="0">
              <a:latin typeface="微軟正黑體" panose="020B0604030504040204" pitchFamily="34" charset="-120"/>
              <a:ea typeface="微軟正黑體" panose="020B0604030504040204" pitchFamily="34" charset="-120"/>
            </a:endParaRPr>
          </a:p>
          <a:p>
            <a:pPr marL="285750" indent="-285750">
              <a:spcBef>
                <a:spcPts val="300"/>
              </a:spcBef>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範圍收斂而容易界定</a:t>
            </a:r>
            <a:endParaRPr lang="en-US" altLang="zh-TW" dirty="0">
              <a:latin typeface="微軟正黑體" panose="020B0604030504040204" pitchFamily="34" charset="-120"/>
              <a:ea typeface="微軟正黑體" panose="020B0604030504040204" pitchFamily="34" charset="-120"/>
            </a:endParaRPr>
          </a:p>
          <a:p>
            <a:pPr marL="285750" indent="-285750">
              <a:spcBef>
                <a:spcPts val="300"/>
              </a:spcBef>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層次分明</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章、節、小節</a:t>
            </a:r>
            <a:r>
              <a:rPr lang="en-US" altLang="zh-TW" dirty="0">
                <a:latin typeface="微軟正黑體" panose="020B0604030504040204" pitchFamily="34" charset="-120"/>
                <a:ea typeface="微軟正黑體" panose="020B0604030504040204" pitchFamily="34" charset="-120"/>
              </a:rPr>
              <a:t>)</a:t>
            </a:r>
          </a:p>
          <a:p>
            <a:pPr marL="285750" indent="-285750">
              <a:spcBef>
                <a:spcPts val="300"/>
              </a:spcBef>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Minimal Viable Product </a:t>
            </a:r>
            <a:r>
              <a:rPr lang="zh-TW" altLang="en-US" dirty="0">
                <a:latin typeface="微軟正黑體" panose="020B0604030504040204" pitchFamily="34" charset="-120"/>
                <a:ea typeface="微軟正黑體" panose="020B0604030504040204" pitchFamily="34" charset="-120"/>
              </a:rPr>
              <a:t>清楚可見</a:t>
            </a:r>
          </a:p>
        </p:txBody>
      </p:sp>
      <p:sp>
        <p:nvSpPr>
          <p:cNvPr id="12" name="矩形 11"/>
          <p:cNvSpPr/>
          <p:nvPr/>
        </p:nvSpPr>
        <p:spPr>
          <a:xfrm>
            <a:off x="5907300" y="5941437"/>
            <a:ext cx="1941557" cy="369332"/>
          </a:xfrm>
          <a:prstGeom prst="rect">
            <a:avLst/>
          </a:prstGeom>
        </p:spPr>
        <p:txBody>
          <a:bodyPr wrap="none">
            <a:spAutoFit/>
          </a:bodyPr>
          <a:lstStyle/>
          <a:p>
            <a:r>
              <a:rPr lang="en-US" altLang="zh-TW" dirty="0"/>
              <a:t>(</a:t>
            </a:r>
            <a:r>
              <a:rPr lang="zh-TW" altLang="en-US" dirty="0"/>
              <a:t>商業價值、抽象</a:t>
            </a:r>
            <a:r>
              <a:rPr lang="en-US" altLang="zh-TW" dirty="0"/>
              <a:t>)</a:t>
            </a:r>
            <a:endParaRPr lang="zh-TW" altLang="en-US" dirty="0"/>
          </a:p>
        </p:txBody>
      </p:sp>
    </p:spTree>
    <p:extLst>
      <p:ext uri="{BB962C8B-B14F-4D97-AF65-F5344CB8AC3E}">
        <p14:creationId xmlns:p14="http://schemas.microsoft.com/office/powerpoint/2010/main" val="22883618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886" y="1970454"/>
            <a:ext cx="4313799" cy="2875866"/>
          </a:xfrm>
          <a:prstGeom prst="rect">
            <a:avLst/>
          </a:prstGeom>
          <a:effectLst>
            <a:outerShdw blurRad="50800" dist="38100" dir="2700000" algn="tl" rotWithShape="0">
              <a:prstClr val="black">
                <a:alpha val="40000"/>
              </a:prstClr>
            </a:outerShdw>
          </a:effectLst>
        </p:spPr>
      </p:pic>
      <p:sp>
        <p:nvSpPr>
          <p:cNvPr id="5" name="矩形 4"/>
          <p:cNvSpPr/>
          <p:nvPr/>
        </p:nvSpPr>
        <p:spPr>
          <a:xfrm>
            <a:off x="1927963" y="1013772"/>
            <a:ext cx="5525872" cy="369332"/>
          </a:xfrm>
          <a:prstGeom prst="rect">
            <a:avLst/>
          </a:prstGeom>
        </p:spPr>
        <p:txBody>
          <a:bodyPr wrap="none">
            <a:spAutoFit/>
          </a:bodyPr>
          <a:lstStyle/>
          <a:p>
            <a:r>
              <a:rPr lang="zh-TW" altLang="en-US" dirty="0">
                <a:solidFill>
                  <a:schemeClr val="accent5"/>
                </a:solidFill>
                <a:latin typeface="微軟正黑體" panose="020B0604030504040204" pitchFamily="34" charset="-120"/>
                <a:ea typeface="微軟正黑體" panose="020B0604030504040204" pitchFamily="34" charset="-120"/>
              </a:rPr>
              <a:t>它是團隊共同的任務，可由 </a:t>
            </a:r>
            <a:r>
              <a:rPr lang="en-US" altLang="zh-TW" dirty="0">
                <a:solidFill>
                  <a:schemeClr val="accent5"/>
                </a:solidFill>
                <a:latin typeface="微軟正黑體" panose="020B0604030504040204" pitchFamily="34" charset="-120"/>
                <a:ea typeface="微軟正黑體" panose="020B0604030504040204" pitchFamily="34" charset="-120"/>
              </a:rPr>
              <a:t>3~5</a:t>
            </a:r>
            <a:r>
              <a:rPr lang="zh-TW" altLang="en-US" dirty="0">
                <a:solidFill>
                  <a:schemeClr val="accent5"/>
                </a:solidFill>
                <a:latin typeface="微軟正黑體" panose="020B0604030504040204" pitchFamily="34" charset="-120"/>
                <a:ea typeface="微軟正黑體" panose="020B0604030504040204" pitchFamily="34" charset="-120"/>
              </a:rPr>
              <a:t>名小組成員分工完成</a:t>
            </a:r>
            <a:endParaRPr lang="zh-TW" altLang="en-US" dirty="0"/>
          </a:p>
        </p:txBody>
      </p:sp>
      <p:sp>
        <p:nvSpPr>
          <p:cNvPr id="6" name="矩形 5"/>
          <p:cNvSpPr/>
          <p:nvPr/>
        </p:nvSpPr>
        <p:spPr>
          <a:xfrm>
            <a:off x="1655177" y="367543"/>
            <a:ext cx="6378669" cy="523220"/>
          </a:xfrm>
          <a:prstGeom prst="rect">
            <a:avLst/>
          </a:prstGeom>
        </p:spPr>
        <p:txBody>
          <a:bodyPr wrap="none">
            <a:spAutoFit/>
          </a:bodyPr>
          <a:lstStyle/>
          <a:p>
            <a:r>
              <a:rPr lang="zh-TW" altLang="en-US" sz="2800" b="1" dirty="0">
                <a:latin typeface="微軟正黑體" panose="020B0604030504040204" pitchFamily="34" charset="-120"/>
                <a:ea typeface="微軟正黑體" panose="020B0604030504040204" pitchFamily="34" charset="-120"/>
              </a:rPr>
              <a:t>使用者故事對照 要由團隊一起討論出來</a:t>
            </a:r>
            <a:endParaRPr lang="zh-TW" altLang="en-US" sz="2800" dirty="0"/>
          </a:p>
        </p:txBody>
      </p:sp>
      <p:sp>
        <p:nvSpPr>
          <p:cNvPr id="7" name="矩形 6"/>
          <p:cNvSpPr/>
          <p:nvPr/>
        </p:nvSpPr>
        <p:spPr>
          <a:xfrm>
            <a:off x="192024" y="5551551"/>
            <a:ext cx="8878881" cy="907941"/>
          </a:xfrm>
          <a:prstGeom prst="rect">
            <a:avLst/>
          </a:prstGeom>
        </p:spPr>
        <p:txBody>
          <a:bodyPr wrap="square">
            <a:spAutoFit/>
          </a:bodyPr>
          <a:lstStyle/>
          <a:p>
            <a:pPr algn="ctr">
              <a:spcBef>
                <a:spcPts val="600"/>
              </a:spcBef>
            </a:pPr>
            <a:r>
              <a:rPr lang="zh-TW" altLang="en-US" sz="2400" dirty="0">
                <a:latin typeface="微軟正黑體" panose="020B0604030504040204" pitchFamily="34" charset="-120"/>
                <a:ea typeface="微軟正黑體" panose="020B0604030504040204" pitchFamily="34" charset="-120"/>
              </a:rPr>
              <a:t>與架構設計相同，要由問題來推演出來</a:t>
            </a:r>
          </a:p>
          <a:p>
            <a:pPr algn="ctr">
              <a:spcBef>
                <a:spcPts val="600"/>
              </a:spcBef>
            </a:pPr>
            <a:r>
              <a:rPr lang="en-US" altLang="zh-TW" sz="2400" dirty="0">
                <a:latin typeface="微軟正黑體" panose="020B0604030504040204" pitchFamily="34" charset="-120"/>
                <a:ea typeface="微軟正黑體" panose="020B0604030504040204" pitchFamily="34" charset="-120"/>
              </a:rPr>
              <a:t>User Story Mapping </a:t>
            </a:r>
            <a:r>
              <a:rPr lang="zh-TW" altLang="en-US" sz="2400" dirty="0">
                <a:latin typeface="微軟正黑體" panose="020B0604030504040204" pitchFamily="34" charset="-120"/>
                <a:ea typeface="微軟正黑體" panose="020B0604030504040204" pitchFamily="34" charset="-120"/>
              </a:rPr>
              <a:t>要由 </a:t>
            </a:r>
            <a:r>
              <a:rPr lang="zh-TW" altLang="en-US" sz="2400" b="1" dirty="0">
                <a:latin typeface="微軟正黑體" panose="020B0604030504040204" pitchFamily="34" charset="-120"/>
                <a:ea typeface="微軟正黑體" panose="020B0604030504040204" pitchFamily="34" charset="-120"/>
              </a:rPr>
              <a:t>使用者</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目標</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活動</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任務 </a:t>
            </a:r>
            <a:r>
              <a:rPr lang="zh-TW" altLang="en-US" sz="2400" dirty="0">
                <a:latin typeface="微軟正黑體" panose="020B0604030504040204" pitchFamily="34" charset="-120"/>
                <a:ea typeface="微軟正黑體" panose="020B0604030504040204" pitchFamily="34" charset="-120"/>
              </a:rPr>
              <a:t>依序推演出來</a:t>
            </a:r>
          </a:p>
        </p:txBody>
      </p:sp>
    </p:spTree>
    <p:extLst>
      <p:ext uri="{BB962C8B-B14F-4D97-AF65-F5344CB8AC3E}">
        <p14:creationId xmlns:p14="http://schemas.microsoft.com/office/powerpoint/2010/main" val="38656101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86100" y="23676"/>
            <a:ext cx="6007608" cy="553998"/>
          </a:xfrm>
          <a:prstGeom prst="rect">
            <a:avLst/>
          </a:prstGeom>
        </p:spPr>
        <p:txBody>
          <a:bodyPr wrap="square">
            <a:spAutoFit/>
          </a:bodyPr>
          <a:lstStyle/>
          <a:p>
            <a:r>
              <a:rPr lang="zh-TW" altLang="en-US" sz="3000" b="1" dirty="0">
                <a:latin typeface="微軟正黑體" panose="020B0604030504040204" pitchFamily="34" charset="-120"/>
                <a:ea typeface="微軟正黑體" panose="020B0604030504040204" pitchFamily="34" charset="-120"/>
              </a:rPr>
              <a:t>使用者故事對照 </a:t>
            </a:r>
            <a:r>
              <a:rPr lang="zh-TW" altLang="en-US" sz="3000" dirty="0">
                <a:latin typeface="微軟正黑體" panose="020B0604030504040204" pitchFamily="34" charset="-120"/>
                <a:ea typeface="微軟正黑體" panose="020B0604030504040204" pitchFamily="34" charset="-120"/>
              </a:rPr>
              <a:t>的二種起步方式</a:t>
            </a:r>
          </a:p>
        </p:txBody>
      </p:sp>
      <p:sp>
        <p:nvSpPr>
          <p:cNvPr id="5" name="矩形 4"/>
          <p:cNvSpPr/>
          <p:nvPr/>
        </p:nvSpPr>
        <p:spPr>
          <a:xfrm>
            <a:off x="271047" y="859321"/>
            <a:ext cx="3814393" cy="400110"/>
          </a:xfrm>
          <a:prstGeom prst="rect">
            <a:avLst/>
          </a:prstGeom>
        </p:spPr>
        <p:txBody>
          <a:bodyPr wrap="square">
            <a:spAutoFit/>
          </a:bodyPr>
          <a:lstStyle/>
          <a:p>
            <a:pPr marL="457200" indent="-457200">
              <a:buFont typeface="Arial" panose="020B0604020202020204" pitchFamily="34" charset="0"/>
              <a:buChar char="•"/>
            </a:pPr>
            <a:r>
              <a:rPr lang="zh-TW" altLang="en-US" sz="2000" b="1" dirty="0">
                <a:latin typeface="微軟正黑體" panose="020B0604030504040204" pitchFamily="34" charset="-120"/>
                <a:ea typeface="微軟正黑體" panose="020B0604030504040204" pitchFamily="34" charset="-120"/>
              </a:rPr>
              <a:t>依照功能</a:t>
            </a:r>
            <a:endParaRPr lang="en-US" altLang="zh-TW" sz="2000" dirty="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047" y="1444043"/>
            <a:ext cx="3679656" cy="2697557"/>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9904" y="1259431"/>
            <a:ext cx="4242616" cy="3029105"/>
          </a:xfrm>
          <a:prstGeom prst="rect">
            <a:avLst/>
          </a:prstGeom>
        </p:spPr>
      </p:pic>
      <p:sp>
        <p:nvSpPr>
          <p:cNvPr id="2" name="矩形 1"/>
          <p:cNvSpPr/>
          <p:nvPr/>
        </p:nvSpPr>
        <p:spPr>
          <a:xfrm>
            <a:off x="4572000" y="859321"/>
            <a:ext cx="4572000" cy="830997"/>
          </a:xfrm>
          <a:prstGeom prst="rect">
            <a:avLst/>
          </a:prstGeom>
        </p:spPr>
        <p:txBody>
          <a:bodyPr>
            <a:spAutoFit/>
          </a:bodyPr>
          <a:lstStyle/>
          <a:p>
            <a:pPr marL="457200" indent="-457200">
              <a:buFont typeface="Arial" panose="020B0604020202020204" pitchFamily="34" charset="0"/>
              <a:buChar char="•"/>
            </a:pPr>
            <a:r>
              <a:rPr lang="zh-TW" altLang="en-US" sz="2000" b="1" dirty="0">
                <a:latin typeface="微軟正黑體" panose="020B0604030504040204" pitchFamily="34" charset="-120"/>
                <a:ea typeface="微軟正黑體" panose="020B0604030504040204" pitchFamily="34" charset="-120"/>
              </a:rPr>
              <a:t>依照使用者</a:t>
            </a:r>
            <a:endParaRPr lang="en-US" altLang="zh-TW" sz="2000" b="1" dirty="0">
              <a:latin typeface="微軟正黑體" panose="020B0604030504040204" pitchFamily="34" charset="-120"/>
              <a:ea typeface="微軟正黑體" panose="020B0604030504040204" pitchFamily="34" charset="-120"/>
            </a:endParaRPr>
          </a:p>
          <a:p>
            <a:pPr>
              <a:spcBef>
                <a:spcPts val="1200"/>
              </a:spcBef>
            </a:pP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p:txBody>
      </p:sp>
      <p:sp>
        <p:nvSpPr>
          <p:cNvPr id="3" name="矩形 2"/>
          <p:cNvSpPr/>
          <p:nvPr/>
        </p:nvSpPr>
        <p:spPr>
          <a:xfrm>
            <a:off x="4489904" y="4700246"/>
            <a:ext cx="4672764" cy="2092881"/>
          </a:xfrm>
          <a:prstGeom prst="rect">
            <a:avLst/>
          </a:prstGeom>
        </p:spPr>
        <p:txBody>
          <a:bodyPr wrap="square">
            <a:spAutoFit/>
          </a:bodyPr>
          <a:lstStyle/>
          <a:p>
            <a:pPr>
              <a:spcBef>
                <a:spcPts val="300"/>
              </a:spcBef>
            </a:pPr>
            <a:r>
              <a:rPr lang="zh-TW" altLang="en-US" sz="2400" dirty="0">
                <a:latin typeface="微軟正黑體" panose="020B0604030504040204" pitchFamily="34" charset="-120"/>
                <a:ea typeface="微軟正黑體" panose="020B0604030504040204" pitchFamily="34" charset="-120"/>
              </a:rPr>
              <a:t>以「</a:t>
            </a:r>
            <a:r>
              <a:rPr lang="zh-TW" altLang="en-US" sz="2400" b="1" dirty="0">
                <a:latin typeface="微軟正黑體" panose="020B0604030504040204" pitchFamily="34" charset="-120"/>
                <a:ea typeface="微軟正黑體" panose="020B0604030504040204" pitchFamily="34" charset="-120"/>
              </a:rPr>
              <a:t>使用者</a:t>
            </a:r>
            <a:r>
              <a:rPr lang="zh-TW" altLang="en-US" sz="2400" dirty="0">
                <a:latin typeface="微軟正黑體" panose="020B0604030504040204" pitchFamily="34" charset="-120"/>
                <a:ea typeface="微軟正黑體" panose="020B0604030504040204" pitchFamily="34" charset="-120"/>
              </a:rPr>
              <a:t>」為中心，針對該</a:t>
            </a:r>
            <a:endParaRPr lang="en-US" altLang="zh-TW" sz="2400" dirty="0">
              <a:latin typeface="微軟正黑體" panose="020B0604030504040204" pitchFamily="34" charset="-120"/>
              <a:ea typeface="微軟正黑體" panose="020B0604030504040204" pitchFamily="34" charset="-120"/>
            </a:endParaRPr>
          </a:p>
          <a:p>
            <a:pPr>
              <a:spcBef>
                <a:spcPts val="300"/>
              </a:spcBef>
            </a:pPr>
            <a:r>
              <a:rPr lang="zh-TW" altLang="en-US" sz="2400" u="sng" dirty="0">
                <a:latin typeface="微軟正黑體" panose="020B0604030504040204" pitchFamily="34" charset="-120"/>
                <a:ea typeface="微軟正黑體" panose="020B0604030504040204" pitchFamily="34" charset="-120"/>
              </a:rPr>
              <a:t>使用者</a:t>
            </a:r>
            <a:r>
              <a:rPr lang="zh-TW" altLang="en-US" sz="2400" dirty="0">
                <a:latin typeface="微軟正黑體" panose="020B0604030504040204" pitchFamily="34" charset="-120"/>
                <a:ea typeface="微軟正黑體" panose="020B0604030504040204" pitchFamily="34" charset="-120"/>
              </a:rPr>
              <a:t>的目標，再依該</a:t>
            </a:r>
            <a:r>
              <a:rPr lang="zh-TW" altLang="en-US" sz="2400" u="sng" dirty="0">
                <a:latin typeface="微軟正黑體" panose="020B0604030504040204" pitchFamily="34" charset="-120"/>
                <a:ea typeface="微軟正黑體" panose="020B0604030504040204" pitchFamily="34" charset="-120"/>
              </a:rPr>
              <a:t>目標</a:t>
            </a:r>
            <a:r>
              <a:rPr lang="zh-TW" altLang="en-US" sz="2400" dirty="0">
                <a:latin typeface="微軟正黑體" panose="020B0604030504040204" pitchFamily="34" charset="-120"/>
                <a:ea typeface="微軟正黑體" panose="020B0604030504040204" pitchFamily="34" charset="-120"/>
              </a:rPr>
              <a:t>所需</a:t>
            </a:r>
            <a:endParaRPr lang="en-US" altLang="zh-TW" sz="2400" dirty="0">
              <a:latin typeface="微軟正黑體" panose="020B0604030504040204" pitchFamily="34" charset="-120"/>
              <a:ea typeface="微軟正黑體" panose="020B0604030504040204" pitchFamily="34" charset="-120"/>
            </a:endParaRPr>
          </a:p>
          <a:p>
            <a:pPr>
              <a:spcBef>
                <a:spcPts val="300"/>
              </a:spcBef>
            </a:pPr>
            <a:r>
              <a:rPr lang="zh-TW" altLang="en-US" sz="2400" dirty="0">
                <a:latin typeface="微軟正黑體" panose="020B0604030504040204" pitchFamily="34" charset="-120"/>
                <a:ea typeface="微軟正黑體" panose="020B0604030504040204" pitchFamily="34" charset="-120"/>
              </a:rPr>
              <a:t>要的</a:t>
            </a:r>
            <a:r>
              <a:rPr lang="zh-TW" altLang="en-US" sz="2400" u="sng" dirty="0">
                <a:latin typeface="微軟正黑體" panose="020B0604030504040204" pitchFamily="34" charset="-120"/>
                <a:ea typeface="微軟正黑體" panose="020B0604030504040204" pitchFamily="34" charset="-120"/>
              </a:rPr>
              <a:t>活動</a:t>
            </a:r>
            <a:r>
              <a:rPr lang="zh-TW" altLang="en-US" sz="2400" dirty="0">
                <a:latin typeface="微軟正黑體" panose="020B0604030504040204" pitchFamily="34" charset="-120"/>
                <a:ea typeface="微軟正黑體" panose="020B0604030504040204" pitchFamily="34" charset="-120"/>
              </a:rPr>
              <a:t>及完成該活動所需要的</a:t>
            </a:r>
            <a:endParaRPr lang="en-US" altLang="zh-TW" sz="2400" dirty="0">
              <a:latin typeface="微軟正黑體" panose="020B0604030504040204" pitchFamily="34" charset="-120"/>
              <a:ea typeface="微軟正黑體" panose="020B0604030504040204" pitchFamily="34" charset="-120"/>
            </a:endParaRPr>
          </a:p>
          <a:p>
            <a:pPr>
              <a:spcBef>
                <a:spcPts val="300"/>
              </a:spcBef>
            </a:pPr>
            <a:r>
              <a:rPr lang="zh-TW" altLang="en-US" sz="2400" u="sng" dirty="0">
                <a:latin typeface="微軟正黑體" panose="020B0604030504040204" pitchFamily="34" charset="-120"/>
                <a:ea typeface="微軟正黑體" panose="020B0604030504040204" pitchFamily="34" charset="-120"/>
              </a:rPr>
              <a:t>任務</a:t>
            </a:r>
            <a:r>
              <a:rPr lang="zh-TW" altLang="en-US" sz="2400" dirty="0">
                <a:latin typeface="微軟正黑體" panose="020B0604030504040204" pitchFamily="34" charset="-120"/>
                <a:ea typeface="微軟正黑體" panose="020B0604030504040204" pitchFamily="34" charset="-120"/>
              </a:rPr>
              <a:t> 來層層相扣，形成大故事包</a:t>
            </a:r>
            <a:endParaRPr lang="en-US" altLang="zh-TW" sz="2400" dirty="0">
              <a:latin typeface="微軟正黑體" panose="020B0604030504040204" pitchFamily="34" charset="-120"/>
              <a:ea typeface="微軟正黑體" panose="020B0604030504040204" pitchFamily="34" charset="-120"/>
            </a:endParaRPr>
          </a:p>
          <a:p>
            <a:pPr>
              <a:spcBef>
                <a:spcPts val="300"/>
              </a:spcBef>
            </a:pPr>
            <a:r>
              <a:rPr lang="zh-TW" altLang="en-US" sz="2400" dirty="0">
                <a:latin typeface="微軟正黑體" panose="020B0604030504040204" pitchFamily="34" charset="-120"/>
                <a:ea typeface="微軟正黑體" panose="020B0604030504040204" pitchFamily="34" charset="-120"/>
              </a:rPr>
              <a:t>含小故事的情境。</a:t>
            </a:r>
            <a:endParaRPr lang="en-US" altLang="zh-TW" sz="2400" dirty="0">
              <a:latin typeface="微軟正黑體" panose="020B0604030504040204" pitchFamily="34" charset="-120"/>
              <a:ea typeface="微軟正黑體" panose="020B0604030504040204" pitchFamily="34" charset="-120"/>
            </a:endParaRPr>
          </a:p>
        </p:txBody>
      </p:sp>
      <p:sp>
        <p:nvSpPr>
          <p:cNvPr id="8" name="矩形 7"/>
          <p:cNvSpPr/>
          <p:nvPr/>
        </p:nvSpPr>
        <p:spPr>
          <a:xfrm>
            <a:off x="271047" y="4700246"/>
            <a:ext cx="3679656" cy="1200329"/>
          </a:xfrm>
          <a:prstGeom prst="rect">
            <a:avLst/>
          </a:prstGeom>
        </p:spPr>
        <p:txBody>
          <a:bodyPr wrap="square">
            <a:spAutoFit/>
          </a:bodyPr>
          <a:lstStyle/>
          <a:p>
            <a:pPr>
              <a:spcBef>
                <a:spcPts val="600"/>
              </a:spcBef>
            </a:pPr>
            <a:r>
              <a:rPr lang="zh-TW" altLang="en-US" sz="2400" dirty="0">
                <a:latin typeface="微軟正黑體" panose="020B0604030504040204" pitchFamily="34" charset="-120"/>
                <a:ea typeface="微軟正黑體" panose="020B0604030504040204" pitchFamily="34" charset="-120"/>
              </a:rPr>
              <a:t>以「</a:t>
            </a:r>
            <a:r>
              <a:rPr lang="zh-TW" altLang="en-US" sz="2400" b="1" dirty="0">
                <a:latin typeface="微軟正黑體" panose="020B0604030504040204" pitchFamily="34" charset="-120"/>
                <a:ea typeface="微軟正黑體" panose="020B0604030504040204" pitchFamily="34" charset="-120"/>
              </a:rPr>
              <a:t>功能</a:t>
            </a:r>
            <a:r>
              <a:rPr lang="zh-TW" altLang="en-US" sz="2400" dirty="0">
                <a:latin typeface="微軟正黑體" panose="020B0604030504040204" pitchFamily="34" charset="-120"/>
                <a:ea typeface="微軟正黑體" panose="020B0604030504040204" pitchFamily="34" charset="-120"/>
              </a:rPr>
              <a:t>」為中心的分類方式，用二到三個階層來陳列所有的故事。</a:t>
            </a:r>
            <a:endParaRPr lang="zh-TW" altLang="en-US" sz="2400" dirty="0"/>
          </a:p>
        </p:txBody>
      </p:sp>
      <p:cxnSp>
        <p:nvCxnSpPr>
          <p:cNvPr id="10" name="直線接點 9"/>
          <p:cNvCxnSpPr/>
          <p:nvPr/>
        </p:nvCxnSpPr>
        <p:spPr>
          <a:xfrm>
            <a:off x="4169664" y="3986784"/>
            <a:ext cx="0" cy="30175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800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50986" y="2358423"/>
            <a:ext cx="7007192" cy="196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69097" y="331495"/>
            <a:ext cx="8370971" cy="1325563"/>
          </a:xfrm>
        </p:spPr>
        <p:txBody>
          <a:bodyPr>
            <a:normAutofit fontScale="90000"/>
          </a:bodyPr>
          <a:lstStyle/>
          <a:p>
            <a:pPr>
              <a:lnSpc>
                <a:spcPct val="100000"/>
              </a:lnSpc>
              <a:spcBef>
                <a:spcPts val="600"/>
              </a:spcBef>
            </a:pPr>
            <a:r>
              <a:rPr lang="zh-TW" altLang="en-US" sz="4000" b="1" dirty="0">
                <a:latin typeface="微軟正黑體" panose="020B0604030504040204" pitchFamily="34" charset="-120"/>
                <a:ea typeface="微軟正黑體" panose="020B0604030504040204" pitchFamily="34" charset="-120"/>
              </a:rPr>
              <a:t>使用者故事 </a:t>
            </a:r>
            <a:r>
              <a:rPr lang="en-US" altLang="zh-TW" sz="3600" dirty="0">
                <a:latin typeface="微軟正黑體" panose="020B0604030504040204" pitchFamily="34" charset="-120"/>
                <a:ea typeface="微軟正黑體" panose="020B0604030504040204" pitchFamily="34" charset="-120"/>
              </a:rPr>
              <a:t>User story</a:t>
            </a:r>
            <a:br>
              <a:rPr lang="en-US" altLang="zh-TW" dirty="0">
                <a:latin typeface="微軟正黑體" panose="020B0604030504040204" pitchFamily="34" charset="-120"/>
                <a:ea typeface="微軟正黑體" panose="020B0604030504040204" pitchFamily="34" charset="-120"/>
              </a:rPr>
            </a:br>
            <a:r>
              <a:rPr lang="zh-TW" altLang="en-US" sz="3100" dirty="0">
                <a:latin typeface="微軟正黑體" panose="020B0604030504040204" pitchFamily="34" charset="-120"/>
                <a:ea typeface="微軟正黑體" panose="020B0604030504040204" pitchFamily="34" charset="-120"/>
              </a:rPr>
              <a:t>敏捷開發方法中用來定義系統需要提供的功能和做為需求管理的實作基礎。</a:t>
            </a:r>
          </a:p>
        </p:txBody>
      </p:sp>
      <p:sp>
        <p:nvSpPr>
          <p:cNvPr id="3" name="內容版面配置區 2"/>
          <p:cNvSpPr>
            <a:spLocks noGrp="1"/>
          </p:cNvSpPr>
          <p:nvPr>
            <p:ph idx="1"/>
          </p:nvPr>
        </p:nvSpPr>
        <p:spPr>
          <a:xfrm>
            <a:off x="656531" y="5051168"/>
            <a:ext cx="8101465" cy="1450959"/>
          </a:xfrm>
        </p:spPr>
        <p:txBody>
          <a:bodyPr/>
          <a:lstStyle/>
          <a:p>
            <a:pPr>
              <a:lnSpc>
                <a:spcPct val="100000"/>
              </a:lnSpc>
              <a:spcBef>
                <a:spcPts val="1200"/>
              </a:spcBef>
            </a:pPr>
            <a:r>
              <a:rPr lang="zh-TW" altLang="en-US" u="sng" dirty="0">
                <a:latin typeface="微軟正黑體" panose="020B0604030504040204" pitchFamily="34" charset="-120"/>
                <a:ea typeface="微軟正黑體" panose="020B0604030504040204" pitchFamily="34" charset="-120"/>
              </a:rPr>
              <a:t>使用者故事</a:t>
            </a:r>
            <a:r>
              <a:rPr lang="zh-TW" altLang="en-US" dirty="0">
                <a:latin typeface="微軟正黑體" panose="020B0604030504040204" pitchFamily="34" charset="-120"/>
                <a:ea typeface="微軟正黑體" panose="020B0604030504040204" pitchFamily="34" charset="-120"/>
              </a:rPr>
              <a:t>則提供一種抽象化的需求描述，讓使用者與開發人員便於透過討論來釐清彼此對需求的認知。</a:t>
            </a:r>
          </a:p>
        </p:txBody>
      </p:sp>
      <p:sp>
        <p:nvSpPr>
          <p:cNvPr id="4" name="矩形 3"/>
          <p:cNvSpPr/>
          <p:nvPr/>
        </p:nvSpPr>
        <p:spPr>
          <a:xfrm>
            <a:off x="1689666" y="2627966"/>
            <a:ext cx="6126048" cy="1384995"/>
          </a:xfrm>
          <a:prstGeom prst="rect">
            <a:avLst/>
          </a:prstGeom>
        </p:spPr>
        <p:txBody>
          <a:bodyPr wrap="square">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軟體開發是用來解決問題的，</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所以先決條件是要找到真正的問題，</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才能有效的解決它。</a:t>
            </a:r>
            <a:endParaRPr lang="zh-TW" altLang="en-US" sz="2800" dirty="0">
              <a:solidFill>
                <a:schemeClr val="bg1"/>
              </a:solidFill>
            </a:endParaRPr>
          </a:p>
        </p:txBody>
      </p:sp>
    </p:spTree>
    <p:extLst>
      <p:ext uri="{BB962C8B-B14F-4D97-AF65-F5344CB8AC3E}">
        <p14:creationId xmlns:p14="http://schemas.microsoft.com/office/powerpoint/2010/main" val="26990767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8683" y="105951"/>
            <a:ext cx="8913513" cy="523220"/>
          </a:xfrm>
          <a:prstGeom prst="rect">
            <a:avLst/>
          </a:prstGeom>
        </p:spPr>
        <p:txBody>
          <a:bodyPr wrap="square">
            <a:spAutoFit/>
          </a:bodyPr>
          <a:lstStyle/>
          <a:p>
            <a:r>
              <a:rPr lang="en-US" altLang="zh-TW" sz="2800" b="1" i="1" dirty="0"/>
              <a:t>Jeff Patton </a:t>
            </a:r>
            <a:r>
              <a:rPr lang="zh-TW" altLang="en-US" sz="2800" b="1" dirty="0">
                <a:latin typeface="微軟正黑體" panose="020B0604030504040204" pitchFamily="34" charset="-120"/>
                <a:ea typeface="微軟正黑體" panose="020B0604030504040204" pitchFamily="34" charset="-120"/>
              </a:rPr>
              <a:t>的 </a:t>
            </a:r>
            <a:r>
              <a:rPr lang="en-US" altLang="zh-TW" sz="2800" b="1" dirty="0">
                <a:latin typeface="微軟正黑體" panose="020B0604030504040204" pitchFamily="34" charset="-120"/>
                <a:ea typeface="微軟正黑體" panose="020B0604030504040204" pitchFamily="34" charset="-120"/>
              </a:rPr>
              <a:t>backbone </a:t>
            </a:r>
            <a:r>
              <a:rPr lang="zh-TW" altLang="en-US" sz="2800" b="1" dirty="0">
                <a:latin typeface="微軟正黑體" panose="020B0604030504040204" pitchFamily="34" charset="-120"/>
                <a:ea typeface="微軟正黑體" panose="020B0604030504040204" pitchFamily="34" charset="-120"/>
              </a:rPr>
              <a:t>方式 </a:t>
            </a:r>
            <a:r>
              <a:rPr lang="en-US" altLang="zh-TW" sz="2800" b="1" dirty="0">
                <a:latin typeface="微軟正黑體" panose="020B0604030504040204" pitchFamily="34" charset="-120"/>
                <a:ea typeface="微軟正黑體" panose="020B0604030504040204" pitchFamily="34" charset="-120"/>
              </a:rPr>
              <a:t>Build a story map</a:t>
            </a: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783" y="1849747"/>
            <a:ext cx="3682657" cy="1554407"/>
          </a:xfrm>
          <a:prstGeom prst="rect">
            <a:avLst/>
          </a:prstGeom>
        </p:spPr>
      </p:pic>
      <p:sp>
        <p:nvSpPr>
          <p:cNvPr id="6" name="矩形 5"/>
          <p:cNvSpPr/>
          <p:nvPr/>
        </p:nvSpPr>
        <p:spPr>
          <a:xfrm>
            <a:off x="4575544" y="1265315"/>
            <a:ext cx="4526280" cy="677108"/>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上層是 </a:t>
            </a:r>
            <a:r>
              <a:rPr lang="en-US" altLang="zh-TW" dirty="0">
                <a:latin typeface="微軟正黑體" panose="020B0604030504040204" pitchFamily="34" charset="-120"/>
                <a:ea typeface="微軟正黑體" panose="020B0604030504040204" pitchFamily="34" charset="-120"/>
              </a:rPr>
              <a:t>“</a:t>
            </a:r>
            <a:r>
              <a:rPr lang="en-US" altLang="zh-TW" sz="2000" dirty="0">
                <a:solidFill>
                  <a:srgbClr val="C00000"/>
                </a:solidFill>
                <a:latin typeface="微軟正黑體" panose="020B0604030504040204" pitchFamily="34" charset="-120"/>
                <a:ea typeface="微軟正黑體" panose="020B0604030504040204" pitchFamily="34" charset="-120"/>
              </a:rPr>
              <a:t>big stories</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稱為 </a:t>
            </a:r>
            <a:r>
              <a:rPr lang="en-US" altLang="zh-TW" b="1" dirty="0">
                <a:latin typeface="微軟正黑體" panose="020B0604030504040204" pitchFamily="34" charset="-120"/>
                <a:ea typeface="微軟正黑體" panose="020B0604030504040204" pitchFamily="34" charset="-120"/>
              </a:rPr>
              <a:t>Activities.</a:t>
            </a:r>
          </a:p>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擁有較多的執行步驟</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7" name="矩形 6"/>
          <p:cNvSpPr/>
          <p:nvPr/>
        </p:nvSpPr>
        <p:spPr>
          <a:xfrm>
            <a:off x="4693928" y="2751499"/>
            <a:ext cx="4289513" cy="677108"/>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第二層的 </a:t>
            </a:r>
            <a:r>
              <a:rPr lang="en-US" altLang="zh-TW" sz="2000" b="1" dirty="0">
                <a:latin typeface="微軟正黑體" panose="020B0604030504040204" pitchFamily="34" charset="-120"/>
                <a:ea typeface="微軟正黑體" panose="020B0604030504040204" pitchFamily="34" charset="-120"/>
              </a:rPr>
              <a:t>task</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是較接近程式設計人員可以開始撰寫程式的小範圍工作事項</a:t>
            </a:r>
          </a:p>
        </p:txBody>
      </p:sp>
      <p:sp>
        <p:nvSpPr>
          <p:cNvPr id="9" name="矩形 8"/>
          <p:cNvSpPr/>
          <p:nvPr/>
        </p:nvSpPr>
        <p:spPr>
          <a:xfrm>
            <a:off x="424168" y="4049136"/>
            <a:ext cx="8302752" cy="1877437"/>
          </a:xfrm>
          <a:prstGeom prst="rect">
            <a:avLst/>
          </a:prstGeom>
        </p:spPr>
        <p:txBody>
          <a:bodyPr wrap="square">
            <a:spAutoFit/>
          </a:bodyPr>
          <a:lstStyle/>
          <a:p>
            <a:r>
              <a:rPr lang="en-US" altLang="zh-TW" sz="2400" b="1" dirty="0"/>
              <a:t>Activity</a:t>
            </a:r>
            <a:r>
              <a:rPr lang="zh-TW" altLang="en-US" sz="2400" dirty="0"/>
              <a:t> </a:t>
            </a:r>
            <a:r>
              <a:rPr lang="zh-TW" altLang="en-US" sz="2400" dirty="0">
                <a:latin typeface="微軟正黑體" panose="020B0604030504040204" pitchFamily="34" charset="-120"/>
                <a:ea typeface="微軟正黑體" panose="020B0604030504040204" pitchFamily="34" charset="-120"/>
              </a:rPr>
              <a:t>採用我們習慣的格式編寫</a:t>
            </a:r>
            <a:r>
              <a:rPr lang="en-US" altLang="zh-TW" sz="2400"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例如</a:t>
            </a:r>
            <a:r>
              <a:rPr lang="en-US" altLang="zh-TW" sz="2000" dirty="0">
                <a:latin typeface="微軟正黑體" panose="020B0604030504040204" pitchFamily="34" charset="-120"/>
                <a:ea typeface="微軟正黑體" panose="020B0604030504040204" pitchFamily="34" charset="-120"/>
              </a:rPr>
              <a:t>: </a:t>
            </a:r>
          </a:p>
          <a:p>
            <a:r>
              <a:rPr lang="en-US" altLang="zh-TW" sz="2400" b="1" dirty="0">
                <a:solidFill>
                  <a:srgbClr val="C00000"/>
                </a:solidFill>
              </a:rPr>
              <a:t>	As </a:t>
            </a:r>
            <a:r>
              <a:rPr lang="zh-TW" altLang="en-US" sz="2400" b="1" dirty="0">
                <a:solidFill>
                  <a:srgbClr val="C00000"/>
                </a:solidFill>
              </a:rPr>
              <a:t> </a:t>
            </a:r>
            <a:r>
              <a:rPr lang="en-US" altLang="zh-TW" sz="2400" b="1" dirty="0"/>
              <a:t>a consultant</a:t>
            </a:r>
          </a:p>
          <a:p>
            <a:r>
              <a:rPr lang="en-US" altLang="zh-TW" sz="2400" b="1" dirty="0">
                <a:solidFill>
                  <a:srgbClr val="C00000"/>
                </a:solidFill>
              </a:rPr>
              <a:t>	I want to </a:t>
            </a:r>
            <a:r>
              <a:rPr lang="zh-TW" altLang="en-US" sz="2400" b="1" dirty="0">
                <a:solidFill>
                  <a:srgbClr val="C00000"/>
                </a:solidFill>
              </a:rPr>
              <a:t> </a:t>
            </a:r>
            <a:r>
              <a:rPr lang="en-US" altLang="zh-TW" sz="2400" b="1" dirty="0"/>
              <a:t>manage my email </a:t>
            </a:r>
          </a:p>
          <a:p>
            <a:r>
              <a:rPr lang="en-US" altLang="zh-TW" sz="2400" b="1" dirty="0">
                <a:solidFill>
                  <a:srgbClr val="C00000"/>
                </a:solidFill>
              </a:rPr>
              <a:t>	so I can </a:t>
            </a:r>
            <a:r>
              <a:rPr lang="zh-TW" altLang="en-US" sz="2400" b="1" dirty="0">
                <a:solidFill>
                  <a:srgbClr val="C00000"/>
                </a:solidFill>
              </a:rPr>
              <a:t> </a:t>
            </a:r>
            <a:r>
              <a:rPr lang="en-US" altLang="zh-TW" sz="2400" b="1" dirty="0"/>
              <a:t>keep up with clients, colleagues, and friends</a:t>
            </a:r>
            <a:r>
              <a:rPr lang="en-US" altLang="zh-TW" sz="2400" dirty="0"/>
              <a:t>.</a:t>
            </a:r>
            <a:endParaRPr lang="zh-TW" altLang="en-US" sz="2400" dirty="0"/>
          </a:p>
        </p:txBody>
      </p:sp>
      <p:cxnSp>
        <p:nvCxnSpPr>
          <p:cNvPr id="11" name="直線單箭頭接點 10"/>
          <p:cNvCxnSpPr/>
          <p:nvPr/>
        </p:nvCxnSpPr>
        <p:spPr>
          <a:xfrm flipV="1">
            <a:off x="3654376" y="1491814"/>
            <a:ext cx="832104" cy="3475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4121436" y="2470300"/>
            <a:ext cx="365044" cy="3361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586299" y="1179012"/>
            <a:ext cx="4397142" cy="8250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4586299" y="2751499"/>
            <a:ext cx="4397142" cy="7926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35284" y="629875"/>
            <a:ext cx="8523541" cy="369332"/>
          </a:xfrm>
          <a:prstGeom prst="rect">
            <a:avLst/>
          </a:prstGeom>
        </p:spPr>
        <p:txBody>
          <a:bodyPr wrap="square">
            <a:spAutoFit/>
          </a:bodyPr>
          <a:lstStyle/>
          <a:p>
            <a:r>
              <a:rPr lang="zh-TW" altLang="en-US" dirty="0">
                <a:solidFill>
                  <a:schemeClr val="accent5"/>
                </a:solidFill>
                <a:latin typeface="微軟正黑體" panose="020B0604030504040204" pitchFamily="34" charset="-120"/>
                <a:ea typeface="微軟正黑體" panose="020B0604030504040204" pitchFamily="34" charset="-120"/>
              </a:rPr>
              <a:t>採用</a:t>
            </a:r>
            <a:r>
              <a:rPr lang="en-US" altLang="zh-TW" dirty="0">
                <a:solidFill>
                  <a:schemeClr val="accent5"/>
                </a:solidFill>
                <a:latin typeface="微軟正黑體" panose="020B0604030504040204" pitchFamily="34" charset="-120"/>
                <a:ea typeface="微軟正黑體" panose="020B0604030504040204" pitchFamily="34" charset="-120"/>
              </a:rPr>
              <a:t> 3-5 </a:t>
            </a:r>
            <a:r>
              <a:rPr lang="zh-TW" altLang="en-US" dirty="0">
                <a:solidFill>
                  <a:schemeClr val="accent5"/>
                </a:solidFill>
                <a:latin typeface="微軟正黑體" panose="020B0604030504040204" pitchFamily="34" charset="-120"/>
                <a:ea typeface="微軟正黑體" panose="020B0604030504040204" pitchFamily="34" charset="-120"/>
              </a:rPr>
              <a:t>位成員作小組的分工更有效益</a:t>
            </a:r>
          </a:p>
        </p:txBody>
      </p:sp>
      <p:sp>
        <p:nvSpPr>
          <p:cNvPr id="2" name="矩形 1"/>
          <p:cNvSpPr/>
          <p:nvPr/>
        </p:nvSpPr>
        <p:spPr>
          <a:xfrm>
            <a:off x="1086426" y="6431594"/>
            <a:ext cx="7406639" cy="369332"/>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分幾個階層，是依據專案的大小、使用者故事多寡來做規畫的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779540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10996" y="368441"/>
            <a:ext cx="7178040" cy="1538883"/>
          </a:xfrm>
          <a:prstGeom prst="rect">
            <a:avLst/>
          </a:prstGeom>
        </p:spPr>
        <p:txBody>
          <a:bodyPr wrap="square">
            <a:spAutoFit/>
          </a:bodyPr>
          <a:lstStyle/>
          <a:p>
            <a:pPr algn="ctr">
              <a:spcBef>
                <a:spcPts val="600"/>
              </a:spcBef>
            </a:pPr>
            <a:r>
              <a:rPr lang="zh-TW" altLang="en-US" sz="2800" b="1" dirty="0">
                <a:latin typeface="微軟正黑體" panose="020B0604030504040204" pitchFamily="34" charset="-120"/>
                <a:ea typeface="微軟正黑體" panose="020B0604030504040204" pitchFamily="34" charset="-120"/>
              </a:rPr>
              <a:t>完成「對照圖」之後，</a:t>
            </a:r>
            <a:endParaRPr lang="en-US" altLang="zh-TW" sz="2800" b="1" dirty="0">
              <a:latin typeface="微軟正黑體" panose="020B0604030504040204" pitchFamily="34" charset="-120"/>
              <a:ea typeface="微軟正黑體" panose="020B0604030504040204" pitchFamily="34" charset="-120"/>
            </a:endParaRPr>
          </a:p>
          <a:p>
            <a:pPr algn="ctr">
              <a:spcBef>
                <a:spcPts val="600"/>
              </a:spcBef>
            </a:pPr>
            <a:r>
              <a:rPr lang="zh-TW" altLang="en-US" sz="2800" b="1" dirty="0">
                <a:latin typeface="微軟正黑體" panose="020B0604030504040204" pitchFamily="34" charset="-120"/>
                <a:ea typeface="微軟正黑體" panose="020B0604030504040204" pitchFamily="34" charset="-120"/>
              </a:rPr>
              <a:t>一定要倒過來，以圖表說故事的方式，</a:t>
            </a:r>
            <a:endParaRPr lang="en-US" altLang="zh-TW" sz="2800" b="1" dirty="0">
              <a:latin typeface="微軟正黑體" panose="020B0604030504040204" pitchFamily="34" charset="-120"/>
              <a:ea typeface="微軟正黑體" panose="020B0604030504040204" pitchFamily="34" charset="-120"/>
            </a:endParaRPr>
          </a:p>
          <a:p>
            <a:pPr algn="ctr">
              <a:spcBef>
                <a:spcPts val="600"/>
              </a:spcBef>
            </a:pPr>
            <a:r>
              <a:rPr lang="zh-TW" altLang="en-US" sz="2800" b="1" dirty="0">
                <a:latin typeface="微軟正黑體" panose="020B0604030504040204" pitchFamily="34" charset="-120"/>
                <a:ea typeface="微軟正黑體" panose="020B0604030504040204" pitchFamily="34" charset="-120"/>
              </a:rPr>
              <a:t>跟客戶一一做確認</a:t>
            </a:r>
            <a:r>
              <a:rPr lang="zh-TW" altLang="en-US" sz="2800" b="1" dirty="0"/>
              <a:t>。</a:t>
            </a:r>
            <a:endParaRPr lang="zh-TW" altLang="en-US" sz="2800" dirty="0"/>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436" y="3106766"/>
            <a:ext cx="3932520" cy="2690530"/>
          </a:xfrm>
          <a:prstGeom prst="rect">
            <a:avLst/>
          </a:prstGeom>
        </p:spPr>
      </p:pic>
      <p:sp>
        <p:nvSpPr>
          <p:cNvPr id="7" name="矩形 6"/>
          <p:cNvSpPr/>
          <p:nvPr/>
        </p:nvSpPr>
        <p:spPr>
          <a:xfrm>
            <a:off x="4626864" y="2978751"/>
            <a:ext cx="4315968" cy="1138773"/>
          </a:xfrm>
          <a:prstGeom prst="rect">
            <a:avLst/>
          </a:prstGeom>
        </p:spPr>
        <p:txBody>
          <a:bodyPr wrap="square">
            <a:spAutoFit/>
          </a:bodyPr>
          <a:lstStyle/>
          <a:p>
            <a:r>
              <a:rPr lang="zh-TW" altLang="en-US" sz="2200" b="1" dirty="0">
                <a:latin typeface="微軟正黑體" panose="020B0604030504040204" pitchFamily="34" charset="-120"/>
                <a:ea typeface="微軟正黑體" panose="020B0604030504040204" pitchFamily="34" charset="-120"/>
              </a:rPr>
              <a:t>完成後的</a:t>
            </a:r>
            <a:r>
              <a:rPr lang="zh-TW" altLang="en-US" sz="24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對照圖</a:t>
            </a:r>
            <a:r>
              <a:rPr lang="zh-TW" altLang="en-US" sz="2400" b="1" dirty="0">
                <a:latin typeface="微軟正黑體" panose="020B0604030504040204" pitchFamily="34" charset="-120"/>
                <a:ea typeface="微軟正黑體" panose="020B0604030504040204" pitchFamily="34" charset="-120"/>
              </a:rPr>
              <a:t>」</a:t>
            </a:r>
            <a:r>
              <a:rPr lang="zh-TW" altLang="en-US" sz="2200" b="1" dirty="0">
                <a:latin typeface="微軟正黑體" panose="020B0604030504040204" pitchFamily="34" charset="-120"/>
                <a:ea typeface="微軟正黑體" panose="020B0604030504040204" pitchFamily="34" charset="-120"/>
              </a:rPr>
              <a:t>會明顯的將結構呈現出來</a:t>
            </a:r>
            <a:r>
              <a:rPr lang="en-US" altLang="zh-TW" sz="2200" b="1" dirty="0">
                <a:latin typeface="微軟正黑體" panose="020B0604030504040204" pitchFamily="34" charset="-120"/>
                <a:ea typeface="微軟正黑體" panose="020B0604030504040204" pitchFamily="34" charset="-120"/>
              </a:rPr>
              <a:t> (backbone and a skeleton)</a:t>
            </a:r>
            <a:endParaRPr lang="zh-TW" altLang="en-US" sz="2200" dirty="0">
              <a:latin typeface="微軟正黑體" panose="020B0604030504040204" pitchFamily="34" charset="-120"/>
              <a:ea typeface="微軟正黑體" panose="020B0604030504040204" pitchFamily="34" charset="-120"/>
            </a:endParaRPr>
          </a:p>
        </p:txBody>
      </p:sp>
      <p:sp>
        <p:nvSpPr>
          <p:cNvPr id="9" name="矩形 8"/>
          <p:cNvSpPr/>
          <p:nvPr/>
        </p:nvSpPr>
        <p:spPr>
          <a:xfrm>
            <a:off x="4700016" y="4417246"/>
            <a:ext cx="4169664" cy="1554272"/>
          </a:xfrm>
          <a:prstGeom prst="rect">
            <a:avLst/>
          </a:prstGeom>
        </p:spPr>
        <p:txBody>
          <a:bodyPr wrap="square">
            <a:spAutoFit/>
          </a:bodyPr>
          <a:lstStyle/>
          <a:p>
            <a:pPr marL="285750" indent="-285750">
              <a:spcBef>
                <a:spcPts val="600"/>
              </a:spcBef>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越上面的階層，當然越重要，因為他的異動會帶來較大的改變。</a:t>
            </a:r>
            <a:endParaRPr lang="en-US" altLang="zh-TW" dirty="0">
              <a:latin typeface="微軟正黑體" panose="020B0604030504040204" pitchFamily="34" charset="-120"/>
              <a:ea typeface="微軟正黑體" panose="020B0604030504040204" pitchFamily="34" charset="-120"/>
            </a:endParaRPr>
          </a:p>
          <a:p>
            <a:pPr marL="285750" indent="-285750">
              <a:spcBef>
                <a:spcPts val="600"/>
              </a:spcBef>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優先順序由上到下</a:t>
            </a:r>
            <a:r>
              <a:rPr lang="en-US" altLang="zh-TW" dirty="0">
                <a:latin typeface="微軟正黑體" panose="020B0604030504040204" pitchFamily="34" charset="-120"/>
                <a:ea typeface="微軟正黑體" panose="020B0604030504040204" pitchFamily="34" charset="-120"/>
              </a:rPr>
              <a:t>(Backbone </a:t>
            </a:r>
            <a:r>
              <a:rPr lang="zh-TW" altLang="en-US" dirty="0">
                <a:latin typeface="微軟正黑體" panose="020B0604030504040204" pitchFamily="34" charset="-120"/>
                <a:ea typeface="微軟正黑體" panose="020B0604030504040204" pitchFamily="34" charset="-120"/>
              </a:rPr>
              <a:t>是沒有必要與客戶一起做排列優先順需性的結構故事，只需取得共識即可</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281602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762" y="87466"/>
            <a:ext cx="8586216" cy="695578"/>
          </a:xfrm>
        </p:spPr>
        <p:txBody>
          <a:bodyPr>
            <a:noAutofit/>
          </a:bodyPr>
          <a:lstStyle/>
          <a:p>
            <a:pPr algn="ctr"/>
            <a:r>
              <a:rPr lang="zh-TW" altLang="en-US" sz="2400" dirty="0">
                <a:latin typeface="微軟正黑體" panose="020B0604030504040204" pitchFamily="34" charset="-120"/>
                <a:ea typeface="微軟正黑體" panose="020B0604030504040204" pitchFamily="34" charset="-120"/>
              </a:rPr>
              <a:t>範例</a:t>
            </a:r>
            <a:r>
              <a:rPr lang="en-US" altLang="zh-TW" sz="24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嘗試 </a:t>
            </a:r>
            <a:r>
              <a:rPr lang="en-US" altLang="zh-TW" sz="2400" dirty="0">
                <a:latin typeface="微軟正黑體" panose="020B0604030504040204" pitchFamily="34" charset="-120"/>
                <a:ea typeface="微軟正黑體" panose="020B0604030504040204" pitchFamily="34" charset="-120"/>
              </a:rPr>
              <a:t>Breakdown</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Scrum</a:t>
            </a:r>
            <a:r>
              <a:rPr lang="zh-TW" altLang="en-US" sz="2400" dirty="0">
                <a:latin typeface="微軟正黑體" panose="020B0604030504040204" pitchFamily="34" charset="-120"/>
                <a:ea typeface="微軟正黑體" panose="020B0604030504040204" pitchFamily="34" charset="-120"/>
              </a:rPr>
              <a:t>課程內容</a:t>
            </a: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7465" y="783044"/>
            <a:ext cx="6390513" cy="5592701"/>
          </a:xfrm>
          <a:prstGeom prst="rect">
            <a:avLst/>
          </a:prstGeom>
        </p:spPr>
      </p:pic>
      <p:sp>
        <p:nvSpPr>
          <p:cNvPr id="5" name="矩形 4"/>
          <p:cNvSpPr/>
          <p:nvPr/>
        </p:nvSpPr>
        <p:spPr>
          <a:xfrm>
            <a:off x="0" y="1105145"/>
            <a:ext cx="4572000" cy="4062651"/>
          </a:xfrm>
          <a:prstGeom prst="rect">
            <a:avLst/>
          </a:prstGeom>
        </p:spPr>
        <p:txBody>
          <a:bodyPr>
            <a:spAutoFit/>
          </a:bodyPr>
          <a:lstStyle/>
          <a:p>
            <a:pPr>
              <a:spcBef>
                <a:spcPts val="1200"/>
              </a:spcBef>
            </a:pPr>
            <a:r>
              <a:rPr lang="zh-TW" altLang="en-US" sz="1600" dirty="0">
                <a:latin typeface="微軟正黑體" panose="020B0604030504040204" pitchFamily="34" charset="-120"/>
                <a:ea typeface="微軟正黑體" panose="020B0604030504040204" pitchFamily="34" charset="-120"/>
              </a:rPr>
              <a:t>第一層、針對該</a:t>
            </a:r>
            <a:r>
              <a:rPr lang="zh-TW" altLang="en-US" sz="1600" b="1" dirty="0">
                <a:latin typeface="微軟正黑體" panose="020B0604030504040204" pitchFamily="34" charset="-120"/>
                <a:ea typeface="微軟正黑體" panose="020B0604030504040204" pitchFamily="34" charset="-120"/>
              </a:rPr>
              <a:t>使用者</a:t>
            </a:r>
            <a:endParaRPr lang="en-US" altLang="zh-TW" sz="1600" b="1"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角色</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pPr>
              <a:spcBef>
                <a:spcPts val="2400"/>
              </a:spcBef>
            </a:pPr>
            <a:r>
              <a:rPr lang="zh-TW" altLang="en-US" dirty="0">
                <a:latin typeface="微軟正黑體" panose="020B0604030504040204" pitchFamily="34" charset="-120"/>
                <a:ea typeface="微軟正黑體" panose="020B0604030504040204" pitchFamily="34" charset="-120"/>
              </a:rPr>
              <a:t>第二層、</a:t>
            </a:r>
            <a:r>
              <a:rPr lang="zh-TW" altLang="en-US" b="1" dirty="0">
                <a:latin typeface="微軟正黑體" panose="020B0604030504040204" pitchFamily="34" charset="-120"/>
                <a:ea typeface="微軟正黑體" panose="020B0604030504040204" pitchFamily="34" charset="-120"/>
              </a:rPr>
              <a:t>目標</a:t>
            </a:r>
            <a:endParaRPr lang="en-US" altLang="zh-TW" b="1"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主題</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pPr>
              <a:spcBef>
                <a:spcPts val="2400"/>
              </a:spcBef>
            </a:pPr>
            <a:r>
              <a:rPr lang="zh-TW" altLang="en-US" dirty="0">
                <a:latin typeface="微軟正黑體" panose="020B0604030504040204" pitchFamily="34" charset="-120"/>
                <a:ea typeface="微軟正黑體" panose="020B0604030504040204" pitchFamily="34" charset="-120"/>
              </a:rPr>
              <a:t>第三層、</a:t>
            </a:r>
            <a:r>
              <a:rPr lang="zh-TW" altLang="en-US" b="1" dirty="0">
                <a:latin typeface="微軟正黑體" panose="020B0604030504040204" pitchFamily="34" charset="-120"/>
                <a:ea typeface="微軟正黑體" panose="020B0604030504040204" pitchFamily="34" charset="-120"/>
              </a:rPr>
              <a:t>活動</a:t>
            </a:r>
            <a:endParaRPr lang="en-US" altLang="zh-TW" b="1"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內容</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pPr>
              <a:spcBef>
                <a:spcPts val="2400"/>
              </a:spcBef>
            </a:pPr>
            <a:r>
              <a:rPr lang="zh-TW" altLang="en-US" dirty="0">
                <a:latin typeface="微軟正黑體" panose="020B0604030504040204" pitchFamily="34" charset="-120"/>
                <a:ea typeface="微軟正黑體" panose="020B0604030504040204" pitchFamily="34" charset="-120"/>
              </a:rPr>
              <a:t>第四層、</a:t>
            </a:r>
            <a:r>
              <a:rPr lang="zh-TW" altLang="en-US" b="1" dirty="0">
                <a:latin typeface="微軟正黑體" panose="020B0604030504040204" pitchFamily="34" charset="-120"/>
                <a:ea typeface="微軟正黑體" panose="020B0604030504040204" pitchFamily="34" charset="-120"/>
              </a:rPr>
              <a:t>任務</a:t>
            </a:r>
            <a:endParaRPr lang="en-US" altLang="zh-TW" b="1"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細節</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p>
        </p:txBody>
      </p:sp>
      <p:cxnSp>
        <p:nvCxnSpPr>
          <p:cNvPr id="7" name="直線單箭頭接點 6"/>
          <p:cNvCxnSpPr/>
          <p:nvPr/>
        </p:nvCxnSpPr>
        <p:spPr>
          <a:xfrm flipV="1">
            <a:off x="2155698" y="1196513"/>
            <a:ext cx="541782" cy="11745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1911096" y="1636068"/>
            <a:ext cx="818388" cy="6659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746504" y="2727508"/>
            <a:ext cx="788812" cy="7014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1835087" y="4681728"/>
            <a:ext cx="700229" cy="102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14" idx="3"/>
          </p:cNvCxnSpPr>
          <p:nvPr/>
        </p:nvCxnSpPr>
        <p:spPr>
          <a:xfrm flipV="1">
            <a:off x="2366582" y="3282696"/>
            <a:ext cx="5360098" cy="26899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04424" y="5649521"/>
            <a:ext cx="2262158" cy="646331"/>
          </a:xfrm>
          <a:prstGeom prst="rect">
            <a:avLst/>
          </a:prstGeom>
        </p:spPr>
        <p:txBody>
          <a:bodyPr wrap="none">
            <a:spAutoFit/>
          </a:bodyPr>
          <a:lstStyle/>
          <a:p>
            <a:r>
              <a:rPr lang="zh-TW" altLang="en-US" dirty="0">
                <a:solidFill>
                  <a:schemeClr val="tx2"/>
                </a:solidFill>
                <a:latin typeface="微軟正黑體" panose="020B0604030504040204" pitchFamily="34" charset="-120"/>
                <a:ea typeface="微軟正黑體" panose="020B0604030504040204" pitchFamily="34" charset="-120"/>
              </a:rPr>
              <a:t>關聯、切割、重複是</a:t>
            </a:r>
            <a:endParaRPr lang="en-US" altLang="zh-TW" dirty="0">
              <a:solidFill>
                <a:schemeClr val="tx2"/>
              </a:solidFill>
              <a:latin typeface="微軟正黑體" panose="020B0604030504040204" pitchFamily="34" charset="-120"/>
              <a:ea typeface="微軟正黑體" panose="020B0604030504040204" pitchFamily="34" charset="-120"/>
            </a:endParaRPr>
          </a:p>
          <a:p>
            <a:r>
              <a:rPr lang="zh-TW" altLang="en-US" dirty="0">
                <a:solidFill>
                  <a:schemeClr val="tx2"/>
                </a:solidFill>
                <a:latin typeface="微軟正黑體" panose="020B0604030504040204" pitchFamily="34" charset="-120"/>
                <a:ea typeface="微軟正黑體" panose="020B0604030504040204" pitchFamily="34" charset="-120"/>
              </a:rPr>
              <a:t>最容易發現的部分</a:t>
            </a:r>
          </a:p>
        </p:txBody>
      </p:sp>
      <p:sp>
        <p:nvSpPr>
          <p:cNvPr id="3" name="圓角矩形 2"/>
          <p:cNvSpPr/>
          <p:nvPr/>
        </p:nvSpPr>
        <p:spPr>
          <a:xfrm>
            <a:off x="104424" y="5541264"/>
            <a:ext cx="2262158" cy="91440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8"/>
          <p:cNvSpPr/>
          <p:nvPr/>
        </p:nvSpPr>
        <p:spPr>
          <a:xfrm>
            <a:off x="7060019" y="1414130"/>
            <a:ext cx="1988288" cy="1905439"/>
          </a:xfrm>
          <a:custGeom>
            <a:avLst/>
            <a:gdLst>
              <a:gd name="connsiteX0" fmla="*/ 21265 w 1988288"/>
              <a:gd name="connsiteY0" fmla="*/ 0 h 1905439"/>
              <a:gd name="connsiteX1" fmla="*/ 21265 w 1988288"/>
              <a:gd name="connsiteY1" fmla="*/ 0 h 1905439"/>
              <a:gd name="connsiteX2" fmla="*/ 21265 w 1988288"/>
              <a:gd name="connsiteY2" fmla="*/ 340242 h 1905439"/>
              <a:gd name="connsiteX3" fmla="*/ 0 w 1988288"/>
              <a:gd name="connsiteY3" fmla="*/ 425303 h 1905439"/>
              <a:gd name="connsiteX4" fmla="*/ 10632 w 1988288"/>
              <a:gd name="connsiteY4" fmla="*/ 1265275 h 1905439"/>
              <a:gd name="connsiteX5" fmla="*/ 0 w 1988288"/>
              <a:gd name="connsiteY5" fmla="*/ 1828800 h 1905439"/>
              <a:gd name="connsiteX6" fmla="*/ 0 w 1988288"/>
              <a:gd name="connsiteY6" fmla="*/ 1828800 h 1905439"/>
              <a:gd name="connsiteX7" fmla="*/ 329609 w 1988288"/>
              <a:gd name="connsiteY7" fmla="*/ 1828800 h 1905439"/>
              <a:gd name="connsiteX8" fmla="*/ 1010093 w 1988288"/>
              <a:gd name="connsiteY8" fmla="*/ 1839433 h 1905439"/>
              <a:gd name="connsiteX9" fmla="*/ 1509823 w 1988288"/>
              <a:gd name="connsiteY9" fmla="*/ 1860698 h 1905439"/>
              <a:gd name="connsiteX10" fmla="*/ 1637414 w 1988288"/>
              <a:gd name="connsiteY10" fmla="*/ 1871330 h 1905439"/>
              <a:gd name="connsiteX11" fmla="*/ 1881962 w 1988288"/>
              <a:gd name="connsiteY11" fmla="*/ 1881963 h 1905439"/>
              <a:gd name="connsiteX12" fmla="*/ 1892595 w 1988288"/>
              <a:gd name="connsiteY12" fmla="*/ 1839433 h 1905439"/>
              <a:gd name="connsiteX13" fmla="*/ 1924493 w 1988288"/>
              <a:gd name="connsiteY13" fmla="*/ 1818168 h 1905439"/>
              <a:gd name="connsiteX14" fmla="*/ 1913860 w 1988288"/>
              <a:gd name="connsiteY14" fmla="*/ 1733107 h 1905439"/>
              <a:gd name="connsiteX15" fmla="*/ 1924493 w 1988288"/>
              <a:gd name="connsiteY15" fmla="*/ 691117 h 1905439"/>
              <a:gd name="connsiteX16" fmla="*/ 1935125 w 1988288"/>
              <a:gd name="connsiteY16" fmla="*/ 595423 h 1905439"/>
              <a:gd name="connsiteX17" fmla="*/ 1945758 w 1988288"/>
              <a:gd name="connsiteY17" fmla="*/ 414670 h 1905439"/>
              <a:gd name="connsiteX18" fmla="*/ 1967023 w 1988288"/>
              <a:gd name="connsiteY18" fmla="*/ 318977 h 1905439"/>
              <a:gd name="connsiteX19" fmla="*/ 1988288 w 1988288"/>
              <a:gd name="connsiteY19" fmla="*/ 95693 h 1905439"/>
              <a:gd name="connsiteX20" fmla="*/ 1881962 w 1988288"/>
              <a:gd name="connsiteY20" fmla="*/ 10633 h 1905439"/>
              <a:gd name="connsiteX21" fmla="*/ 21265 w 1988288"/>
              <a:gd name="connsiteY21" fmla="*/ 0 h 190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8288" h="1905439">
                <a:moveTo>
                  <a:pt x="21265" y="0"/>
                </a:moveTo>
                <a:lnTo>
                  <a:pt x="21265" y="0"/>
                </a:lnTo>
                <a:cubicBezTo>
                  <a:pt x="28532" y="145338"/>
                  <a:pt x="41096" y="208033"/>
                  <a:pt x="21265" y="340242"/>
                </a:cubicBezTo>
                <a:cubicBezTo>
                  <a:pt x="16930" y="369145"/>
                  <a:pt x="7088" y="396949"/>
                  <a:pt x="0" y="425303"/>
                </a:cubicBezTo>
                <a:cubicBezTo>
                  <a:pt x="3544" y="705294"/>
                  <a:pt x="10632" y="985262"/>
                  <a:pt x="10632" y="1265275"/>
                </a:cubicBezTo>
                <a:cubicBezTo>
                  <a:pt x="10632" y="1453150"/>
                  <a:pt x="0" y="1640925"/>
                  <a:pt x="0" y="1828800"/>
                </a:cubicBezTo>
                <a:lnTo>
                  <a:pt x="0" y="1828800"/>
                </a:lnTo>
                <a:cubicBezTo>
                  <a:pt x="218009" y="1853024"/>
                  <a:pt x="-45177" y="1828800"/>
                  <a:pt x="329609" y="1828800"/>
                </a:cubicBezTo>
                <a:cubicBezTo>
                  <a:pt x="556465" y="1828800"/>
                  <a:pt x="783265" y="1835889"/>
                  <a:pt x="1010093" y="1839433"/>
                </a:cubicBezTo>
                <a:cubicBezTo>
                  <a:pt x="1274089" y="1865831"/>
                  <a:pt x="980859" y="1839108"/>
                  <a:pt x="1509823" y="1860698"/>
                </a:cubicBezTo>
                <a:cubicBezTo>
                  <a:pt x="1552465" y="1862438"/>
                  <a:pt x="1594884" y="1867786"/>
                  <a:pt x="1637414" y="1871330"/>
                </a:cubicBezTo>
                <a:cubicBezTo>
                  <a:pt x="1730221" y="1908455"/>
                  <a:pt x="1737396" y="1920007"/>
                  <a:pt x="1881962" y="1881963"/>
                </a:cubicBezTo>
                <a:cubicBezTo>
                  <a:pt x="1896094" y="1878244"/>
                  <a:pt x="1884489" y="1851592"/>
                  <a:pt x="1892595" y="1839433"/>
                </a:cubicBezTo>
                <a:cubicBezTo>
                  <a:pt x="1899684" y="1828800"/>
                  <a:pt x="1913860" y="1825256"/>
                  <a:pt x="1924493" y="1818168"/>
                </a:cubicBezTo>
                <a:cubicBezTo>
                  <a:pt x="1955317" y="1725690"/>
                  <a:pt x="1915179" y="1869005"/>
                  <a:pt x="1913860" y="1733107"/>
                </a:cubicBezTo>
                <a:cubicBezTo>
                  <a:pt x="1910488" y="1385775"/>
                  <a:pt x="1918002" y="1038404"/>
                  <a:pt x="1924493" y="691117"/>
                </a:cubicBezTo>
                <a:cubicBezTo>
                  <a:pt x="1925093" y="659028"/>
                  <a:pt x="1932663" y="627423"/>
                  <a:pt x="1935125" y="595423"/>
                </a:cubicBezTo>
                <a:cubicBezTo>
                  <a:pt x="1939754" y="535246"/>
                  <a:pt x="1938840" y="474627"/>
                  <a:pt x="1945758" y="414670"/>
                </a:cubicBezTo>
                <a:cubicBezTo>
                  <a:pt x="1949503" y="382210"/>
                  <a:pt x="1961001" y="351093"/>
                  <a:pt x="1967023" y="318977"/>
                </a:cubicBezTo>
                <a:cubicBezTo>
                  <a:pt x="1981291" y="242877"/>
                  <a:pt x="1982615" y="175116"/>
                  <a:pt x="1988288" y="95693"/>
                </a:cubicBezTo>
                <a:cubicBezTo>
                  <a:pt x="1974451" y="-1162"/>
                  <a:pt x="2000853" y="12065"/>
                  <a:pt x="1881962" y="10633"/>
                </a:cubicBezTo>
                <a:lnTo>
                  <a:pt x="21265" y="0"/>
                </a:lnTo>
                <a:close/>
              </a:path>
            </a:pathLst>
          </a:cu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714215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9291" y="0"/>
            <a:ext cx="7886700" cy="576706"/>
          </a:xfrm>
        </p:spPr>
        <p:txBody>
          <a:bodyPr>
            <a:normAutofit/>
          </a:bodyPr>
          <a:lstStyle/>
          <a:p>
            <a:pPr algn="ctr"/>
            <a:r>
              <a:rPr lang="zh-TW" altLang="en-US" sz="2800" dirty="0">
                <a:latin typeface="微軟正黑體" panose="020B0604030504040204" pitchFamily="34" charset="-120"/>
                <a:ea typeface="微軟正黑體" panose="020B0604030504040204" pitchFamily="34" charset="-120"/>
              </a:rPr>
              <a:t>看</a:t>
            </a:r>
            <a:r>
              <a:rPr lang="zh-TW" altLang="en-US" sz="2800" b="1" u="sng" dirty="0">
                <a:latin typeface="微軟正黑體" panose="020B0604030504040204" pitchFamily="34" charset="-120"/>
                <a:ea typeface="微軟正黑體" panose="020B0604030504040204" pitchFamily="34" charset="-120"/>
              </a:rPr>
              <a:t>對照圖</a:t>
            </a:r>
            <a:r>
              <a:rPr lang="zh-TW" altLang="en-US" sz="2800" dirty="0">
                <a:latin typeface="微軟正黑體" panose="020B0604030504040204" pitchFamily="34" charset="-120"/>
                <a:ea typeface="微軟正黑體" panose="020B0604030504040204" pitchFamily="34" charset="-120"/>
              </a:rPr>
              <a:t>說故事 </a:t>
            </a:r>
            <a:r>
              <a:rPr lang="en-US" altLang="zh-TW" sz="2800" dirty="0">
                <a:latin typeface="微軟正黑體" panose="020B0604030504040204" pitchFamily="34" charset="-120"/>
                <a:ea typeface="微軟正黑體" panose="020B0604030504040204" pitchFamily="34" charset="-120"/>
              </a:rPr>
              <a:t>I.</a:t>
            </a:r>
            <a:endParaRPr lang="zh-TW" altLang="en-US" sz="2800" dirty="0">
              <a:latin typeface="微軟正黑體" panose="020B0604030504040204" pitchFamily="34" charset="-120"/>
              <a:ea typeface="微軟正黑體" panose="020B0604030504040204" pitchFamily="34" charset="-120"/>
            </a:endParaRPr>
          </a:p>
        </p:txBody>
      </p:sp>
      <p:sp>
        <p:nvSpPr>
          <p:cNvPr id="3" name="矩形 2"/>
          <p:cNvSpPr/>
          <p:nvPr/>
        </p:nvSpPr>
        <p:spPr>
          <a:xfrm>
            <a:off x="-61226" y="1628775"/>
            <a:ext cx="800219" cy="584775"/>
          </a:xfrm>
          <a:prstGeom prst="rect">
            <a:avLst/>
          </a:prstGeom>
        </p:spPr>
        <p:txBody>
          <a:bodyPr wrap="none">
            <a:spAutoFit/>
          </a:bodyPr>
          <a:lstStyle/>
          <a:p>
            <a:pPr algn="ctr"/>
            <a:r>
              <a:rPr lang="zh-TW" altLang="en-US" sz="1600" dirty="0">
                <a:latin typeface="微軟正黑體" panose="020B0604030504040204" pitchFamily="34" charset="-120"/>
                <a:ea typeface="微軟正黑體" panose="020B0604030504040204" pitchFamily="34" charset="-120"/>
              </a:rPr>
              <a:t>第一層</a:t>
            </a:r>
            <a:endParaRPr lang="en-US" altLang="zh-TW" sz="1600" dirty="0">
              <a:latin typeface="微軟正黑體" panose="020B0604030504040204" pitchFamily="34" charset="-120"/>
              <a:ea typeface="微軟正黑體" panose="020B0604030504040204" pitchFamily="34" charset="-120"/>
            </a:endParaRPr>
          </a:p>
          <a:p>
            <a:pPr algn="ctr"/>
            <a:r>
              <a:rPr lang="zh-TW" altLang="en-US" sz="1600" b="1" dirty="0">
                <a:latin typeface="微軟正黑體" panose="020B0604030504040204" pitchFamily="34" charset="-120"/>
                <a:ea typeface="微軟正黑體" panose="020B0604030504040204" pitchFamily="34" charset="-120"/>
              </a:rPr>
              <a:t>使用者</a:t>
            </a:r>
            <a:endParaRPr lang="en-US" altLang="zh-TW" sz="1600" dirty="0">
              <a:latin typeface="微軟正黑體" panose="020B0604030504040204" pitchFamily="34" charset="-120"/>
              <a:ea typeface="微軟正黑體" panose="020B0604030504040204" pitchFamily="34" charset="-120"/>
            </a:endParaRPr>
          </a:p>
        </p:txBody>
      </p:sp>
      <p:sp>
        <p:nvSpPr>
          <p:cNvPr id="5" name="矩形 4"/>
          <p:cNvSpPr/>
          <p:nvPr/>
        </p:nvSpPr>
        <p:spPr>
          <a:xfrm>
            <a:off x="-70928" y="3637517"/>
            <a:ext cx="800219" cy="584775"/>
          </a:xfrm>
          <a:prstGeom prst="rect">
            <a:avLst/>
          </a:prstGeom>
        </p:spPr>
        <p:txBody>
          <a:bodyPr wrap="none">
            <a:spAutoFit/>
          </a:bodyPr>
          <a:lstStyle/>
          <a:p>
            <a:pPr algn="ctr"/>
            <a:r>
              <a:rPr lang="zh-TW" altLang="en-US" sz="1600" dirty="0">
                <a:latin typeface="微軟正黑體" panose="020B0604030504040204" pitchFamily="34" charset="-120"/>
                <a:ea typeface="微軟正黑體" panose="020B0604030504040204" pitchFamily="34" charset="-120"/>
              </a:rPr>
              <a:t>第三層</a:t>
            </a:r>
            <a:endParaRPr lang="en-US" altLang="zh-TW" sz="1600" dirty="0">
              <a:latin typeface="微軟正黑體" panose="020B0604030504040204" pitchFamily="34" charset="-120"/>
              <a:ea typeface="微軟正黑體" panose="020B0604030504040204" pitchFamily="34" charset="-120"/>
            </a:endParaRPr>
          </a:p>
          <a:p>
            <a:pPr algn="ctr"/>
            <a:r>
              <a:rPr lang="zh-TW" altLang="en-US" sz="1600" b="1" dirty="0">
                <a:latin typeface="微軟正黑體" panose="020B0604030504040204" pitchFamily="34" charset="-120"/>
                <a:ea typeface="微軟正黑體" panose="020B0604030504040204" pitchFamily="34" charset="-120"/>
              </a:rPr>
              <a:t>細項</a:t>
            </a:r>
            <a:endParaRPr lang="zh-TW" altLang="en-US" sz="1600" dirty="0"/>
          </a:p>
        </p:txBody>
      </p:sp>
      <p:sp>
        <p:nvSpPr>
          <p:cNvPr id="7" name="矩形 6"/>
          <p:cNvSpPr/>
          <p:nvPr/>
        </p:nvSpPr>
        <p:spPr>
          <a:xfrm>
            <a:off x="966045" y="762675"/>
            <a:ext cx="1005403" cy="338554"/>
          </a:xfrm>
          <a:prstGeom prst="rect">
            <a:avLst/>
          </a:prstGeom>
        </p:spPr>
        <p:txBody>
          <a:bodyPr wrap="none">
            <a:spAutoFit/>
          </a:bodyPr>
          <a:lstStyle/>
          <a:p>
            <a:r>
              <a:rPr lang="zh-TW" altLang="en-US" sz="1600" b="1" dirty="0">
                <a:latin typeface="微軟正黑體" panose="020B0604030504040204" pitchFamily="34" charset="-120"/>
                <a:ea typeface="微軟正黑體" panose="020B0604030504040204" pitchFamily="34" charset="-120"/>
              </a:rPr>
              <a:t>敏捷觀念</a:t>
            </a:r>
            <a:endParaRPr lang="en-US" altLang="zh-TW" sz="1600" dirty="0">
              <a:latin typeface="微軟正黑體" panose="020B0604030504040204" pitchFamily="34" charset="-120"/>
              <a:ea typeface="微軟正黑體" panose="020B0604030504040204" pitchFamily="34" charset="-120"/>
            </a:endParaRPr>
          </a:p>
        </p:txBody>
      </p:sp>
      <p:sp>
        <p:nvSpPr>
          <p:cNvPr id="10" name="矩形 9"/>
          <p:cNvSpPr/>
          <p:nvPr/>
        </p:nvSpPr>
        <p:spPr>
          <a:xfrm>
            <a:off x="2122086" y="762675"/>
            <a:ext cx="1635384" cy="338554"/>
          </a:xfrm>
          <a:prstGeom prst="rect">
            <a:avLst/>
          </a:prstGeom>
        </p:spPr>
        <p:txBody>
          <a:bodyPr wrap="none">
            <a:spAutoFit/>
          </a:bodyPr>
          <a:lstStyle/>
          <a:p>
            <a:r>
              <a:rPr lang="en-US" altLang="zh-TW" sz="1600" b="1" dirty="0">
                <a:latin typeface="微軟正黑體" panose="020B0604030504040204" pitchFamily="34" charset="-120"/>
                <a:ea typeface="微軟正黑體" panose="020B0604030504040204" pitchFamily="34" charset="-120"/>
              </a:rPr>
              <a:t>Scrum</a:t>
            </a:r>
            <a:r>
              <a:rPr lang="zh-TW" altLang="en-US" sz="1600" b="1" dirty="0">
                <a:latin typeface="微軟正黑體" panose="020B0604030504040204" pitchFamily="34" charset="-120"/>
                <a:ea typeface="微軟正黑體" panose="020B0604030504040204" pitchFamily="34" charset="-120"/>
              </a:rPr>
              <a:t>原汁原味</a:t>
            </a:r>
            <a:endParaRPr lang="zh-TW" altLang="en-US" sz="1600" dirty="0"/>
          </a:p>
        </p:txBody>
      </p:sp>
      <p:sp>
        <p:nvSpPr>
          <p:cNvPr id="11" name="矩形 10"/>
          <p:cNvSpPr/>
          <p:nvPr/>
        </p:nvSpPr>
        <p:spPr>
          <a:xfrm>
            <a:off x="3860192" y="762675"/>
            <a:ext cx="1005403" cy="338554"/>
          </a:xfrm>
          <a:prstGeom prst="rect">
            <a:avLst/>
          </a:prstGeom>
        </p:spPr>
        <p:txBody>
          <a:bodyPr wrap="none">
            <a:spAutoFit/>
          </a:bodyPr>
          <a:lstStyle/>
          <a:p>
            <a:pPr>
              <a:spcBef>
                <a:spcPts val="900"/>
              </a:spcBef>
            </a:pPr>
            <a:r>
              <a:rPr lang="zh-TW" altLang="en-US" sz="1600" b="1" dirty="0">
                <a:latin typeface="微軟正黑體" panose="020B0604030504040204" pitchFamily="34" charset="-120"/>
                <a:ea typeface="微軟正黑體" panose="020B0604030504040204" pitchFamily="34" charset="-120"/>
              </a:rPr>
              <a:t>需求分析</a:t>
            </a:r>
            <a:endParaRPr lang="en-US" altLang="zh-TW" sz="1600" dirty="0">
              <a:latin typeface="微軟正黑體" panose="020B0604030504040204" pitchFamily="34" charset="-120"/>
              <a:ea typeface="微軟正黑體" panose="020B0604030504040204" pitchFamily="34" charset="-120"/>
            </a:endParaRPr>
          </a:p>
        </p:txBody>
      </p:sp>
      <p:sp>
        <p:nvSpPr>
          <p:cNvPr id="12" name="矩形 11"/>
          <p:cNvSpPr/>
          <p:nvPr/>
        </p:nvSpPr>
        <p:spPr>
          <a:xfrm>
            <a:off x="5069047" y="767551"/>
            <a:ext cx="1005403" cy="338554"/>
          </a:xfrm>
          <a:prstGeom prst="rect">
            <a:avLst/>
          </a:prstGeom>
        </p:spPr>
        <p:txBody>
          <a:bodyPr wrap="none">
            <a:spAutoFit/>
          </a:bodyPr>
          <a:lstStyle/>
          <a:p>
            <a:r>
              <a:rPr lang="zh-TW" altLang="en-US" sz="1600" b="1" dirty="0">
                <a:latin typeface="微軟正黑體" panose="020B0604030504040204" pitchFamily="34" charset="-120"/>
                <a:ea typeface="微軟正黑體" panose="020B0604030504040204" pitchFamily="34" charset="-120"/>
              </a:rPr>
              <a:t>四種會議</a:t>
            </a:r>
            <a:endParaRPr lang="zh-TW" altLang="en-US" sz="1600" dirty="0"/>
          </a:p>
        </p:txBody>
      </p:sp>
      <p:sp>
        <p:nvSpPr>
          <p:cNvPr id="13" name="矩形 12"/>
          <p:cNvSpPr/>
          <p:nvPr/>
        </p:nvSpPr>
        <p:spPr>
          <a:xfrm>
            <a:off x="6308764" y="767551"/>
            <a:ext cx="1481496" cy="338554"/>
          </a:xfrm>
          <a:prstGeom prst="rect">
            <a:avLst/>
          </a:prstGeom>
        </p:spPr>
        <p:txBody>
          <a:bodyPr wrap="none">
            <a:spAutoFit/>
          </a:bodyPr>
          <a:lstStyle/>
          <a:p>
            <a:r>
              <a:rPr lang="zh-TW" altLang="en-US" sz="1600" b="1" dirty="0">
                <a:latin typeface="微軟正黑體" panose="020B0604030504040204" pitchFamily="34" charset="-120"/>
                <a:ea typeface="微軟正黑體" panose="020B0604030504040204" pitchFamily="34" charset="-120"/>
              </a:rPr>
              <a:t>繪</a:t>
            </a:r>
            <a:r>
              <a:rPr lang="en-US" altLang="zh-TW" sz="1600" b="1" dirty="0">
                <a:latin typeface="微軟正黑體" panose="020B0604030504040204" pitchFamily="34" charset="-120"/>
                <a:ea typeface="微軟正黑體" panose="020B0604030504040204" pitchFamily="34" charset="-120"/>
              </a:rPr>
              <a:t>Scrum </a:t>
            </a:r>
            <a:r>
              <a:rPr lang="zh-TW" altLang="en-US" sz="1600" b="1" dirty="0">
                <a:latin typeface="微軟正黑體" panose="020B0604030504040204" pitchFamily="34" charset="-120"/>
                <a:ea typeface="微軟正黑體" panose="020B0604030504040204" pitchFamily="34" charset="-120"/>
              </a:rPr>
              <a:t>流程</a:t>
            </a:r>
            <a:endParaRPr lang="zh-TW" altLang="en-US" sz="1600" dirty="0"/>
          </a:p>
        </p:txBody>
      </p:sp>
      <p:sp>
        <p:nvSpPr>
          <p:cNvPr id="14" name="矩形 13"/>
          <p:cNvSpPr/>
          <p:nvPr/>
        </p:nvSpPr>
        <p:spPr>
          <a:xfrm>
            <a:off x="7892982" y="774155"/>
            <a:ext cx="1005403" cy="338554"/>
          </a:xfrm>
          <a:prstGeom prst="rect">
            <a:avLst/>
          </a:prstGeom>
        </p:spPr>
        <p:txBody>
          <a:bodyPr wrap="none">
            <a:spAutoFit/>
          </a:bodyPr>
          <a:lstStyle/>
          <a:p>
            <a:r>
              <a:rPr lang="zh-TW" altLang="en-US" sz="1600" b="1" dirty="0">
                <a:latin typeface="微軟正黑體" panose="020B0604030504040204" pitchFamily="34" charset="-120"/>
                <a:ea typeface="微軟正黑體" panose="020B0604030504040204" pitchFamily="34" charset="-120"/>
              </a:rPr>
              <a:t>故事練習</a:t>
            </a:r>
            <a:endParaRPr lang="zh-TW" altLang="en-US" sz="1600" dirty="0"/>
          </a:p>
        </p:txBody>
      </p:sp>
      <p:sp>
        <p:nvSpPr>
          <p:cNvPr id="15" name="矩形 14"/>
          <p:cNvSpPr/>
          <p:nvPr/>
        </p:nvSpPr>
        <p:spPr>
          <a:xfrm>
            <a:off x="-61226" y="2633146"/>
            <a:ext cx="800219" cy="584775"/>
          </a:xfrm>
          <a:prstGeom prst="rect">
            <a:avLst/>
          </a:prstGeom>
        </p:spPr>
        <p:txBody>
          <a:bodyPr wrap="none">
            <a:spAutoFit/>
          </a:bodyPr>
          <a:lstStyle/>
          <a:p>
            <a:pPr algn="ctr"/>
            <a:r>
              <a:rPr lang="zh-TW" altLang="en-US" sz="1600" dirty="0">
                <a:latin typeface="微軟正黑體" panose="020B0604030504040204" pitchFamily="34" charset="-120"/>
                <a:ea typeface="微軟正黑體" panose="020B0604030504040204" pitchFamily="34" charset="-120"/>
              </a:rPr>
              <a:t>第二層</a:t>
            </a:r>
            <a:endParaRPr lang="en-US" altLang="zh-TW" sz="1600" dirty="0">
              <a:latin typeface="微軟正黑體" panose="020B0604030504040204" pitchFamily="34" charset="-120"/>
              <a:ea typeface="微軟正黑體" panose="020B0604030504040204" pitchFamily="34" charset="-120"/>
            </a:endParaRPr>
          </a:p>
          <a:p>
            <a:pPr algn="ctr"/>
            <a:r>
              <a:rPr lang="zh-TW" altLang="en-US" sz="1600" b="1" dirty="0">
                <a:latin typeface="微軟正黑體" panose="020B0604030504040204" pitchFamily="34" charset="-120"/>
                <a:ea typeface="微軟正黑體" panose="020B0604030504040204" pitchFamily="34" charset="-120"/>
              </a:rPr>
              <a:t>目標</a:t>
            </a:r>
            <a:endParaRPr lang="zh-TW" altLang="en-US" sz="1600" dirty="0"/>
          </a:p>
        </p:txBody>
      </p:sp>
      <p:pic>
        <p:nvPicPr>
          <p:cNvPr id="8" name="圖片 7"/>
          <p:cNvPicPr>
            <a:picLocks noChangeAspect="1"/>
          </p:cNvPicPr>
          <p:nvPr/>
        </p:nvPicPr>
        <p:blipFill>
          <a:blip r:embed="rId2"/>
          <a:stretch>
            <a:fillRect/>
          </a:stretch>
        </p:blipFill>
        <p:spPr>
          <a:xfrm>
            <a:off x="729291" y="1628775"/>
            <a:ext cx="8410575" cy="5229225"/>
          </a:xfrm>
          <a:prstGeom prst="rect">
            <a:avLst/>
          </a:prstGeom>
        </p:spPr>
      </p:pic>
      <p:sp>
        <p:nvSpPr>
          <p:cNvPr id="9" name="矩形 8"/>
          <p:cNvSpPr/>
          <p:nvPr/>
        </p:nvSpPr>
        <p:spPr>
          <a:xfrm>
            <a:off x="975099" y="1135781"/>
            <a:ext cx="1045479" cy="461665"/>
          </a:xfrm>
          <a:prstGeom prst="rect">
            <a:avLst/>
          </a:prstGeom>
        </p:spPr>
        <p:txBody>
          <a:bodyPr wrap="none">
            <a:spAutoFit/>
          </a:bodyPr>
          <a:lstStyle/>
          <a:p>
            <a:r>
              <a:rPr lang="en-US" altLang="zh-TW" sz="1200" dirty="0">
                <a:solidFill>
                  <a:schemeClr val="accent2">
                    <a:lumMod val="75000"/>
                  </a:schemeClr>
                </a:solidFill>
              </a:rPr>
              <a:t>XP</a:t>
            </a:r>
            <a:r>
              <a:rPr lang="zh-TW" altLang="en-US" sz="1200" dirty="0">
                <a:solidFill>
                  <a:schemeClr val="accent2">
                    <a:lumMod val="75000"/>
                  </a:schemeClr>
                </a:solidFill>
              </a:rPr>
              <a:t>、</a:t>
            </a:r>
            <a:r>
              <a:rPr lang="en-US" altLang="zh-TW" sz="1200" dirty="0">
                <a:solidFill>
                  <a:schemeClr val="accent2">
                    <a:lumMod val="75000"/>
                  </a:schemeClr>
                </a:solidFill>
              </a:rPr>
              <a:t>Scrum</a:t>
            </a:r>
            <a:r>
              <a:rPr lang="zh-TW" altLang="en-US" sz="1200" dirty="0">
                <a:solidFill>
                  <a:schemeClr val="accent2">
                    <a:lumMod val="75000"/>
                  </a:schemeClr>
                </a:solidFill>
              </a:rPr>
              <a:t>、</a:t>
            </a:r>
            <a:endParaRPr lang="en-US" altLang="zh-TW" sz="1200" dirty="0">
              <a:solidFill>
                <a:schemeClr val="accent2">
                  <a:lumMod val="75000"/>
                </a:schemeClr>
              </a:solidFill>
            </a:endParaRPr>
          </a:p>
          <a:p>
            <a:r>
              <a:rPr lang="en-US" altLang="zh-TW" sz="1200" dirty="0">
                <a:solidFill>
                  <a:schemeClr val="accent2">
                    <a:lumMod val="75000"/>
                  </a:schemeClr>
                </a:solidFill>
              </a:rPr>
              <a:t>Kanban</a:t>
            </a:r>
            <a:endParaRPr lang="zh-TW" altLang="en-US" sz="1200" dirty="0">
              <a:solidFill>
                <a:schemeClr val="accent2">
                  <a:lumMod val="75000"/>
                </a:schemeClr>
              </a:solidFill>
            </a:endParaRPr>
          </a:p>
        </p:txBody>
      </p:sp>
      <p:sp>
        <p:nvSpPr>
          <p:cNvPr id="16" name="矩形 15"/>
          <p:cNvSpPr/>
          <p:nvPr/>
        </p:nvSpPr>
        <p:spPr>
          <a:xfrm>
            <a:off x="2177494" y="1135781"/>
            <a:ext cx="1380955" cy="461665"/>
          </a:xfrm>
          <a:prstGeom prst="rect">
            <a:avLst/>
          </a:prstGeom>
        </p:spPr>
        <p:txBody>
          <a:bodyPr wrap="none">
            <a:spAutoFit/>
          </a:bodyPr>
          <a:lstStyle/>
          <a:p>
            <a:r>
              <a:rPr lang="en-US" altLang="zh-TW" sz="1200" dirty="0">
                <a:solidFill>
                  <a:schemeClr val="accent2">
                    <a:lumMod val="75000"/>
                  </a:schemeClr>
                </a:solidFill>
              </a:rPr>
              <a:t>Ken &amp; Jeff </a:t>
            </a:r>
            <a:r>
              <a:rPr lang="zh-TW" altLang="en-US" sz="1200" dirty="0">
                <a:solidFill>
                  <a:schemeClr val="accent2">
                    <a:lumMod val="75000"/>
                  </a:schemeClr>
                </a:solidFill>
              </a:rPr>
              <a:t>出版的</a:t>
            </a:r>
            <a:endParaRPr lang="en-US" altLang="zh-TW" sz="1200" dirty="0">
              <a:solidFill>
                <a:schemeClr val="accent2">
                  <a:lumMod val="75000"/>
                </a:schemeClr>
              </a:solidFill>
            </a:endParaRPr>
          </a:p>
          <a:p>
            <a:r>
              <a:rPr lang="en-US" altLang="zh-TW" sz="1200" dirty="0">
                <a:solidFill>
                  <a:schemeClr val="accent2">
                    <a:lumMod val="75000"/>
                  </a:schemeClr>
                </a:solidFill>
              </a:rPr>
              <a:t>2012 Scrum Papers</a:t>
            </a:r>
            <a:endParaRPr lang="zh-TW" altLang="en-US" sz="1200" dirty="0">
              <a:solidFill>
                <a:schemeClr val="accent2">
                  <a:lumMod val="75000"/>
                </a:schemeClr>
              </a:solidFill>
            </a:endParaRPr>
          </a:p>
        </p:txBody>
      </p:sp>
      <p:sp>
        <p:nvSpPr>
          <p:cNvPr id="17" name="矩形 16"/>
          <p:cNvSpPr/>
          <p:nvPr/>
        </p:nvSpPr>
        <p:spPr>
          <a:xfrm>
            <a:off x="3862376" y="1112709"/>
            <a:ext cx="899157" cy="461665"/>
          </a:xfrm>
          <a:prstGeom prst="rect">
            <a:avLst/>
          </a:prstGeom>
        </p:spPr>
        <p:txBody>
          <a:bodyPr wrap="none">
            <a:spAutoFit/>
          </a:bodyPr>
          <a:lstStyle/>
          <a:p>
            <a:r>
              <a:rPr lang="en-US" altLang="zh-TW" sz="1200" dirty="0">
                <a:solidFill>
                  <a:schemeClr val="accent2">
                    <a:lumMod val="75000"/>
                  </a:schemeClr>
                </a:solidFill>
              </a:rPr>
              <a:t>Brown Cow</a:t>
            </a:r>
          </a:p>
          <a:p>
            <a:r>
              <a:rPr lang="en-US" altLang="zh-TW" sz="1200" dirty="0">
                <a:solidFill>
                  <a:schemeClr val="accent2">
                    <a:lumMod val="75000"/>
                  </a:schemeClr>
                </a:solidFill>
              </a:rPr>
              <a:t>HIPO</a:t>
            </a:r>
            <a:endParaRPr lang="zh-TW" altLang="en-US" sz="1200" dirty="0">
              <a:solidFill>
                <a:schemeClr val="accent2">
                  <a:lumMod val="75000"/>
                </a:schemeClr>
              </a:solidFill>
            </a:endParaRPr>
          </a:p>
        </p:txBody>
      </p:sp>
      <p:sp>
        <p:nvSpPr>
          <p:cNvPr id="18" name="矩形 17"/>
          <p:cNvSpPr/>
          <p:nvPr/>
        </p:nvSpPr>
        <p:spPr>
          <a:xfrm>
            <a:off x="5069047" y="1135781"/>
            <a:ext cx="1339234" cy="461665"/>
          </a:xfrm>
          <a:prstGeom prst="rect">
            <a:avLst/>
          </a:prstGeom>
        </p:spPr>
        <p:txBody>
          <a:bodyPr wrap="square">
            <a:spAutoFit/>
          </a:bodyPr>
          <a:lstStyle/>
          <a:p>
            <a:r>
              <a:rPr lang="zh-TW" altLang="en-US" sz="1200" dirty="0">
                <a:solidFill>
                  <a:schemeClr val="accent2">
                    <a:lumMod val="75000"/>
                  </a:schemeClr>
                </a:solidFill>
                <a:latin typeface="微軟正黑體" panose="020B0604030504040204" pitchFamily="34" charset="-120"/>
                <a:ea typeface="微軟正黑體" panose="020B0604030504040204" pitchFamily="34" charset="-120"/>
              </a:rPr>
              <a:t>召開 </a:t>
            </a:r>
            <a:r>
              <a:rPr lang="en-US" altLang="zh-TW" sz="1200" dirty="0">
                <a:solidFill>
                  <a:schemeClr val="accent2">
                    <a:lumMod val="75000"/>
                  </a:schemeClr>
                </a:solidFill>
                <a:latin typeface="微軟正黑體" panose="020B0604030504040204" pitchFamily="34" charset="-120"/>
                <a:ea typeface="微軟正黑體" panose="020B0604030504040204" pitchFamily="34" charset="-120"/>
              </a:rPr>
              <a:t>Meeting </a:t>
            </a:r>
          </a:p>
          <a:p>
            <a:r>
              <a:rPr lang="zh-TW" altLang="en-US" sz="1200" dirty="0">
                <a:solidFill>
                  <a:schemeClr val="accent2">
                    <a:lumMod val="75000"/>
                  </a:schemeClr>
                </a:solidFill>
                <a:latin typeface="微軟正黑體" panose="020B0604030504040204" pitchFamily="34" charset="-120"/>
                <a:ea typeface="微軟正黑體" panose="020B0604030504040204" pitchFamily="34" charset="-120"/>
              </a:rPr>
              <a:t>方法、程序</a:t>
            </a:r>
          </a:p>
        </p:txBody>
      </p:sp>
      <p:sp>
        <p:nvSpPr>
          <p:cNvPr id="19" name="矩形 18"/>
          <p:cNvSpPr/>
          <p:nvPr/>
        </p:nvSpPr>
        <p:spPr>
          <a:xfrm>
            <a:off x="6379148" y="1141282"/>
            <a:ext cx="1411112" cy="461665"/>
          </a:xfrm>
          <a:prstGeom prst="rect">
            <a:avLst/>
          </a:prstGeom>
        </p:spPr>
        <p:txBody>
          <a:bodyPr wrap="square">
            <a:spAutoFit/>
          </a:bodyPr>
          <a:lstStyle/>
          <a:p>
            <a:r>
              <a:rPr lang="zh-TW" altLang="en-US" sz="1200" dirty="0">
                <a:solidFill>
                  <a:schemeClr val="accent2">
                    <a:lumMod val="75000"/>
                  </a:schemeClr>
                </a:solidFill>
                <a:latin typeface="微軟正黑體" panose="020B0604030504040204" pitchFamily="34" charset="-120"/>
                <a:ea typeface="微軟正黑體" panose="020B0604030504040204" pitchFamily="34" charset="-120"/>
              </a:rPr>
              <a:t>參考網路畫自己</a:t>
            </a:r>
          </a:p>
          <a:p>
            <a:r>
              <a:rPr lang="zh-TW" altLang="en-US" sz="1200" dirty="0">
                <a:solidFill>
                  <a:schemeClr val="accent2">
                    <a:lumMod val="75000"/>
                  </a:schemeClr>
                </a:solidFill>
                <a:latin typeface="微軟正黑體" panose="020B0604030504040204" pitchFamily="34" charset="-120"/>
                <a:ea typeface="微軟正黑體" panose="020B0604030504040204" pitchFamily="34" charset="-120"/>
              </a:rPr>
              <a:t>的</a:t>
            </a:r>
            <a:r>
              <a:rPr lang="en-US" altLang="zh-TW" sz="1200" dirty="0">
                <a:solidFill>
                  <a:schemeClr val="accent2">
                    <a:lumMod val="75000"/>
                  </a:schemeClr>
                </a:solidFill>
                <a:latin typeface="微軟正黑體" panose="020B0604030504040204" pitchFamily="34" charset="-120"/>
                <a:ea typeface="微軟正黑體" panose="020B0604030504040204" pitchFamily="34" charset="-120"/>
              </a:rPr>
              <a:t>Process Chart</a:t>
            </a:r>
            <a:endParaRPr lang="zh-TW" altLang="en-US" sz="1200" dirty="0">
              <a:solidFill>
                <a:schemeClr val="accent2">
                  <a:lumMod val="75000"/>
                </a:schemeClr>
              </a:solidFill>
              <a:latin typeface="微軟正黑體" panose="020B0604030504040204" pitchFamily="34" charset="-120"/>
              <a:ea typeface="微軟正黑體" panose="020B0604030504040204" pitchFamily="34" charset="-120"/>
            </a:endParaRPr>
          </a:p>
        </p:txBody>
      </p:sp>
      <p:sp>
        <p:nvSpPr>
          <p:cNvPr id="20" name="矩形 19"/>
          <p:cNvSpPr/>
          <p:nvPr/>
        </p:nvSpPr>
        <p:spPr>
          <a:xfrm>
            <a:off x="7892982" y="1167110"/>
            <a:ext cx="1019831" cy="461665"/>
          </a:xfrm>
          <a:prstGeom prst="rect">
            <a:avLst/>
          </a:prstGeom>
        </p:spPr>
        <p:txBody>
          <a:bodyPr wrap="none">
            <a:spAutoFit/>
          </a:bodyPr>
          <a:lstStyle/>
          <a:p>
            <a:r>
              <a:rPr lang="en-US" altLang="zh-TW" sz="1200" dirty="0">
                <a:solidFill>
                  <a:schemeClr val="accent2">
                    <a:lumMod val="75000"/>
                  </a:schemeClr>
                </a:solidFill>
                <a:latin typeface="微軟正黑體" panose="020B0604030504040204" pitchFamily="34" charset="-120"/>
                <a:ea typeface="微軟正黑體" panose="020B0604030504040204" pitchFamily="34" charset="-120"/>
              </a:rPr>
              <a:t>user story </a:t>
            </a:r>
          </a:p>
          <a:p>
            <a:r>
              <a:rPr lang="en-US" altLang="zh-TW" sz="1200" dirty="0">
                <a:solidFill>
                  <a:schemeClr val="accent2">
                    <a:lumMod val="75000"/>
                  </a:schemeClr>
                </a:solidFill>
                <a:latin typeface="微軟正黑體" panose="020B0604030504040204" pitchFamily="34" charset="-120"/>
                <a:ea typeface="微軟正黑體" panose="020B0604030504040204" pitchFamily="34" charset="-120"/>
              </a:rPr>
              <a:t>INVEST</a:t>
            </a:r>
            <a:r>
              <a:rPr lang="zh-TW" altLang="en-US" sz="1200" dirty="0">
                <a:solidFill>
                  <a:schemeClr val="accent2">
                    <a:lumMod val="75000"/>
                  </a:schemeClr>
                </a:solidFill>
                <a:latin typeface="微軟正黑體" panose="020B0604030504040204" pitchFamily="34" charset="-120"/>
                <a:ea typeface="微軟正黑體" panose="020B0604030504040204" pitchFamily="34" charset="-120"/>
              </a:rPr>
              <a:t>法則</a:t>
            </a:r>
            <a:endParaRPr lang="en-US" altLang="zh-TW" sz="1200" dirty="0">
              <a:solidFill>
                <a:schemeClr val="accent2">
                  <a:lumMod val="75000"/>
                </a:schemeClr>
              </a:solidFill>
              <a:latin typeface="微軟正黑體" panose="020B0604030504040204" pitchFamily="34" charset="-120"/>
              <a:ea typeface="微軟正黑體" panose="020B0604030504040204" pitchFamily="34" charset="-120"/>
            </a:endParaRPr>
          </a:p>
        </p:txBody>
      </p:sp>
      <p:sp>
        <p:nvSpPr>
          <p:cNvPr id="21" name="矩形 20"/>
          <p:cNvSpPr/>
          <p:nvPr/>
        </p:nvSpPr>
        <p:spPr>
          <a:xfrm>
            <a:off x="210794" y="497156"/>
            <a:ext cx="389850" cy="1077218"/>
          </a:xfrm>
          <a:prstGeom prst="rect">
            <a:avLst/>
          </a:prstGeom>
        </p:spPr>
        <p:txBody>
          <a:bodyPr wrap="none">
            <a:spAutoFit/>
          </a:bodyPr>
          <a:lstStyle/>
          <a:p>
            <a:r>
              <a:rPr lang="zh-TW" altLang="en-US" sz="1600" dirty="0">
                <a:solidFill>
                  <a:schemeClr val="accent2">
                    <a:lumMod val="75000"/>
                  </a:schemeClr>
                </a:solidFill>
                <a:latin typeface="微軟正黑體" panose="020B0604030504040204" pitchFamily="34" charset="-120"/>
                <a:ea typeface="微軟正黑體" panose="020B0604030504040204" pitchFamily="34" charset="-120"/>
              </a:rPr>
              <a:t>故</a:t>
            </a:r>
            <a:endParaRPr lang="en-US" altLang="zh-TW" sz="1600" dirty="0">
              <a:solidFill>
                <a:schemeClr val="accent2">
                  <a:lumMod val="75000"/>
                </a:schemeClr>
              </a:solidFill>
              <a:latin typeface="微軟正黑體" panose="020B0604030504040204" pitchFamily="34" charset="-120"/>
              <a:ea typeface="微軟正黑體" panose="020B0604030504040204" pitchFamily="34" charset="-120"/>
            </a:endParaRPr>
          </a:p>
          <a:p>
            <a:r>
              <a:rPr lang="zh-TW" altLang="en-US" sz="1600" dirty="0">
                <a:solidFill>
                  <a:schemeClr val="accent2">
                    <a:lumMod val="75000"/>
                  </a:schemeClr>
                </a:solidFill>
                <a:latin typeface="微軟正黑體" panose="020B0604030504040204" pitchFamily="34" charset="-120"/>
                <a:ea typeface="微軟正黑體" panose="020B0604030504040204" pitchFamily="34" charset="-120"/>
              </a:rPr>
              <a:t>事</a:t>
            </a:r>
            <a:endParaRPr lang="en-US" altLang="zh-TW" sz="1600" dirty="0">
              <a:solidFill>
                <a:schemeClr val="accent2">
                  <a:lumMod val="75000"/>
                </a:schemeClr>
              </a:solidFill>
              <a:latin typeface="微軟正黑體" panose="020B0604030504040204" pitchFamily="34" charset="-120"/>
              <a:ea typeface="微軟正黑體" panose="020B0604030504040204" pitchFamily="34" charset="-120"/>
            </a:endParaRPr>
          </a:p>
          <a:p>
            <a:r>
              <a:rPr lang="zh-TW" altLang="en-US" sz="1600" dirty="0">
                <a:solidFill>
                  <a:schemeClr val="accent2">
                    <a:lumMod val="75000"/>
                  </a:schemeClr>
                </a:solidFill>
                <a:latin typeface="微軟正黑體" panose="020B0604030504040204" pitchFamily="34" charset="-120"/>
                <a:ea typeface="微軟正黑體" panose="020B0604030504040204" pitchFamily="34" charset="-120"/>
              </a:rPr>
              <a:t>重</a:t>
            </a:r>
            <a:endParaRPr lang="en-US" altLang="zh-TW" sz="1600" dirty="0">
              <a:solidFill>
                <a:schemeClr val="accent2">
                  <a:lumMod val="75000"/>
                </a:schemeClr>
              </a:solidFill>
              <a:latin typeface="微軟正黑體" panose="020B0604030504040204" pitchFamily="34" charset="-120"/>
              <a:ea typeface="微軟正黑體" panose="020B0604030504040204" pitchFamily="34" charset="-120"/>
            </a:endParaRPr>
          </a:p>
          <a:p>
            <a:r>
              <a:rPr lang="zh-TW" altLang="en-US" sz="1600" dirty="0">
                <a:solidFill>
                  <a:schemeClr val="accent2">
                    <a:lumMod val="75000"/>
                  </a:schemeClr>
                </a:solidFill>
                <a:latin typeface="微軟正黑體" panose="020B0604030504040204" pitchFamily="34" charset="-120"/>
                <a:ea typeface="微軟正黑體" panose="020B0604030504040204" pitchFamily="34" charset="-120"/>
              </a:rPr>
              <a:t>點</a:t>
            </a:r>
          </a:p>
        </p:txBody>
      </p:sp>
      <p:sp>
        <p:nvSpPr>
          <p:cNvPr id="23" name="向右箭號 22"/>
          <p:cNvSpPr/>
          <p:nvPr/>
        </p:nvSpPr>
        <p:spPr>
          <a:xfrm>
            <a:off x="652005" y="1135781"/>
            <a:ext cx="181781" cy="242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8819378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1792" y="181975"/>
            <a:ext cx="7886700" cy="394097"/>
          </a:xfrm>
        </p:spPr>
        <p:txBody>
          <a:bodyPr>
            <a:noAutofit/>
          </a:bodyPr>
          <a:lstStyle/>
          <a:p>
            <a:r>
              <a:rPr lang="zh-TW" altLang="en-US" sz="3200" dirty="0">
                <a:latin typeface="微軟正黑體" panose="020B0604030504040204" pitchFamily="34" charset="-120"/>
                <a:ea typeface="微軟正黑體" panose="020B0604030504040204" pitchFamily="34" charset="-120"/>
              </a:rPr>
              <a:t>看</a:t>
            </a:r>
            <a:r>
              <a:rPr lang="zh-TW" altLang="en-US" sz="3200" u="sng" dirty="0">
                <a:latin typeface="微軟正黑體" panose="020B0604030504040204" pitchFamily="34" charset="-120"/>
                <a:ea typeface="微軟正黑體" panose="020B0604030504040204" pitchFamily="34" charset="-120"/>
              </a:rPr>
              <a:t>對照圖</a:t>
            </a:r>
            <a:r>
              <a:rPr lang="zh-TW" altLang="en-US" sz="3200" dirty="0">
                <a:latin typeface="微軟正黑體" panose="020B0604030504040204" pitchFamily="34" charset="-120"/>
                <a:ea typeface="微軟正黑體" panose="020B0604030504040204" pitchFamily="34" charset="-120"/>
              </a:rPr>
              <a:t>說故事 </a:t>
            </a:r>
            <a:r>
              <a:rPr lang="en-US" altLang="zh-TW" sz="3200" dirty="0">
                <a:latin typeface="微軟正黑體" panose="020B0604030504040204" pitchFamily="34" charset="-120"/>
                <a:ea typeface="微軟正黑體" panose="020B0604030504040204" pitchFamily="34" charset="-120"/>
              </a:rPr>
              <a:t>II.</a:t>
            </a:r>
            <a:endParaRPr lang="zh-TW" altLang="en-US" sz="3200" dirty="0"/>
          </a:p>
        </p:txBody>
      </p:sp>
      <p:sp>
        <p:nvSpPr>
          <p:cNvPr id="4" name="矩形 3"/>
          <p:cNvSpPr/>
          <p:nvPr/>
        </p:nvSpPr>
        <p:spPr>
          <a:xfrm>
            <a:off x="502920" y="960120"/>
            <a:ext cx="9070848" cy="5463034"/>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(7)  </a:t>
            </a:r>
            <a:r>
              <a:rPr lang="zh-TW" altLang="en-US" sz="2000" b="1" dirty="0">
                <a:latin typeface="微軟正黑體" panose="020B0604030504040204" pitchFamily="34" charset="-120"/>
                <a:ea typeface="微軟正黑體" panose="020B0604030504040204" pitchFamily="34" charset="-120"/>
              </a:rPr>
              <a:t>讀書計畫練習</a:t>
            </a:r>
            <a:r>
              <a:rPr lang="en-US" altLang="zh-TW" sz="2000"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分別參考以下書籍</a:t>
            </a:r>
            <a:r>
              <a:rPr lang="en-US" altLang="zh-TW" sz="2000" b="1" dirty="0">
                <a:latin typeface="微軟正黑體" panose="020B0604030504040204" pitchFamily="34" charset="-120"/>
                <a:ea typeface="微軟正黑體" panose="020B0604030504040204" pitchFamily="34" charset="-120"/>
              </a:rPr>
              <a:t>)</a:t>
            </a:r>
          </a:p>
          <a:p>
            <a:pPr lvl="1"/>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敏捷武士：看敏捷高手交付卓越软件</a:t>
            </a:r>
          </a:p>
          <a:p>
            <a:pPr lvl="1"/>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硝烟中的</a:t>
            </a:r>
            <a:r>
              <a:rPr lang="en-US" altLang="zh-TW" sz="1400" dirty="0">
                <a:latin typeface="微軟正黑體" panose="020B0604030504040204" pitchFamily="34" charset="-120"/>
                <a:ea typeface="微軟正黑體" panose="020B0604030504040204" pitchFamily="34" charset="-120"/>
              </a:rPr>
              <a:t>Scrum</a:t>
            </a:r>
            <a:r>
              <a:rPr lang="zh-TW" altLang="en-US" sz="1400" dirty="0">
                <a:latin typeface="微軟正黑體" panose="020B0604030504040204" pitchFamily="34" charset="-120"/>
                <a:ea typeface="微軟正黑體" panose="020B0604030504040204" pitchFamily="34" charset="-120"/>
              </a:rPr>
              <a:t>和</a:t>
            </a:r>
            <a:r>
              <a:rPr lang="en-US" altLang="zh-TW" sz="1400" dirty="0">
                <a:latin typeface="微軟正黑體" panose="020B0604030504040204" pitchFamily="34" charset="-120"/>
                <a:ea typeface="微軟正黑體" panose="020B0604030504040204" pitchFamily="34" charset="-120"/>
              </a:rPr>
              <a:t>XP </a:t>
            </a:r>
          </a:p>
          <a:p>
            <a:pPr lvl="1"/>
            <a:r>
              <a:rPr lang="en-US" altLang="zh-TW" sz="1400" dirty="0">
                <a:latin typeface="微軟正黑體" panose="020B0604030504040204" pitchFamily="34" charset="-120"/>
                <a:ea typeface="微軟正黑體" panose="020B0604030504040204" pitchFamily="34" charset="-120"/>
              </a:rPr>
              <a:t>• Scrum </a:t>
            </a:r>
            <a:r>
              <a:rPr lang="zh-TW" altLang="en-US" sz="1400" dirty="0">
                <a:latin typeface="微軟正黑體" panose="020B0604030504040204" pitchFamily="34" charset="-120"/>
                <a:ea typeface="微軟正黑體" panose="020B0604030504040204" pitchFamily="34" charset="-120"/>
              </a:rPr>
              <a:t>精髓</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使用者故事與敏捷開發</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敏捷教練 </a:t>
            </a:r>
            <a:endParaRPr lang="en-US" altLang="zh-TW" sz="1400" dirty="0">
              <a:latin typeface="微軟正黑體" panose="020B0604030504040204" pitchFamily="34" charset="-120"/>
              <a:ea typeface="微軟正黑體" panose="020B0604030504040204" pitchFamily="34" charset="-120"/>
            </a:endParaRP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Scrum </a:t>
            </a:r>
            <a:r>
              <a:rPr lang="zh-TW" altLang="en-US" sz="1400" dirty="0">
                <a:latin typeface="微軟正黑體" panose="020B0604030504040204" pitchFamily="34" charset="-120"/>
                <a:ea typeface="微軟正黑體" panose="020B0604030504040204" pitchFamily="34" charset="-120"/>
              </a:rPr>
              <a:t>捷徑</a:t>
            </a:r>
            <a:endParaRPr lang="en-US" altLang="zh-TW" sz="1400" dirty="0">
              <a:latin typeface="微軟正黑體" panose="020B0604030504040204" pitchFamily="34" charset="-120"/>
              <a:ea typeface="微軟正黑體" panose="020B0604030504040204" pitchFamily="34" charset="-120"/>
            </a:endParaRP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30</a:t>
            </a:r>
            <a:r>
              <a:rPr lang="zh-TW" altLang="en-US" sz="1400" dirty="0">
                <a:latin typeface="微軟正黑體" panose="020B0604030504040204" pitchFamily="34" charset="-120"/>
                <a:ea typeface="微軟正黑體" panose="020B0604030504040204" pitchFamily="34" charset="-120"/>
              </a:rPr>
              <a:t>天軟體發展：告別瀑布擁抱敏捷</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Succeeding with Agile: Software </a:t>
            </a:r>
          </a:p>
          <a:p>
            <a:pPr lvl="1"/>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Development Using Scrum</a:t>
            </a:r>
          </a:p>
          <a:p>
            <a:pPr>
              <a:spcBef>
                <a:spcPts val="1800"/>
              </a:spcBef>
            </a:pPr>
            <a:r>
              <a:rPr lang="en-US" altLang="zh-TW" dirty="0">
                <a:latin typeface="微軟正黑體" panose="020B0604030504040204" pitchFamily="34" charset="-120"/>
                <a:ea typeface="微軟正黑體" panose="020B0604030504040204" pitchFamily="34" charset="-120"/>
              </a:rPr>
              <a:t>(8) </a:t>
            </a:r>
            <a:r>
              <a:rPr lang="zh-TW" altLang="en-US" sz="2000" b="1" dirty="0">
                <a:latin typeface="微軟正黑體" panose="020B0604030504040204" pitchFamily="34" charset="-120"/>
                <a:ea typeface="微軟正黑體" panose="020B0604030504040204" pitchFamily="34" charset="-120"/>
              </a:rPr>
              <a:t>針對主管的敏捷項目說明</a:t>
            </a:r>
            <a:r>
              <a:rPr lang="en-US" altLang="zh-TW" sz="2000" b="1" dirty="0">
                <a:latin typeface="微軟正黑體" panose="020B0604030504040204" pitchFamily="34" charset="-120"/>
                <a:ea typeface="微軟正黑體" panose="020B0604030504040204" pitchFamily="34" charset="-120"/>
              </a:rPr>
              <a:t>:</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複雜專案的定義 </a:t>
            </a:r>
            <a:r>
              <a:rPr lang="en-US" altLang="zh-TW" sz="1400" dirty="0">
                <a:latin typeface="微軟正黑體" panose="020B0604030504040204" pitchFamily="34" charset="-120"/>
                <a:ea typeface="微軟正黑體" panose="020B0604030504040204" pitchFamily="34" charset="-120"/>
              </a:rPr>
              <a:t>Stacey Matrix</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敏捷式的專案估算</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敏捷合約</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敏捷文件</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制定簡單的團隊規範</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敏捷風險管理</a:t>
            </a:r>
          </a:p>
          <a:p>
            <a:endParaRPr lang="zh-TW" altLang="en-US" sz="1200" dirty="0">
              <a:latin typeface="微軟正黑體" panose="020B0604030504040204" pitchFamily="34" charset="-120"/>
              <a:ea typeface="微軟正黑體" panose="020B0604030504040204" pitchFamily="34" charset="-120"/>
            </a:endParaRPr>
          </a:p>
          <a:p>
            <a:pPr>
              <a:spcBef>
                <a:spcPts val="1200"/>
              </a:spcBef>
            </a:pPr>
            <a:r>
              <a:rPr lang="en-US" altLang="zh-TW" dirty="0">
                <a:latin typeface="微軟正黑體" panose="020B0604030504040204" pitchFamily="34" charset="-120"/>
                <a:ea typeface="微軟正黑體" panose="020B0604030504040204" pitchFamily="34" charset="-120"/>
              </a:rPr>
              <a:t>(9</a:t>
            </a:r>
            <a:r>
              <a:rPr lang="en-US" altLang="zh-TW" sz="2000"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針對資深工程師</a:t>
            </a:r>
            <a:r>
              <a:rPr lang="en-US" altLang="zh-TW" dirty="0">
                <a:latin typeface="微軟正黑體" panose="020B0604030504040204" pitchFamily="34" charset="-120"/>
                <a:ea typeface="微軟正黑體" panose="020B0604030504040204" pitchFamily="34" charset="-120"/>
              </a:rPr>
              <a:t>:</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敏捷式的估算</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結對編程  </a:t>
            </a:r>
            <a:r>
              <a:rPr lang="en-US" altLang="zh-TW" sz="1400" dirty="0">
                <a:latin typeface="微軟正黑體" panose="020B0604030504040204" pitchFamily="34" charset="-120"/>
                <a:ea typeface="微軟正黑體" panose="020B0604030504040204" pitchFamily="34" charset="-120"/>
              </a:rPr>
              <a:t>Pair Programming</a:t>
            </a:r>
          </a:p>
          <a:p>
            <a:pPr lvl="1"/>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專案測試 </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測試案例 </a:t>
            </a:r>
            <a:r>
              <a:rPr lang="en-US" altLang="zh-TW" sz="1400" dirty="0">
                <a:latin typeface="微軟正黑體" panose="020B0604030504040204" pitchFamily="34" charset="-120"/>
                <a:ea typeface="微軟正黑體" panose="020B0604030504040204" pitchFamily="34" charset="-120"/>
              </a:rPr>
              <a:t>Test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case</a:t>
            </a:r>
            <a:endParaRPr lang="zh-TW" altLang="en-US" sz="14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5328666" y="109384"/>
            <a:ext cx="3502152" cy="6787754"/>
          </a:xfrm>
          <a:prstGeom prst="rect">
            <a:avLst/>
          </a:prstGeom>
        </p:spPr>
      </p:pic>
      <p:sp>
        <p:nvSpPr>
          <p:cNvPr id="6" name="五角星形 5"/>
          <p:cNvSpPr/>
          <p:nvPr/>
        </p:nvSpPr>
        <p:spPr>
          <a:xfrm>
            <a:off x="886968" y="1796936"/>
            <a:ext cx="146304" cy="128016"/>
          </a:xfrm>
          <a:prstGeom prst="star5">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五角星形 8"/>
          <p:cNvSpPr/>
          <p:nvPr/>
        </p:nvSpPr>
        <p:spPr>
          <a:xfrm>
            <a:off x="886968" y="2815106"/>
            <a:ext cx="146304" cy="128016"/>
          </a:xfrm>
          <a:prstGeom prst="star5">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 name="矩形 6"/>
          <p:cNvSpPr/>
          <p:nvPr/>
        </p:nvSpPr>
        <p:spPr>
          <a:xfrm>
            <a:off x="5202936" y="23966"/>
            <a:ext cx="1271016" cy="936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3" name="七邊形 2"/>
          <p:cNvSpPr/>
          <p:nvPr/>
        </p:nvSpPr>
        <p:spPr>
          <a:xfrm>
            <a:off x="6016751" y="1509810"/>
            <a:ext cx="328041" cy="287126"/>
          </a:xfrm>
          <a:prstGeom prst="heptagon">
            <a:avLst/>
          </a:prstGeom>
          <a:noFill/>
          <a:ln w="28575">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rgbClr val="FF0000"/>
                </a:solidFill>
              </a:rPr>
              <a:t>7</a:t>
            </a:r>
            <a:endParaRPr lang="zh-TW" altLang="en-US" dirty="0">
              <a:solidFill>
                <a:srgbClr val="FF0000"/>
              </a:solidFill>
            </a:endParaRPr>
          </a:p>
        </p:txBody>
      </p:sp>
      <p:sp>
        <p:nvSpPr>
          <p:cNvPr id="10" name="七邊形 9"/>
          <p:cNvSpPr/>
          <p:nvPr/>
        </p:nvSpPr>
        <p:spPr>
          <a:xfrm>
            <a:off x="7196328" y="1497060"/>
            <a:ext cx="324612" cy="299876"/>
          </a:xfrm>
          <a:prstGeom prst="heptagon">
            <a:avLst/>
          </a:prstGeom>
          <a:noFill/>
          <a:ln w="28575">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rgbClr val="FF0000"/>
                </a:solidFill>
              </a:rPr>
              <a:t>8</a:t>
            </a:r>
            <a:endParaRPr lang="zh-TW" altLang="en-US" dirty="0">
              <a:solidFill>
                <a:srgbClr val="FF0000"/>
              </a:solidFill>
            </a:endParaRPr>
          </a:p>
        </p:txBody>
      </p:sp>
      <p:sp>
        <p:nvSpPr>
          <p:cNvPr id="11" name="七邊形 10"/>
          <p:cNvSpPr/>
          <p:nvPr/>
        </p:nvSpPr>
        <p:spPr>
          <a:xfrm>
            <a:off x="8372475" y="1509810"/>
            <a:ext cx="324611" cy="287126"/>
          </a:xfrm>
          <a:prstGeom prst="heptagon">
            <a:avLst/>
          </a:prstGeom>
          <a:noFill/>
          <a:ln w="28575">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rgbClr val="FF0000"/>
                </a:solidFill>
              </a:rPr>
              <a:t>9</a:t>
            </a:r>
            <a:endParaRPr lang="zh-TW" altLang="en-US" dirty="0">
              <a:solidFill>
                <a:srgbClr val="FF0000"/>
              </a:solidFill>
            </a:endParaRPr>
          </a:p>
        </p:txBody>
      </p:sp>
    </p:spTree>
    <p:extLst>
      <p:ext uri="{BB962C8B-B14F-4D97-AF65-F5344CB8AC3E}">
        <p14:creationId xmlns:p14="http://schemas.microsoft.com/office/powerpoint/2010/main" val="5840595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6977" y="427206"/>
            <a:ext cx="3670079" cy="231162"/>
          </a:xfrm>
        </p:spPr>
        <p:txBody>
          <a:bodyPr>
            <a:noAutofit/>
          </a:bodyPr>
          <a:lstStyle/>
          <a:p>
            <a:r>
              <a:rPr lang="zh-TW" altLang="en-US" sz="3200" dirty="0">
                <a:latin typeface="微軟正黑體" panose="020B0604030504040204" pitchFamily="34" charset="-120"/>
                <a:ea typeface="微軟正黑體" panose="020B0604030504040204" pitchFamily="34" charset="-120"/>
              </a:rPr>
              <a:t>看</a:t>
            </a:r>
            <a:r>
              <a:rPr lang="zh-TW" altLang="en-US" sz="3200" u="sng" dirty="0">
                <a:latin typeface="微軟正黑體" panose="020B0604030504040204" pitchFamily="34" charset="-120"/>
                <a:ea typeface="微軟正黑體" panose="020B0604030504040204" pitchFamily="34" charset="-120"/>
              </a:rPr>
              <a:t>對照圖</a:t>
            </a:r>
            <a:r>
              <a:rPr lang="zh-TW" altLang="en-US" sz="3200" dirty="0">
                <a:latin typeface="微軟正黑體" panose="020B0604030504040204" pitchFamily="34" charset="-120"/>
                <a:ea typeface="微軟正黑體" panose="020B0604030504040204" pitchFamily="34" charset="-120"/>
              </a:rPr>
              <a:t>說故事 </a:t>
            </a:r>
            <a:r>
              <a:rPr lang="en-US" altLang="zh-TW" sz="3200" dirty="0">
                <a:latin typeface="微軟正黑體" panose="020B0604030504040204" pitchFamily="34" charset="-120"/>
                <a:ea typeface="微軟正黑體" panose="020B0604030504040204" pitchFamily="34" charset="-120"/>
              </a:rPr>
              <a:t>III</a:t>
            </a:r>
            <a:r>
              <a:rPr lang="en-US" altLang="zh-TW" sz="2800" dirty="0">
                <a:latin typeface="微軟正黑體" panose="020B0604030504040204" pitchFamily="34" charset="-120"/>
                <a:ea typeface="微軟正黑體" panose="020B0604030504040204" pitchFamily="34" charset="-120"/>
              </a:rPr>
              <a:t>.</a:t>
            </a:r>
            <a:endParaRPr lang="zh-TW" altLang="en-US" sz="2800" dirty="0"/>
          </a:p>
        </p:txBody>
      </p:sp>
      <p:sp>
        <p:nvSpPr>
          <p:cNvPr id="4" name="矩形 3"/>
          <p:cNvSpPr/>
          <p:nvPr/>
        </p:nvSpPr>
        <p:spPr>
          <a:xfrm>
            <a:off x="123699" y="1182422"/>
            <a:ext cx="9290305" cy="5463034"/>
          </a:xfrm>
          <a:prstGeom prst="rect">
            <a:avLst/>
          </a:prstGeom>
        </p:spPr>
        <p:txBody>
          <a:bodyPr wrap="square">
            <a:spAutoFit/>
          </a:bodyPr>
          <a:lstStyle/>
          <a:p>
            <a:r>
              <a:rPr lang="zh-TW" altLang="en-US" dirty="0"/>
              <a:t>  </a:t>
            </a:r>
            <a:r>
              <a:rPr lang="en-US" altLang="zh-TW" dirty="0"/>
              <a:t>10) </a:t>
            </a:r>
            <a:r>
              <a:rPr lang="zh-TW" altLang="en-US" b="1" dirty="0">
                <a:latin typeface="微軟正黑體" panose="020B0604030504040204" pitchFamily="34" charset="-120"/>
                <a:ea typeface="微軟正黑體" panose="020B0604030504040204" pitchFamily="34" charset="-120"/>
              </a:rPr>
              <a:t>針對工程師</a:t>
            </a:r>
            <a:r>
              <a:rPr lang="en-US" altLang="zh-TW" b="1" dirty="0">
                <a:latin typeface="微軟正黑體" panose="020B0604030504040204" pitchFamily="34" charset="-120"/>
                <a:ea typeface="微軟正黑體" panose="020B0604030504040204" pitchFamily="34" charset="-120"/>
              </a:rPr>
              <a:t>:</a:t>
            </a:r>
          </a:p>
          <a:p>
            <a:pPr lvl="1"/>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工作項目的估算</a:t>
            </a:r>
          </a:p>
          <a:p>
            <a:pPr lvl="1"/>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使用者故事的拆解練習</a:t>
            </a:r>
          </a:p>
          <a:p>
            <a:pPr lvl="1"/>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單元測試 </a:t>
            </a:r>
            <a:r>
              <a:rPr lang="en-US" altLang="zh-TW" sz="1600" dirty="0">
                <a:latin typeface="微軟正黑體" panose="020B0604030504040204" pitchFamily="34" charset="-120"/>
                <a:ea typeface="微軟正黑體" panose="020B0604030504040204" pitchFamily="34" charset="-120"/>
              </a:rPr>
              <a:t>Unit Test</a:t>
            </a: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第四層是參考資料</a:t>
            </a:r>
            <a:r>
              <a:rPr lang="en-US" altLang="zh-TW" sz="2000" b="1" dirty="0">
                <a:latin typeface="微軟正黑體" panose="020B0604030504040204" pitchFamily="34" charset="-120"/>
                <a:ea typeface="微軟正黑體" panose="020B0604030504040204" pitchFamily="34" charset="-120"/>
              </a:rPr>
              <a:t>:</a:t>
            </a:r>
          </a:p>
          <a:p>
            <a:endParaRPr lang="en-US" altLang="zh-TW" sz="11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1) </a:t>
            </a:r>
            <a:r>
              <a:rPr lang="zh-TW" altLang="en-US" b="1" dirty="0">
                <a:latin typeface="微軟正黑體" panose="020B0604030504040204" pitchFamily="34" charset="-120"/>
                <a:ea typeface="微軟正黑體" panose="020B0604030504040204" pitchFamily="34" charset="-120"/>
              </a:rPr>
              <a:t>針對主管</a:t>
            </a:r>
            <a:r>
              <a:rPr lang="en-US" altLang="zh-TW" dirty="0">
                <a:latin typeface="微軟正黑體" panose="020B0604030504040204" pitchFamily="34" charset="-120"/>
                <a:ea typeface="微軟正黑體" panose="020B0604030504040204" pitchFamily="34" charset="-120"/>
              </a:rPr>
              <a:t>: </a:t>
            </a:r>
          </a:p>
          <a:p>
            <a:pPr marL="742950" lvl="1"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從</a:t>
            </a:r>
            <a:r>
              <a:rPr lang="en-US" altLang="zh-TW" dirty="0" err="1">
                <a:latin typeface="微軟正黑體" panose="020B0604030504040204" pitchFamily="34" charset="-120"/>
                <a:ea typeface="微軟正黑體" panose="020B0604030504040204" pitchFamily="34" charset="-120"/>
              </a:rPr>
              <a:t>Reifer</a:t>
            </a:r>
            <a:r>
              <a:rPr lang="zh-TW" altLang="en-US" dirty="0">
                <a:latin typeface="微軟正黑體" panose="020B0604030504040204" pitchFamily="34" charset="-120"/>
                <a:ea typeface="微軟正黑體" panose="020B0604030504040204" pitchFamily="34" charset="-120"/>
              </a:rPr>
              <a:t>的十個知識點</a:t>
            </a:r>
            <a:endParaRPr lang="en-US" altLang="zh-TW" dirty="0">
              <a:latin typeface="微軟正黑體" panose="020B0604030504040204" pitchFamily="34" charset="-120"/>
              <a:ea typeface="微軟正黑體" panose="020B0604030504040204" pitchFamily="34" charset="-120"/>
            </a:endParaRPr>
          </a:p>
          <a:p>
            <a:pPr marL="742950" lvl="1" indent="-2857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Just Enough Software Architecture.</a:t>
            </a: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2) </a:t>
            </a:r>
            <a:r>
              <a:rPr lang="zh-TW" altLang="en-US" b="1" dirty="0">
                <a:latin typeface="微軟正黑體" panose="020B0604030504040204" pitchFamily="34" charset="-120"/>
                <a:ea typeface="微軟正黑體" panose="020B0604030504040204" pitchFamily="34" charset="-120"/>
              </a:rPr>
              <a:t>針對資深工程師</a:t>
            </a:r>
            <a:r>
              <a:rPr lang="en-US" altLang="zh-TW" dirty="0">
                <a:latin typeface="微軟正黑體" panose="020B0604030504040204" pitchFamily="34" charset="-120"/>
                <a:ea typeface="微軟正黑體" panose="020B0604030504040204" pitchFamily="34" charset="-120"/>
              </a:rPr>
              <a:t>:”</a:t>
            </a:r>
          </a:p>
          <a:p>
            <a:pPr marL="742950" lvl="1" indent="-2857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Scrum</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&amp;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Kanban</a:t>
            </a:r>
            <a:r>
              <a:rPr lang="zh-TW" altLang="en-US" dirty="0">
                <a:latin typeface="微軟正黑體" panose="020B0604030504040204" pitchFamily="34" charset="-120"/>
                <a:ea typeface="微軟正黑體" panose="020B0604030504040204" pitchFamily="34" charset="-120"/>
              </a:rPr>
              <a:t>敏捷專案管理培訓 </a:t>
            </a:r>
            <a:endParaRPr lang="en-US" altLang="zh-TW" dirty="0">
              <a:latin typeface="微軟正黑體" panose="020B0604030504040204" pitchFamily="34" charset="-120"/>
              <a:ea typeface="微軟正黑體" panose="020B0604030504040204" pitchFamily="34" charset="-120"/>
            </a:endParaRPr>
          </a:p>
          <a:p>
            <a:pPr marL="742950" lvl="1" indent="-2857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Fit for Developing Software Framework for Integrated Tests</a:t>
            </a: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3) </a:t>
            </a:r>
            <a:r>
              <a:rPr lang="zh-TW" altLang="en-US" b="1" dirty="0">
                <a:latin typeface="微軟正黑體" panose="020B0604030504040204" pitchFamily="34" charset="-120"/>
                <a:ea typeface="微軟正黑體" panose="020B0604030504040204" pitchFamily="34" charset="-120"/>
              </a:rPr>
              <a:t>針對工程師</a:t>
            </a:r>
            <a:r>
              <a:rPr lang="en-US" altLang="zh-TW" dirty="0">
                <a:latin typeface="微軟正黑體" panose="020B0604030504040204" pitchFamily="34" charset="-120"/>
                <a:ea typeface="微軟正黑體" panose="020B0604030504040204" pitchFamily="34" charset="-120"/>
              </a:rPr>
              <a:t>: </a:t>
            </a:r>
          </a:p>
          <a:p>
            <a:pPr marL="742950" lvl="1" indent="-2857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番茄工作法 </a:t>
            </a:r>
            <a:r>
              <a:rPr lang="en-US" altLang="zh-TW" dirty="0">
                <a:latin typeface="微軟正黑體" panose="020B0604030504040204" pitchFamily="34" charset="-120"/>
                <a:ea typeface="微軟正黑體" panose="020B0604030504040204" pitchFamily="34" charset="-120"/>
              </a:rPr>
              <a:t>The </a:t>
            </a:r>
            <a:r>
              <a:rPr lang="en-US" altLang="zh-TW" dirty="0" err="1">
                <a:latin typeface="微軟正黑體" panose="020B0604030504040204" pitchFamily="34" charset="-120"/>
                <a:ea typeface="微軟正黑體" panose="020B0604030504040204" pitchFamily="34" charset="-120"/>
              </a:rPr>
              <a:t>Pomodoro</a:t>
            </a:r>
            <a:r>
              <a:rPr lang="en-US" altLang="zh-TW" dirty="0">
                <a:latin typeface="微軟正黑體" panose="020B0604030504040204" pitchFamily="34" charset="-120"/>
                <a:ea typeface="微軟正黑體" panose="020B0604030504040204" pitchFamily="34" charset="-120"/>
              </a:rPr>
              <a:t> Technique,</a:t>
            </a:r>
          </a:p>
          <a:p>
            <a:pPr marL="742950" lvl="1" indent="-2857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  Code Simplicity,</a:t>
            </a:r>
          </a:p>
          <a:p>
            <a:pPr marL="742950" lvl="1" indent="-2857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  C#</a:t>
            </a:r>
            <a:r>
              <a:rPr lang="zh-TW" altLang="en-US" dirty="0">
                <a:latin typeface="微軟正黑體" panose="020B0604030504040204" pitchFamily="34" charset="-120"/>
                <a:ea typeface="微軟正黑體" panose="020B0604030504040204" pitchFamily="34" charset="-120"/>
              </a:rPr>
              <a:t>測試驅動開發</a:t>
            </a:r>
            <a:r>
              <a:rPr lang="en-US" altLang="zh-TW" dirty="0">
                <a:latin typeface="微軟正黑體" panose="020B0604030504040204" pitchFamily="34" charset="-120"/>
                <a:ea typeface="微軟正黑體" panose="020B0604030504040204" pitchFamily="34" charset="-120"/>
              </a:rPr>
              <a:t>,</a:t>
            </a:r>
          </a:p>
          <a:p>
            <a:pPr marL="742950" lvl="1" indent="-285750">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修改代碼的藝術</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2"/>
          <a:stretch>
            <a:fillRect/>
          </a:stretch>
        </p:blipFill>
        <p:spPr>
          <a:xfrm>
            <a:off x="4527547" y="3400423"/>
            <a:ext cx="88905" cy="57153"/>
          </a:xfrm>
          <a:prstGeom prst="rect">
            <a:avLst/>
          </a:prstGeom>
        </p:spPr>
      </p:pic>
      <p:pic>
        <p:nvPicPr>
          <p:cNvPr id="6" name="圖片 5"/>
          <p:cNvPicPr>
            <a:picLocks noChangeAspect="1"/>
          </p:cNvPicPr>
          <p:nvPr/>
        </p:nvPicPr>
        <p:blipFill>
          <a:blip r:embed="rId2"/>
          <a:stretch>
            <a:fillRect/>
          </a:stretch>
        </p:blipFill>
        <p:spPr>
          <a:xfrm>
            <a:off x="4679947" y="3552823"/>
            <a:ext cx="88905" cy="57153"/>
          </a:xfrm>
          <a:prstGeom prst="rect">
            <a:avLst/>
          </a:prstGeom>
        </p:spPr>
      </p:pic>
      <p:cxnSp>
        <p:nvCxnSpPr>
          <p:cNvPr id="9" name="直線單箭頭接點 8"/>
          <p:cNvCxnSpPr/>
          <p:nvPr/>
        </p:nvCxnSpPr>
        <p:spPr>
          <a:xfrm>
            <a:off x="2779776" y="2633472"/>
            <a:ext cx="76809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 name="圖片 4"/>
          <p:cNvPicPr>
            <a:picLocks noChangeAspect="1"/>
          </p:cNvPicPr>
          <p:nvPr/>
        </p:nvPicPr>
        <p:blipFill>
          <a:blip r:embed="rId3"/>
          <a:stretch>
            <a:fillRect/>
          </a:stretch>
        </p:blipFill>
        <p:spPr>
          <a:xfrm>
            <a:off x="3782991" y="427206"/>
            <a:ext cx="5204463" cy="2863590"/>
          </a:xfrm>
          <a:prstGeom prst="rect">
            <a:avLst/>
          </a:prstGeom>
        </p:spPr>
      </p:pic>
      <p:sp>
        <p:nvSpPr>
          <p:cNvPr id="11" name="圓角矩形 10"/>
          <p:cNvSpPr/>
          <p:nvPr/>
        </p:nvSpPr>
        <p:spPr>
          <a:xfrm>
            <a:off x="3704717" y="1572769"/>
            <a:ext cx="5361009" cy="178166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378969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113787" y="811040"/>
            <a:ext cx="8902195" cy="3350589"/>
          </a:xfrm>
          <a:prstGeom prst="rect">
            <a:avLst/>
          </a:prstGeom>
        </p:spPr>
      </p:pic>
      <p:sp>
        <p:nvSpPr>
          <p:cNvPr id="2" name="標題 1"/>
          <p:cNvSpPr>
            <a:spLocks noGrp="1"/>
          </p:cNvSpPr>
          <p:nvPr>
            <p:ph type="title"/>
          </p:nvPr>
        </p:nvSpPr>
        <p:spPr>
          <a:xfrm>
            <a:off x="113532" y="145741"/>
            <a:ext cx="7886700" cy="567562"/>
          </a:xfrm>
        </p:spPr>
        <p:txBody>
          <a:bodyPr>
            <a:normAutofit/>
          </a:bodyPr>
          <a:lstStyle/>
          <a:p>
            <a:r>
              <a:rPr lang="en-US" altLang="zh-TW" sz="3200"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對客戶說故事</a:t>
            </a:r>
          </a:p>
        </p:txBody>
      </p:sp>
      <p:sp>
        <p:nvSpPr>
          <p:cNvPr id="4" name="矩形 3"/>
          <p:cNvSpPr/>
          <p:nvPr/>
        </p:nvSpPr>
        <p:spPr>
          <a:xfrm>
            <a:off x="49651" y="4458316"/>
            <a:ext cx="9030468" cy="2062103"/>
          </a:xfrm>
          <a:prstGeom prst="rect">
            <a:avLst/>
          </a:prstGeom>
        </p:spPr>
        <p:txBody>
          <a:bodyPr wrap="square">
            <a:spAutoFit/>
          </a:bodyPr>
          <a:lstStyle/>
          <a:p>
            <a:pPr>
              <a:spcBef>
                <a:spcPts val="300"/>
              </a:spcBef>
            </a:pP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使用者故事對照的一個特色就是在你對照完成之後，可以反過來</a:t>
            </a:r>
            <a:r>
              <a:rPr lang="zh-TW" altLang="en-US" sz="16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按著表格把故事說一遍，用來跟客戶確認故事的描述是否正確。</a:t>
            </a:r>
            <a:endParaRPr lang="en-US" altLang="zh-TW" sz="2400" dirty="0">
              <a:latin typeface="微軟正黑體" panose="020B0604030504040204" pitchFamily="34" charset="-120"/>
              <a:ea typeface="微軟正黑體" panose="020B0604030504040204" pitchFamily="34" charset="-120"/>
            </a:endParaRPr>
          </a:p>
          <a:p>
            <a:pPr>
              <a:spcBef>
                <a:spcPts val="300"/>
              </a:spcBef>
            </a:pPr>
            <a:endParaRPr lang="en-US" altLang="zh-TW" sz="800" dirty="0">
              <a:latin typeface="微軟正黑體" panose="020B0604030504040204" pitchFamily="34" charset="-120"/>
              <a:ea typeface="微軟正黑體" panose="020B0604030504040204" pitchFamily="34" charset="-120"/>
            </a:endParaRPr>
          </a:p>
          <a:p>
            <a:pPr>
              <a:spcBef>
                <a:spcPts val="300"/>
              </a:spcBef>
            </a:pPr>
            <a:endParaRPr lang="en-US" altLang="zh-TW" sz="800" dirty="0">
              <a:latin typeface="微軟正黑體" panose="020B0604030504040204" pitchFamily="34" charset="-120"/>
              <a:ea typeface="微軟正黑體" panose="020B0604030504040204" pitchFamily="34" charset="-120"/>
            </a:endParaRPr>
          </a:p>
          <a:p>
            <a:pPr>
              <a:spcBef>
                <a:spcPts val="300"/>
              </a:spcBef>
            </a:pPr>
            <a:r>
              <a:rPr lang="zh-TW" altLang="en-US" dirty="0">
                <a:latin typeface="微軟正黑體" panose="020B0604030504040204" pitchFamily="34" charset="-120"/>
                <a:ea typeface="微軟正黑體" panose="020B0604030504040204" pitchFamily="34" charset="-120"/>
              </a:rPr>
              <a:t>例如：上圖中所分類的三種使用者，</a:t>
            </a:r>
            <a:r>
              <a:rPr lang="en-US" altLang="zh-TW" b="1" dirty="0">
                <a:solidFill>
                  <a:srgbClr val="C00000"/>
                </a:solidFill>
                <a:latin typeface="微軟正黑體" panose="020B0604030504040204" pitchFamily="34" charset="-120"/>
                <a:ea typeface="微軟正黑體" panose="020B0604030504040204" pitchFamily="34" charset="-120"/>
              </a:rPr>
              <a:t>1) </a:t>
            </a:r>
            <a:r>
              <a:rPr lang="zh-TW" altLang="en-US" b="1" dirty="0">
                <a:solidFill>
                  <a:srgbClr val="C00000"/>
                </a:solidFill>
                <a:latin typeface="微軟正黑體" panose="020B0604030504040204" pitchFamily="34" charset="-120"/>
                <a:ea typeface="微軟正黑體" panose="020B0604030504040204" pitchFamily="34" charset="-120"/>
              </a:rPr>
              <a:t>針對主管</a:t>
            </a:r>
            <a:r>
              <a:rPr lang="zh-TW" altLang="en-US" dirty="0">
                <a:latin typeface="微軟正黑體" panose="020B0604030504040204" pitchFamily="34" charset="-120"/>
                <a:ea typeface="微軟正黑體" panose="020B0604030504040204" pitchFamily="34" charset="-120"/>
              </a:rPr>
              <a:t>：我們取用 </a:t>
            </a:r>
            <a:r>
              <a:rPr lang="en-US" altLang="zh-TW" dirty="0" err="1">
                <a:latin typeface="微軟正黑體" panose="020B0604030504040204" pitchFamily="34" charset="-120"/>
                <a:ea typeface="微軟正黑體" panose="020B0604030504040204" pitchFamily="34" charset="-120"/>
              </a:rPr>
              <a:t>Reifer</a:t>
            </a:r>
            <a:r>
              <a:rPr lang="zh-TW" altLang="en-US" dirty="0">
                <a:latin typeface="微軟正黑體" panose="020B0604030504040204" pitchFamily="34" charset="-120"/>
                <a:ea typeface="微軟正黑體" panose="020B0604030504040204" pitchFamily="34" charset="-120"/>
              </a:rPr>
              <a:t> 的十個知識點作参考。目的是為了說明透過過去的統計資料，採用</a:t>
            </a:r>
            <a:r>
              <a:rPr lang="en-US" altLang="zh-TW" dirty="0">
                <a:latin typeface="微軟正黑體" panose="020B0604030504040204" pitchFamily="34" charset="-120"/>
                <a:ea typeface="微軟正黑體" panose="020B0604030504040204" pitchFamily="34" charset="-120"/>
              </a:rPr>
              <a:t>Scrum</a:t>
            </a:r>
            <a:r>
              <a:rPr lang="zh-TW" altLang="en-US" dirty="0">
                <a:latin typeface="微軟正黑體" panose="020B0604030504040204" pitchFamily="34" charset="-120"/>
                <a:ea typeface="微軟正黑體" panose="020B0604030504040204" pitchFamily="34" charset="-120"/>
              </a:rPr>
              <a:t>這種開發架構，在那些範圍適用、那些地方較不適用。</a:t>
            </a:r>
          </a:p>
        </p:txBody>
      </p:sp>
      <p:sp>
        <p:nvSpPr>
          <p:cNvPr id="6" name="圓角矩形 5"/>
          <p:cNvSpPr/>
          <p:nvPr/>
        </p:nvSpPr>
        <p:spPr>
          <a:xfrm>
            <a:off x="6149340" y="713303"/>
            <a:ext cx="1261872" cy="28802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992624" y="3785598"/>
            <a:ext cx="1179576" cy="170376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3503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13532" y="145741"/>
            <a:ext cx="9359652" cy="567562"/>
          </a:xfrm>
        </p:spPr>
        <p:txBody>
          <a:bodyPr>
            <a:normAutofit fontScale="90000"/>
          </a:bodyPr>
          <a:lstStyle/>
          <a:p>
            <a:r>
              <a:rPr lang="en-US" altLang="zh-TW" sz="3200"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對自己說故事</a:t>
            </a:r>
            <a:r>
              <a:rPr lang="zh-TW" altLang="en-US" sz="2700" b="1" dirty="0">
                <a:latin typeface="微軟正黑體" panose="020B0604030504040204" pitchFamily="34" charset="-120"/>
                <a:ea typeface="微軟正黑體" panose="020B0604030504040204" pitchFamily="34" charset="-120"/>
              </a:rPr>
              <a:t>         </a:t>
            </a:r>
            <a:r>
              <a:rPr lang="zh-TW" altLang="en-US" sz="2700" dirty="0">
                <a:latin typeface="微軟正黑體" panose="020B0604030504040204" pitchFamily="34" charset="-120"/>
                <a:ea typeface="微軟正黑體" panose="020B0604030504040204" pitchFamily="34" charset="-120"/>
              </a:rPr>
              <a:t>檢視新書</a:t>
            </a:r>
            <a:r>
              <a:rPr lang="en-US" altLang="zh-TW" sz="2700" dirty="0">
                <a:latin typeface="微軟正黑體" panose="020B0604030504040204" pitchFamily="34" charset="-120"/>
                <a:ea typeface="微軟正黑體" panose="020B0604030504040204" pitchFamily="34" charset="-120"/>
              </a:rPr>
              <a:t>:  《</a:t>
            </a:r>
            <a:r>
              <a:rPr lang="zh-TW" altLang="en-US" sz="2700" b="1" dirty="0">
                <a:latin typeface="微軟正黑體" panose="020B0604030504040204" pitchFamily="34" charset="-120"/>
                <a:ea typeface="微軟正黑體" panose="020B0604030504040204" pitchFamily="34" charset="-120"/>
              </a:rPr>
              <a:t>精實軟體開發</a:t>
            </a:r>
            <a:r>
              <a:rPr lang="en-US" altLang="zh-TW" sz="2700" b="1" dirty="0">
                <a:latin typeface="微軟正黑體" panose="020B0604030504040204" pitchFamily="34" charset="-120"/>
                <a:ea typeface="微軟正黑體" panose="020B0604030504040204" pitchFamily="34" charset="-120"/>
              </a:rPr>
              <a:t>:</a:t>
            </a:r>
            <a:r>
              <a:rPr lang="zh-TW" altLang="en-US" sz="2700" b="1" dirty="0">
                <a:latin typeface="微軟正黑體" panose="020B0604030504040204" pitchFamily="34" charset="-120"/>
                <a:ea typeface="微軟正黑體" panose="020B0604030504040204" pitchFamily="34" charset="-120"/>
              </a:rPr>
              <a:t> 看板方法</a:t>
            </a:r>
            <a:r>
              <a:rPr lang="en-US" altLang="zh-TW" sz="2700" dirty="0">
                <a:latin typeface="微軟正黑體" panose="020B0604030504040204" pitchFamily="34" charset="-120"/>
                <a:ea typeface="微軟正黑體" panose="020B0604030504040204" pitchFamily="34" charset="-120"/>
              </a:rPr>
              <a:t>》</a:t>
            </a:r>
            <a:endParaRPr lang="zh-TW" altLang="en-US" sz="2700" b="1" dirty="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a:blip r:embed="rId2"/>
          <a:stretch>
            <a:fillRect/>
          </a:stretch>
        </p:blipFill>
        <p:spPr>
          <a:xfrm>
            <a:off x="1847580" y="1974156"/>
            <a:ext cx="7266004" cy="4651780"/>
          </a:xfrm>
          <a:prstGeom prst="rect">
            <a:avLst/>
          </a:prstGeom>
          <a:effectLst>
            <a:outerShdw blurRad="50800" dist="38100" dir="2700000" algn="tl" rotWithShape="0">
              <a:prstClr val="black">
                <a:alpha val="40000"/>
              </a:prstClr>
            </a:outerShdw>
          </a:effectLst>
        </p:spPr>
      </p:pic>
      <p:sp>
        <p:nvSpPr>
          <p:cNvPr id="7" name="矩形 6"/>
          <p:cNvSpPr/>
          <p:nvPr/>
        </p:nvSpPr>
        <p:spPr>
          <a:xfrm>
            <a:off x="258053" y="917687"/>
            <a:ext cx="9030468" cy="707886"/>
          </a:xfrm>
          <a:prstGeom prst="rect">
            <a:avLst/>
          </a:prstGeom>
        </p:spPr>
        <p:txBody>
          <a:bodyPr wrap="square">
            <a:spAutoFit/>
          </a:bodyPr>
          <a:lstStyle/>
          <a:p>
            <a:r>
              <a:rPr lang="zh-TW" altLang="en-US" sz="2000" dirty="0">
                <a:solidFill>
                  <a:srgbClr val="0070C0"/>
                </a:solidFill>
                <a:latin typeface="微軟正黑體" panose="020B0604030504040204" pitchFamily="34" charset="-120"/>
                <a:ea typeface="微軟正黑體" panose="020B0604030504040204" pitchFamily="34" charset="-120"/>
              </a:rPr>
              <a:t>運用</a:t>
            </a:r>
            <a:r>
              <a:rPr lang="en-US" altLang="zh-TW" sz="2000" dirty="0">
                <a:solidFill>
                  <a:srgbClr val="0070C0"/>
                </a:solidFill>
                <a:latin typeface="微軟正黑體" panose="020B0604030504040204" pitchFamily="34" charset="-120"/>
                <a:ea typeface="微軟正黑體" panose="020B0604030504040204" pitchFamily="34" charset="-120"/>
              </a:rPr>
              <a:t>Story Mapping</a:t>
            </a:r>
            <a:r>
              <a:rPr lang="zh-TW" altLang="en-US" sz="2000" dirty="0">
                <a:solidFill>
                  <a:srgbClr val="0070C0"/>
                </a:solidFill>
                <a:latin typeface="微軟正黑體" panose="020B0604030504040204" pitchFamily="34" charset="-120"/>
                <a:ea typeface="微軟正黑體" panose="020B0604030504040204" pitchFamily="34" charset="-120"/>
              </a:rPr>
              <a:t>的技巧，把整個書本攤開來檢視，可以看見它的全貌，</a:t>
            </a:r>
            <a:endParaRPr lang="en-US" altLang="zh-TW" sz="2000" dirty="0">
              <a:solidFill>
                <a:srgbClr val="0070C0"/>
              </a:solidFill>
              <a:latin typeface="微軟正黑體" panose="020B0604030504040204" pitchFamily="34" charset="-120"/>
              <a:ea typeface="微軟正黑體" panose="020B0604030504040204" pitchFamily="34" charset="-120"/>
            </a:endParaRPr>
          </a:p>
          <a:p>
            <a:r>
              <a:rPr lang="zh-TW" altLang="en-US" sz="2000" dirty="0">
                <a:solidFill>
                  <a:srgbClr val="0070C0"/>
                </a:solidFill>
                <a:latin typeface="微軟正黑體" panose="020B0604030504040204" pitchFamily="34" charset="-120"/>
                <a:ea typeface="微軟正黑體" panose="020B0604030504040204" pitchFamily="34" charset="-120"/>
              </a:rPr>
              <a:t>跟我遺漏了什麼。</a:t>
            </a:r>
          </a:p>
        </p:txBody>
      </p:sp>
      <p:sp>
        <p:nvSpPr>
          <p:cNvPr id="9" name="矩形 8"/>
          <p:cNvSpPr/>
          <p:nvPr/>
        </p:nvSpPr>
        <p:spPr>
          <a:xfrm>
            <a:off x="0" y="2076368"/>
            <a:ext cx="4572000" cy="4524315"/>
          </a:xfrm>
          <a:prstGeom prst="rect">
            <a:avLst/>
          </a:prstGeom>
        </p:spPr>
        <p:txBody>
          <a:bodyPr>
            <a:spAutoFit/>
          </a:bodyPr>
          <a:lstStyle/>
          <a:p>
            <a:pPr>
              <a:spcBef>
                <a:spcPts val="1200"/>
              </a:spcBef>
            </a:pPr>
            <a:r>
              <a:rPr lang="zh-TW" altLang="en-US" sz="1600" dirty="0">
                <a:latin typeface="微軟正黑體" panose="020B0604030504040204" pitchFamily="34" charset="-120"/>
                <a:ea typeface="微軟正黑體" panose="020B0604030504040204" pitchFamily="34" charset="-120"/>
              </a:rPr>
              <a:t>第一層</a:t>
            </a:r>
            <a:r>
              <a:rPr lang="zh-TW" altLang="en-US" sz="2000"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章節</a:t>
            </a:r>
            <a:endParaRPr lang="en-US" altLang="zh-TW" dirty="0">
              <a:latin typeface="微軟正黑體" panose="020B0604030504040204" pitchFamily="34" charset="-120"/>
              <a:ea typeface="微軟正黑體" panose="020B0604030504040204" pitchFamily="34" charset="-120"/>
            </a:endParaRPr>
          </a:p>
          <a:p>
            <a:pPr>
              <a:spcBef>
                <a:spcPts val="2400"/>
              </a:spcBef>
            </a:pPr>
            <a:r>
              <a:rPr lang="zh-TW" altLang="en-US" sz="1600" dirty="0">
                <a:latin typeface="微軟正黑體" panose="020B0604030504040204" pitchFamily="34" charset="-120"/>
                <a:ea typeface="微軟正黑體" panose="020B0604030504040204" pitchFamily="34" charset="-120"/>
              </a:rPr>
              <a:t>第二層</a:t>
            </a:r>
            <a:r>
              <a:rPr lang="zh-TW" altLang="en-US"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目的</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pPr>
              <a:spcBef>
                <a:spcPts val="2400"/>
              </a:spcBef>
            </a:pPr>
            <a:endParaRPr lang="en-US" altLang="zh-TW" sz="1600" dirty="0">
              <a:latin typeface="微軟正黑體" panose="020B0604030504040204" pitchFamily="34" charset="-120"/>
              <a:ea typeface="微軟正黑體" panose="020B0604030504040204" pitchFamily="34" charset="-120"/>
            </a:endParaRPr>
          </a:p>
          <a:p>
            <a:pPr>
              <a:spcBef>
                <a:spcPts val="2400"/>
              </a:spcBef>
            </a:pPr>
            <a:r>
              <a:rPr lang="zh-TW" altLang="en-US" sz="1600" dirty="0">
                <a:latin typeface="微軟正黑體" panose="020B0604030504040204" pitchFamily="34" charset="-120"/>
                <a:ea typeface="微軟正黑體" panose="020B0604030504040204" pitchFamily="34" charset="-120"/>
              </a:rPr>
              <a:t>第三層、</a:t>
            </a:r>
            <a:r>
              <a:rPr lang="zh-TW" altLang="en-US" b="1" dirty="0">
                <a:latin typeface="微軟正黑體" panose="020B0604030504040204" pitchFamily="34" charset="-120"/>
                <a:ea typeface="微軟正黑體" panose="020B0604030504040204" pitchFamily="34" charset="-120"/>
              </a:rPr>
              <a:t>小節</a:t>
            </a:r>
            <a:endParaRPr lang="en-US" altLang="zh-TW" b="1" dirty="0">
              <a:latin typeface="微軟正黑體" panose="020B0604030504040204" pitchFamily="34" charset="-120"/>
              <a:ea typeface="微軟正黑體" panose="020B0604030504040204" pitchFamily="34" charset="-120"/>
            </a:endParaRPr>
          </a:p>
          <a:p>
            <a:pPr>
              <a:spcBef>
                <a:spcPts val="2400"/>
              </a:spcBef>
            </a:pPr>
            <a:endParaRPr lang="zh-TW" altLang="en-US" sz="8000" b="1" dirty="0">
              <a:latin typeface="微軟正黑體" panose="020B0604030504040204" pitchFamily="34" charset="-120"/>
              <a:ea typeface="微軟正黑體" panose="020B0604030504040204" pitchFamily="34" charset="-120"/>
            </a:endParaRPr>
          </a:p>
          <a:p>
            <a:pPr>
              <a:spcBef>
                <a:spcPts val="2400"/>
              </a:spcBef>
            </a:pPr>
            <a:r>
              <a:rPr lang="zh-TW" altLang="en-US" sz="1600" dirty="0">
                <a:latin typeface="微軟正黑體" panose="020B0604030504040204" pitchFamily="34" charset="-120"/>
                <a:ea typeface="微軟正黑體" panose="020B0604030504040204" pitchFamily="34" charset="-120"/>
              </a:rPr>
              <a:t>第四層、</a:t>
            </a:r>
            <a:r>
              <a:rPr lang="zh-TW" altLang="en-US" b="1" dirty="0">
                <a:latin typeface="微軟正黑體" panose="020B0604030504040204" pitchFamily="34" charset="-120"/>
                <a:ea typeface="微軟正黑體" panose="020B0604030504040204" pitchFamily="34" charset="-120"/>
              </a:rPr>
              <a:t>附件</a:t>
            </a:r>
            <a:endParaRPr lang="zh-TW" altLang="en-US" dirty="0">
              <a:latin typeface="微軟正黑體" panose="020B0604030504040204" pitchFamily="34" charset="-120"/>
              <a:ea typeface="微軟正黑體" panose="020B0604030504040204" pitchFamily="34" charset="-120"/>
            </a:endParaRPr>
          </a:p>
        </p:txBody>
      </p:sp>
      <p:cxnSp>
        <p:nvCxnSpPr>
          <p:cNvPr id="5" name="直線單箭頭接點 4"/>
          <p:cNvCxnSpPr/>
          <p:nvPr/>
        </p:nvCxnSpPr>
        <p:spPr>
          <a:xfrm>
            <a:off x="1545828" y="2277725"/>
            <a:ext cx="30175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1528032" y="2887325"/>
            <a:ext cx="30175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1473168" y="4265021"/>
            <a:ext cx="30175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1473168" y="6403504"/>
            <a:ext cx="30175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0215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811021" y="267"/>
            <a:ext cx="7886700" cy="1033175"/>
          </a:xfrm>
        </p:spPr>
        <p:txBody>
          <a:bodyPr>
            <a:normAutofit/>
          </a:bodyPr>
          <a:lstStyle/>
          <a:p>
            <a:pPr algn="ctr">
              <a:lnSpc>
                <a:spcPct val="100000"/>
              </a:lnSpc>
            </a:pPr>
            <a:r>
              <a:rPr lang="zh-TW" altLang="en-US" sz="3600" b="1" dirty="0">
                <a:latin typeface="微軟正黑體" panose="020B0604030504040204" pitchFamily="34" charset="-120"/>
                <a:ea typeface="微軟正黑體" panose="020B0604030504040204" pitchFamily="34" charset="-120"/>
              </a:rPr>
              <a:t>使用者故事對照 </a:t>
            </a:r>
            <a:r>
              <a:rPr lang="en-US" altLang="zh-TW" sz="36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IPO</a:t>
            </a:r>
            <a:r>
              <a:rPr lang="zh-TW" altLang="en-US" sz="3600" b="1" dirty="0">
                <a:latin typeface="微軟正黑體" panose="020B0604030504040204" pitchFamily="34" charset="-120"/>
                <a:ea typeface="微軟正黑體" panose="020B0604030504040204" pitchFamily="34" charset="-120"/>
              </a:rPr>
              <a:t>篇</a:t>
            </a:r>
            <a:endParaRPr lang="zh-TW" altLang="en-US" sz="36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811021" y="2566231"/>
            <a:ext cx="1020318" cy="980042"/>
          </a:xfrm>
          <a:prstGeom prst="rect">
            <a:avLst/>
          </a:prstGeom>
        </p:spPr>
      </p:pic>
      <p:pic>
        <p:nvPicPr>
          <p:cNvPr id="6" name="圖片 5"/>
          <p:cNvPicPr>
            <a:picLocks noChangeAspect="1"/>
          </p:cNvPicPr>
          <p:nvPr/>
        </p:nvPicPr>
        <p:blipFill>
          <a:blip r:embed="rId2"/>
          <a:stretch>
            <a:fillRect/>
          </a:stretch>
        </p:blipFill>
        <p:spPr>
          <a:xfrm>
            <a:off x="7385794" y="5399436"/>
            <a:ext cx="1075934" cy="1033463"/>
          </a:xfrm>
          <a:prstGeom prst="rect">
            <a:avLst/>
          </a:prstGeom>
        </p:spPr>
      </p:pic>
      <p:sp>
        <p:nvSpPr>
          <p:cNvPr id="7" name="矩形 6"/>
          <p:cNvSpPr/>
          <p:nvPr/>
        </p:nvSpPr>
        <p:spPr>
          <a:xfrm>
            <a:off x="2787675" y="3741146"/>
            <a:ext cx="3566160" cy="1709928"/>
          </a:xfrm>
          <a:prstGeom prst="rect">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8" name="矩形 7"/>
          <p:cNvSpPr/>
          <p:nvPr/>
        </p:nvSpPr>
        <p:spPr>
          <a:xfrm>
            <a:off x="2953437" y="4609814"/>
            <a:ext cx="684803" cy="369332"/>
          </a:xfrm>
          <a:prstGeom prst="rect">
            <a:avLst/>
          </a:prstGeom>
        </p:spPr>
        <p:txBody>
          <a:bodyPr wrap="none">
            <a:spAutoFit/>
          </a:bodyPr>
          <a:lstStyle/>
          <a:p>
            <a:r>
              <a:rPr lang="en-US" altLang="zh-TW" dirty="0"/>
              <a:t>Input</a:t>
            </a:r>
            <a:endParaRPr lang="zh-TW" altLang="en-US" dirty="0"/>
          </a:p>
        </p:txBody>
      </p:sp>
      <p:sp>
        <p:nvSpPr>
          <p:cNvPr id="9" name="矩形 8"/>
          <p:cNvSpPr/>
          <p:nvPr/>
        </p:nvSpPr>
        <p:spPr>
          <a:xfrm>
            <a:off x="2971464" y="4131075"/>
            <a:ext cx="761747"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輸 入</a:t>
            </a:r>
          </a:p>
        </p:txBody>
      </p:sp>
      <p:sp>
        <p:nvSpPr>
          <p:cNvPr id="10" name="矩形 9"/>
          <p:cNvSpPr/>
          <p:nvPr/>
        </p:nvSpPr>
        <p:spPr>
          <a:xfrm>
            <a:off x="4230358" y="4110478"/>
            <a:ext cx="877163"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處 理</a:t>
            </a:r>
          </a:p>
        </p:txBody>
      </p:sp>
      <p:sp>
        <p:nvSpPr>
          <p:cNvPr id="11" name="矩形 10"/>
          <p:cNvSpPr/>
          <p:nvPr/>
        </p:nvSpPr>
        <p:spPr>
          <a:xfrm>
            <a:off x="5481669" y="4131075"/>
            <a:ext cx="761747"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輸 出</a:t>
            </a:r>
          </a:p>
        </p:txBody>
      </p:sp>
      <p:sp>
        <p:nvSpPr>
          <p:cNvPr id="12" name="矩形 11"/>
          <p:cNvSpPr/>
          <p:nvPr/>
        </p:nvSpPr>
        <p:spPr>
          <a:xfrm>
            <a:off x="4216539" y="4630293"/>
            <a:ext cx="904799" cy="369332"/>
          </a:xfrm>
          <a:prstGeom prst="rect">
            <a:avLst/>
          </a:prstGeom>
        </p:spPr>
        <p:txBody>
          <a:bodyPr wrap="none">
            <a:spAutoFit/>
          </a:bodyPr>
          <a:lstStyle/>
          <a:p>
            <a:r>
              <a:rPr lang="en-US" altLang="zh-TW" b="1" dirty="0"/>
              <a:t>Process</a:t>
            </a:r>
            <a:endParaRPr lang="zh-TW" altLang="en-US" b="1" dirty="0"/>
          </a:p>
        </p:txBody>
      </p:sp>
      <p:sp>
        <p:nvSpPr>
          <p:cNvPr id="13" name="矩形 12"/>
          <p:cNvSpPr/>
          <p:nvPr/>
        </p:nvSpPr>
        <p:spPr>
          <a:xfrm>
            <a:off x="5434379" y="4596110"/>
            <a:ext cx="856325" cy="369332"/>
          </a:xfrm>
          <a:prstGeom prst="rect">
            <a:avLst/>
          </a:prstGeom>
        </p:spPr>
        <p:txBody>
          <a:bodyPr wrap="none">
            <a:spAutoFit/>
          </a:bodyPr>
          <a:lstStyle/>
          <a:p>
            <a:r>
              <a:rPr lang="en-US" altLang="zh-TW" dirty="0"/>
              <a:t>Output</a:t>
            </a:r>
            <a:endParaRPr lang="zh-TW" altLang="en-US" dirty="0"/>
          </a:p>
        </p:txBody>
      </p:sp>
      <p:cxnSp>
        <p:nvCxnSpPr>
          <p:cNvPr id="15" name="直線接點 14"/>
          <p:cNvCxnSpPr/>
          <p:nvPr/>
        </p:nvCxnSpPr>
        <p:spPr>
          <a:xfrm>
            <a:off x="3836996" y="3740336"/>
            <a:ext cx="0" cy="17099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5434379" y="3740336"/>
            <a:ext cx="0" cy="17099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41415" y="1185032"/>
            <a:ext cx="6825908" cy="584775"/>
          </a:xfrm>
          <a:prstGeom prst="rect">
            <a:avLst/>
          </a:prstGeom>
        </p:spPr>
        <p:txBody>
          <a:bodyPr wrap="none">
            <a:spAutoFit/>
          </a:bodyPr>
          <a:lstStyle/>
          <a:p>
            <a:pPr algn="ctr">
              <a:lnSpc>
                <a:spcPct val="100000"/>
              </a:lnSpc>
            </a:pPr>
            <a:r>
              <a:rPr lang="en-US" altLang="zh-TW" sz="2800" dirty="0">
                <a:solidFill>
                  <a:schemeClr val="accent5">
                    <a:lumMod val="50000"/>
                  </a:schemeClr>
                </a:solidFill>
                <a:latin typeface="Buxton Sketch" panose="03080500000500000004" pitchFamily="66" charset="0"/>
                <a:ea typeface="微軟正黑體" panose="020B0604030504040204" pitchFamily="34" charset="-120"/>
              </a:rPr>
              <a:t>User Story Mapping</a:t>
            </a:r>
            <a:r>
              <a:rPr lang="zh-TW" altLang="en-US" sz="2800" dirty="0">
                <a:solidFill>
                  <a:schemeClr val="accent5">
                    <a:lumMod val="50000"/>
                  </a:schemeClr>
                </a:solidFill>
                <a:latin typeface="Buxton Sketch" panose="03080500000500000004" pitchFamily="66" charset="0"/>
                <a:ea typeface="微軟正黑體" panose="020B0604030504040204" pitchFamily="34" charset="-120"/>
              </a:rPr>
              <a:t>  </a:t>
            </a:r>
            <a:r>
              <a:rPr lang="en-US" altLang="zh-TW" sz="2800" dirty="0">
                <a:solidFill>
                  <a:schemeClr val="accent5">
                    <a:lumMod val="50000"/>
                  </a:schemeClr>
                </a:solidFill>
                <a:latin typeface="Buxton Sketch" panose="03080500000500000004" pitchFamily="66" charset="0"/>
                <a:ea typeface="微軟正黑體" panose="020B0604030504040204" pitchFamily="34" charset="-120"/>
              </a:rPr>
              <a:t> </a:t>
            </a:r>
            <a:r>
              <a:rPr lang="zh-TW" altLang="en-US" sz="2800" dirty="0">
                <a:solidFill>
                  <a:schemeClr val="accent5">
                    <a:lumMod val="50000"/>
                  </a:schemeClr>
                </a:solidFill>
                <a:latin typeface="Buxton Sketch" panose="03080500000500000004" pitchFamily="66" charset="0"/>
                <a:ea typeface="微軟正黑體" panose="020B0604030504040204" pitchFamily="34" charset="-120"/>
              </a:rPr>
              <a:t> </a:t>
            </a:r>
            <a:r>
              <a:rPr lang="en-US" altLang="zh-TW" sz="3200" dirty="0">
                <a:solidFill>
                  <a:schemeClr val="accent5">
                    <a:lumMod val="50000"/>
                  </a:schemeClr>
                </a:solidFill>
                <a:latin typeface="Buxton Sketch" panose="03080500000500000004" pitchFamily="66" charset="0"/>
                <a:ea typeface="微軟正黑體" panose="020B0604030504040204" pitchFamily="34" charset="-120"/>
              </a:rPr>
              <a:t>---</a:t>
            </a:r>
            <a:r>
              <a:rPr lang="zh-TW" altLang="en-US" sz="3200" dirty="0">
                <a:solidFill>
                  <a:schemeClr val="accent5">
                    <a:lumMod val="50000"/>
                  </a:schemeClr>
                </a:solidFill>
                <a:latin typeface="Buxton Sketch" panose="03080500000500000004" pitchFamily="66" charset="0"/>
                <a:ea typeface="微軟正黑體" panose="020B0604030504040204" pitchFamily="34" charset="-120"/>
              </a:rPr>
              <a:t>  </a:t>
            </a:r>
            <a:r>
              <a:rPr lang="en-US" altLang="zh-TW" sz="3200" dirty="0">
                <a:solidFill>
                  <a:schemeClr val="accent5">
                    <a:lumMod val="50000"/>
                  </a:schemeClr>
                </a:solidFill>
                <a:latin typeface="Buxton Sketch" panose="03080500000500000004" pitchFamily="66" charset="0"/>
                <a:ea typeface="微軟正黑體" panose="020B0604030504040204" pitchFamily="34" charset="-120"/>
              </a:rPr>
              <a:t> </a:t>
            </a:r>
            <a:r>
              <a:rPr lang="zh-TW" altLang="en-US" sz="3200" dirty="0">
                <a:solidFill>
                  <a:schemeClr val="accent5">
                    <a:lumMod val="50000"/>
                  </a:schemeClr>
                </a:solidFill>
                <a:latin typeface="Buxton Sketch" panose="03080500000500000004" pitchFamily="66" charset="0"/>
                <a:ea typeface="微軟正黑體" panose="020B0604030504040204" pitchFamily="34" charset="-120"/>
              </a:rPr>
              <a:t> </a:t>
            </a:r>
            <a:r>
              <a:rPr lang="en-US" altLang="zh-TW" sz="2800" dirty="0">
                <a:solidFill>
                  <a:schemeClr val="accent5">
                    <a:lumMod val="50000"/>
                  </a:schemeClr>
                </a:solidFill>
                <a:latin typeface="Buxton Sketch" panose="03080500000500000004" pitchFamily="66" charset="0"/>
                <a:ea typeface="微軟正黑體" panose="020B0604030504040204" pitchFamily="34" charset="-120"/>
              </a:rPr>
              <a:t>Input  Process Output</a:t>
            </a:r>
            <a:r>
              <a:rPr lang="en-US" altLang="zh-TW" b="1"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cxnSp>
        <p:nvCxnSpPr>
          <p:cNvPr id="19" name="直線單箭頭接點 18"/>
          <p:cNvCxnSpPr/>
          <p:nvPr/>
        </p:nvCxnSpPr>
        <p:spPr>
          <a:xfrm>
            <a:off x="566928" y="3056252"/>
            <a:ext cx="310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接點 20"/>
          <p:cNvCxnSpPr>
            <a:stCxn id="5" idx="3"/>
          </p:cNvCxnSpPr>
          <p:nvPr/>
        </p:nvCxnSpPr>
        <p:spPr>
          <a:xfrm>
            <a:off x="1831339" y="3056252"/>
            <a:ext cx="3266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flipH="1">
            <a:off x="2157983" y="3056252"/>
            <a:ext cx="1" cy="1539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7" idx="1"/>
          </p:cNvCxnSpPr>
          <p:nvPr/>
        </p:nvCxnSpPr>
        <p:spPr>
          <a:xfrm>
            <a:off x="2157983" y="4596110"/>
            <a:ext cx="6296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6353835" y="4595300"/>
            <a:ext cx="6296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983527" y="4595300"/>
            <a:ext cx="0" cy="132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endCxn id="6" idx="1"/>
          </p:cNvCxnSpPr>
          <p:nvPr/>
        </p:nvCxnSpPr>
        <p:spPr>
          <a:xfrm>
            <a:off x="6983527" y="5916168"/>
            <a:ext cx="4022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8386825" y="5916168"/>
            <a:ext cx="310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0601" y="3562324"/>
            <a:ext cx="1338828"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使用者故事</a:t>
            </a:r>
          </a:p>
        </p:txBody>
      </p:sp>
      <p:sp>
        <p:nvSpPr>
          <p:cNvPr id="38" name="矩形 37"/>
          <p:cNvSpPr/>
          <p:nvPr/>
        </p:nvSpPr>
        <p:spPr>
          <a:xfrm>
            <a:off x="7219175" y="4995137"/>
            <a:ext cx="1338828"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使用者故事</a:t>
            </a:r>
          </a:p>
        </p:txBody>
      </p:sp>
      <p:sp>
        <p:nvSpPr>
          <p:cNvPr id="39" name="矩形 38"/>
          <p:cNvSpPr/>
          <p:nvPr/>
        </p:nvSpPr>
        <p:spPr>
          <a:xfrm>
            <a:off x="3676992" y="3054649"/>
            <a:ext cx="2154757"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使用者故事 </a:t>
            </a:r>
            <a:r>
              <a:rPr lang="en-US" altLang="zh-TW" sz="2000" b="1" dirty="0">
                <a:latin typeface="微軟正黑體" panose="020B0604030504040204" pitchFamily="34" charset="-120"/>
                <a:ea typeface="微軟正黑體" panose="020B0604030504040204" pitchFamily="34" charset="-120"/>
              </a:rPr>
              <a:t>- IPO</a:t>
            </a:r>
            <a:endParaRPr lang="zh-TW" altLang="en-US" sz="2000" b="1" dirty="0">
              <a:latin typeface="微軟正黑體" panose="020B0604030504040204" pitchFamily="34" charset="-120"/>
              <a:ea typeface="微軟正黑體" panose="020B0604030504040204" pitchFamily="34" charset="-120"/>
            </a:endParaRPr>
          </a:p>
        </p:txBody>
      </p:sp>
      <p:sp>
        <p:nvSpPr>
          <p:cNvPr id="40" name="矩形 39"/>
          <p:cNvSpPr/>
          <p:nvPr/>
        </p:nvSpPr>
        <p:spPr>
          <a:xfrm>
            <a:off x="358569" y="6324754"/>
            <a:ext cx="3374642" cy="369332"/>
          </a:xfrm>
          <a:prstGeom prst="rect">
            <a:avLst/>
          </a:prstGeom>
        </p:spPr>
        <p:txBody>
          <a:bodyPr wrap="none">
            <a:spAutoFit/>
          </a:bodyPr>
          <a:lstStyle/>
          <a:p>
            <a:r>
              <a:rPr lang="en-US" altLang="zh-TW" dirty="0">
                <a:latin typeface="新細明體" panose="02020500000000000000" pitchFamily="18" charset="-120"/>
                <a:ea typeface="新細明體" panose="02020500000000000000" pitchFamily="18" charset="-120"/>
              </a:rPr>
              <a:t>※</a:t>
            </a:r>
            <a:r>
              <a:rPr lang="zh-TW" altLang="en-US" dirty="0">
                <a:latin typeface="新細明體" panose="02020500000000000000" pitchFamily="18" charset="-120"/>
                <a:ea typeface="新細明體" panose="02020500000000000000" pitchFamily="18" charset="-120"/>
              </a:rPr>
              <a:t> </a:t>
            </a:r>
            <a:r>
              <a:rPr lang="zh-TW" altLang="en-US" dirty="0"/>
              <a:t>參考戴明</a:t>
            </a:r>
            <a:r>
              <a:rPr lang="en-US" altLang="zh-TW" dirty="0"/>
              <a:t>Deming</a:t>
            </a:r>
            <a:r>
              <a:rPr lang="zh-TW" altLang="en-US" dirty="0"/>
              <a:t>的</a:t>
            </a:r>
            <a:r>
              <a:rPr lang="en-US" altLang="zh-TW" dirty="0"/>
              <a:t>SIPOC</a:t>
            </a:r>
            <a:r>
              <a:rPr lang="zh-TW" altLang="en-US" dirty="0"/>
              <a:t>模型</a:t>
            </a:r>
          </a:p>
        </p:txBody>
      </p:sp>
      <p:sp>
        <p:nvSpPr>
          <p:cNvPr id="2" name="矩形 1"/>
          <p:cNvSpPr/>
          <p:nvPr/>
        </p:nvSpPr>
        <p:spPr>
          <a:xfrm>
            <a:off x="4046011" y="1719304"/>
            <a:ext cx="1409360" cy="523220"/>
          </a:xfrm>
          <a:prstGeom prst="rect">
            <a:avLst/>
          </a:prstGeom>
        </p:spPr>
        <p:txBody>
          <a:bodyPr wrap="none">
            <a:spAutoFit/>
          </a:bodyPr>
          <a:lstStyle/>
          <a:p>
            <a:r>
              <a:rPr lang="en-US" altLang="zh-TW" sz="2800" dirty="0">
                <a:solidFill>
                  <a:schemeClr val="accent2">
                    <a:lumMod val="75000"/>
                  </a:schemeClr>
                </a:solidFill>
                <a:latin typeface="Buxton Sketch" panose="03080500000500000004" pitchFamily="66" charset="0"/>
                <a:ea typeface="微軟正黑體" panose="020B0604030504040204" pitchFamily="34" charset="-120"/>
              </a:rPr>
              <a:t>Gumming</a:t>
            </a:r>
            <a:r>
              <a:rPr lang="en-US" altLang="zh-TW" sz="2400" dirty="0">
                <a:solidFill>
                  <a:schemeClr val="accent5">
                    <a:lumMod val="50000"/>
                  </a:schemeClr>
                </a:solidFill>
                <a:latin typeface="Buxton Sketch" panose="03080500000500000004" pitchFamily="66" charset="0"/>
                <a:ea typeface="微軟正黑體" panose="020B0604030504040204" pitchFamily="34" charset="-120"/>
              </a:rPr>
              <a:t> </a:t>
            </a:r>
            <a:endParaRPr lang="zh-TW" altLang="en-US" sz="2400" dirty="0"/>
          </a:p>
        </p:txBody>
      </p:sp>
    </p:spTree>
    <p:extLst>
      <p:ext uri="{BB962C8B-B14F-4D97-AF65-F5344CB8AC3E}">
        <p14:creationId xmlns:p14="http://schemas.microsoft.com/office/powerpoint/2010/main" val="4863318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stretch>
            <a:fillRect/>
          </a:stretch>
        </p:blipFill>
        <p:spPr>
          <a:xfrm>
            <a:off x="6366741" y="3854229"/>
            <a:ext cx="1075934" cy="1033463"/>
          </a:xfrm>
          <a:prstGeom prst="rect">
            <a:avLst/>
          </a:prstGeom>
        </p:spPr>
      </p:pic>
      <p:sp>
        <p:nvSpPr>
          <p:cNvPr id="21" name="矩形 20"/>
          <p:cNvSpPr/>
          <p:nvPr/>
        </p:nvSpPr>
        <p:spPr>
          <a:xfrm>
            <a:off x="5510416" y="4111584"/>
            <a:ext cx="915267" cy="32171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4" name="矩形 3"/>
          <p:cNvSpPr/>
          <p:nvPr/>
        </p:nvSpPr>
        <p:spPr>
          <a:xfrm>
            <a:off x="1326779" y="422930"/>
            <a:ext cx="6683240" cy="769441"/>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輸入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處理 </a:t>
            </a:r>
            <a:r>
              <a:rPr lang="en-US" altLang="zh-TW" sz="2400" b="1" dirty="0">
                <a:latin typeface="微軟正黑體" panose="020B0604030504040204" pitchFamily="34" charset="-120"/>
                <a:ea typeface="微軟正黑體" panose="020B0604030504040204" pitchFamily="34" charset="-120"/>
              </a:rPr>
              <a:t>- </a:t>
            </a:r>
            <a:r>
              <a:rPr lang="zh-TW" altLang="en-US" sz="2400" b="1" dirty="0">
                <a:latin typeface="微軟正黑體" panose="020B0604030504040204" pitchFamily="34" charset="-120"/>
                <a:ea typeface="微軟正黑體" panose="020B0604030504040204" pitchFamily="34" charset="-120"/>
              </a:rPr>
              <a:t>輸出 </a:t>
            </a:r>
            <a:r>
              <a:rPr lang="zh-TW" altLang="en-US" sz="2400" dirty="0">
                <a:solidFill>
                  <a:schemeClr val="accent5">
                    <a:lumMod val="50000"/>
                  </a:schemeClr>
                </a:solidFill>
                <a:latin typeface="微軟正黑體" panose="020B0604030504040204" pitchFamily="34" charset="-120"/>
                <a:ea typeface="微軟正黑體" panose="020B0604030504040204" pitchFamily="34" charset="-120"/>
              </a:rPr>
              <a:t>可以協助我們關聯使用者故事</a:t>
            </a:r>
          </a:p>
          <a:p>
            <a:pPr algn="ctr"/>
            <a:r>
              <a:rPr lang="zh-TW" altLang="en-US" sz="20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有許多使用者故事具有獨立性，無須</a:t>
            </a:r>
            <a:r>
              <a:rPr lang="en-US" altLang="zh-TW" sz="1600" b="1" dirty="0">
                <a:latin typeface="微軟正黑體" panose="020B0604030504040204" pitchFamily="34" charset="-120"/>
                <a:ea typeface="微軟正黑體" panose="020B0604030504040204" pitchFamily="34" charset="-120"/>
              </a:rPr>
              <a:t>Gumming</a:t>
            </a:r>
            <a:r>
              <a:rPr lang="zh-TW" altLang="en-US" sz="1600" b="1" dirty="0">
                <a:latin typeface="微軟正黑體" panose="020B0604030504040204" pitchFamily="34" charset="-120"/>
                <a:ea typeface="微軟正黑體" panose="020B0604030504040204" pitchFamily="34" charset="-120"/>
              </a:rPr>
              <a:t>處理</a:t>
            </a:r>
            <a:r>
              <a:rPr lang="en-US" altLang="zh-TW" sz="1600" b="1" dirty="0">
                <a:latin typeface="微軟正黑體" panose="020B0604030504040204" pitchFamily="34" charset="-120"/>
                <a:ea typeface="微軟正黑體" panose="020B0604030504040204" pitchFamily="34" charset="-120"/>
              </a:rPr>
              <a:t>)</a:t>
            </a:r>
            <a:endParaRPr lang="zh-TW" altLang="en-US" sz="1600" b="1" dirty="0">
              <a:latin typeface="微軟正黑體" panose="020B0604030504040204" pitchFamily="34" charset="-120"/>
              <a:ea typeface="微軟正黑體" panose="020B0604030504040204" pitchFamily="34" charset="-120"/>
            </a:endParaRPr>
          </a:p>
        </p:txBody>
      </p:sp>
      <p:sp>
        <p:nvSpPr>
          <p:cNvPr id="6" name="矩形 5"/>
          <p:cNvSpPr/>
          <p:nvPr/>
        </p:nvSpPr>
        <p:spPr>
          <a:xfrm>
            <a:off x="1326779" y="94130"/>
            <a:ext cx="2666499" cy="369332"/>
          </a:xfrm>
          <a:prstGeom prst="rect">
            <a:avLst/>
          </a:prstGeom>
        </p:spPr>
        <p:txBody>
          <a:bodyPr wrap="none">
            <a:spAutoFit/>
          </a:bodyPr>
          <a:lstStyle/>
          <a:p>
            <a:r>
              <a:rPr lang="en-US" altLang="zh-TW" b="1" dirty="0">
                <a:solidFill>
                  <a:schemeClr val="accent5">
                    <a:lumMod val="50000"/>
                  </a:schemeClr>
                </a:solidFill>
              </a:rPr>
              <a:t>Input </a:t>
            </a:r>
            <a:r>
              <a:rPr lang="zh-TW" altLang="en-US" b="1" dirty="0">
                <a:solidFill>
                  <a:schemeClr val="accent5">
                    <a:lumMod val="50000"/>
                  </a:schemeClr>
                </a:solidFill>
              </a:rPr>
              <a:t> </a:t>
            </a:r>
            <a:r>
              <a:rPr lang="en-US" altLang="zh-TW" b="1" dirty="0">
                <a:solidFill>
                  <a:schemeClr val="accent5">
                    <a:lumMod val="50000"/>
                  </a:schemeClr>
                </a:solidFill>
              </a:rPr>
              <a:t>- </a:t>
            </a:r>
            <a:r>
              <a:rPr lang="zh-TW" altLang="en-US" b="1" dirty="0">
                <a:solidFill>
                  <a:schemeClr val="accent5">
                    <a:lumMod val="50000"/>
                  </a:schemeClr>
                </a:solidFill>
              </a:rPr>
              <a:t> </a:t>
            </a:r>
            <a:r>
              <a:rPr lang="en-US" altLang="zh-TW" b="1" dirty="0">
                <a:solidFill>
                  <a:schemeClr val="accent5">
                    <a:lumMod val="50000"/>
                  </a:schemeClr>
                </a:solidFill>
              </a:rPr>
              <a:t>Process</a:t>
            </a:r>
            <a:r>
              <a:rPr lang="zh-TW" altLang="en-US" b="1" dirty="0">
                <a:solidFill>
                  <a:schemeClr val="accent5">
                    <a:lumMod val="50000"/>
                  </a:schemeClr>
                </a:solidFill>
              </a:rPr>
              <a:t> </a:t>
            </a:r>
            <a:r>
              <a:rPr lang="en-US" altLang="zh-TW" b="1" dirty="0">
                <a:solidFill>
                  <a:schemeClr val="accent5">
                    <a:lumMod val="50000"/>
                  </a:schemeClr>
                </a:solidFill>
              </a:rPr>
              <a:t> - </a:t>
            </a:r>
            <a:r>
              <a:rPr lang="zh-TW" altLang="en-US" b="1" dirty="0">
                <a:solidFill>
                  <a:schemeClr val="accent5">
                    <a:lumMod val="50000"/>
                  </a:schemeClr>
                </a:solidFill>
              </a:rPr>
              <a:t> </a:t>
            </a:r>
            <a:r>
              <a:rPr lang="en-US" altLang="zh-TW" b="1" dirty="0">
                <a:solidFill>
                  <a:schemeClr val="accent5">
                    <a:lumMod val="50000"/>
                  </a:schemeClr>
                </a:solidFill>
              </a:rPr>
              <a:t>Output</a:t>
            </a:r>
            <a:endParaRPr lang="zh-TW" altLang="en-US" b="1" dirty="0">
              <a:solidFill>
                <a:schemeClr val="accent5">
                  <a:lumMod val="50000"/>
                </a:schemeClr>
              </a:solidFill>
            </a:endParaRPr>
          </a:p>
        </p:txBody>
      </p:sp>
      <p:sp>
        <p:nvSpPr>
          <p:cNvPr id="8" name="圓角矩形 7"/>
          <p:cNvSpPr/>
          <p:nvPr/>
        </p:nvSpPr>
        <p:spPr>
          <a:xfrm>
            <a:off x="2876308" y="1868586"/>
            <a:ext cx="3368847" cy="6858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altLang="zh-TW" dirty="0"/>
              <a:t>    </a:t>
            </a:r>
            <a:r>
              <a:rPr lang="en-US" altLang="zh-TW" sz="2400" dirty="0">
                <a:solidFill>
                  <a:srgbClr val="C00000"/>
                </a:solidFill>
              </a:rPr>
              <a:t>Gumming</a:t>
            </a:r>
            <a:r>
              <a:rPr lang="zh-TW" altLang="en-US" sz="2400" dirty="0">
                <a:solidFill>
                  <a:srgbClr val="C00000"/>
                </a:solidFill>
              </a:rPr>
              <a:t> </a:t>
            </a:r>
            <a:r>
              <a:rPr lang="en-US" altLang="zh-TW" sz="2400" dirty="0">
                <a:solidFill>
                  <a:srgbClr val="C00000"/>
                </a:solidFill>
              </a:rPr>
              <a:t>user story</a:t>
            </a:r>
            <a:endParaRPr lang="zh-TW" altLang="en-US" sz="2400" dirty="0">
              <a:solidFill>
                <a:srgbClr val="C00000"/>
              </a:solidFill>
            </a:endParaRPr>
          </a:p>
        </p:txBody>
      </p:sp>
      <p:pic>
        <p:nvPicPr>
          <p:cNvPr id="9" name="圖片 8"/>
          <p:cNvPicPr>
            <a:picLocks noChangeAspect="1"/>
          </p:cNvPicPr>
          <p:nvPr/>
        </p:nvPicPr>
        <p:blipFill>
          <a:blip r:embed="rId2"/>
          <a:stretch>
            <a:fillRect/>
          </a:stretch>
        </p:blipFill>
        <p:spPr>
          <a:xfrm>
            <a:off x="2077671" y="3849070"/>
            <a:ext cx="1020318" cy="980042"/>
          </a:xfrm>
          <a:prstGeom prst="rect">
            <a:avLst/>
          </a:prstGeom>
        </p:spPr>
      </p:pic>
      <p:sp>
        <p:nvSpPr>
          <p:cNvPr id="11" name="矩形 10"/>
          <p:cNvSpPr/>
          <p:nvPr/>
        </p:nvSpPr>
        <p:spPr>
          <a:xfrm>
            <a:off x="3044442" y="4123432"/>
            <a:ext cx="779836" cy="32983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12" name="矩形 11"/>
          <p:cNvSpPr/>
          <p:nvPr/>
        </p:nvSpPr>
        <p:spPr>
          <a:xfrm>
            <a:off x="5618650" y="4083932"/>
            <a:ext cx="684803" cy="369332"/>
          </a:xfrm>
          <a:prstGeom prst="rect">
            <a:avLst/>
          </a:prstGeom>
        </p:spPr>
        <p:txBody>
          <a:bodyPr wrap="none">
            <a:spAutoFit/>
          </a:bodyPr>
          <a:lstStyle/>
          <a:p>
            <a:r>
              <a:rPr lang="en-US" altLang="zh-TW" dirty="0"/>
              <a:t>Input</a:t>
            </a:r>
            <a:endParaRPr lang="zh-TW" altLang="en-US" dirty="0"/>
          </a:p>
        </p:txBody>
      </p:sp>
      <p:sp>
        <p:nvSpPr>
          <p:cNvPr id="17" name="矩形 16"/>
          <p:cNvSpPr/>
          <p:nvPr/>
        </p:nvSpPr>
        <p:spPr>
          <a:xfrm>
            <a:off x="2989755" y="4083932"/>
            <a:ext cx="856325" cy="369332"/>
          </a:xfrm>
          <a:prstGeom prst="rect">
            <a:avLst/>
          </a:prstGeom>
        </p:spPr>
        <p:txBody>
          <a:bodyPr wrap="none">
            <a:spAutoFit/>
          </a:bodyPr>
          <a:lstStyle/>
          <a:p>
            <a:r>
              <a:rPr lang="en-US" altLang="zh-TW" dirty="0"/>
              <a:t>Output</a:t>
            </a:r>
            <a:endParaRPr lang="zh-TW" altLang="en-US" dirty="0"/>
          </a:p>
        </p:txBody>
      </p:sp>
      <p:cxnSp>
        <p:nvCxnSpPr>
          <p:cNvPr id="20" name="直線單箭頭接點 19"/>
          <p:cNvCxnSpPr/>
          <p:nvPr/>
        </p:nvCxnSpPr>
        <p:spPr>
          <a:xfrm>
            <a:off x="1766775" y="4268598"/>
            <a:ext cx="310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11" idx="3"/>
          </p:cNvCxnSpPr>
          <p:nvPr/>
        </p:nvCxnSpPr>
        <p:spPr>
          <a:xfrm flipV="1">
            <a:off x="3824278" y="4280512"/>
            <a:ext cx="1694902" cy="7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7383832" y="4339091"/>
            <a:ext cx="310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00179" y="3333412"/>
            <a:ext cx="1519698" cy="369332"/>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使用者故事 </a:t>
            </a: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p:txBody>
      </p:sp>
      <p:sp>
        <p:nvSpPr>
          <p:cNvPr id="29" name="矩形 28"/>
          <p:cNvSpPr/>
          <p:nvPr/>
        </p:nvSpPr>
        <p:spPr>
          <a:xfrm>
            <a:off x="6245155" y="3350507"/>
            <a:ext cx="1529586"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使用者故事 </a:t>
            </a:r>
            <a:r>
              <a:rPr lang="en-US" altLang="zh-TW" dirty="0">
                <a:latin typeface="微軟正黑體" panose="020B0604030504040204" pitchFamily="34" charset="-120"/>
                <a:ea typeface="微軟正黑體" panose="020B0604030504040204" pitchFamily="34" charset="-120"/>
              </a:rPr>
              <a:t>2</a:t>
            </a:r>
            <a:endParaRPr lang="zh-TW" altLang="en-US" dirty="0">
              <a:latin typeface="微軟正黑體" panose="020B0604030504040204" pitchFamily="34" charset="-120"/>
              <a:ea typeface="微軟正黑體" panose="020B0604030504040204" pitchFamily="34" charset="-120"/>
            </a:endParaRPr>
          </a:p>
        </p:txBody>
      </p:sp>
      <p:sp>
        <p:nvSpPr>
          <p:cNvPr id="50" name="矩形 49"/>
          <p:cNvSpPr/>
          <p:nvPr/>
        </p:nvSpPr>
        <p:spPr>
          <a:xfrm>
            <a:off x="723881" y="5797783"/>
            <a:ext cx="8031860" cy="723275"/>
          </a:xfrm>
          <a:prstGeom prst="rect">
            <a:avLst/>
          </a:prstGeom>
        </p:spPr>
        <p:txBody>
          <a:bodyPr wrap="square">
            <a:spAutoFit/>
          </a:bodyPr>
          <a:lstStyle/>
          <a:p>
            <a:r>
              <a:rPr lang="zh-TW" altLang="en-US" b="1" dirty="0">
                <a:latin typeface="微軟正黑體" panose="020B0604030504040204" pitchFamily="34" charset="-120"/>
                <a:ea typeface="微軟正黑體" panose="020B0604030504040204" pitchFamily="34" charset="-120"/>
              </a:rPr>
              <a:t>如何進一步有序的分析使用者故事呢</a:t>
            </a:r>
            <a:r>
              <a:rPr lang="en-US" altLang="zh-TW" b="1" dirty="0">
                <a:latin typeface="微軟正黑體" panose="020B0604030504040204" pitchFamily="34" charset="-120"/>
                <a:ea typeface="微軟正黑體" panose="020B0604030504040204" pitchFamily="34" charset="-120"/>
              </a:rPr>
              <a:t>? </a:t>
            </a:r>
          </a:p>
          <a:p>
            <a:pPr>
              <a:spcBef>
                <a:spcPts val="600"/>
              </a:spcBef>
            </a:pPr>
            <a:r>
              <a:rPr lang="zh-TW" altLang="en-US" dirty="0">
                <a:latin typeface="微軟正黑體" panose="020B0604030504040204" pitchFamily="34" charset="-120"/>
                <a:ea typeface="微軟正黑體" panose="020B0604030504040204" pitchFamily="34" charset="-120"/>
              </a:rPr>
              <a:t>˃ 把他們連結起來 </a:t>
            </a:r>
            <a:r>
              <a:rPr lang="en-US" altLang="zh-TW" dirty="0">
                <a:latin typeface="微軟正黑體" panose="020B0604030504040204" pitchFamily="34" charset="-120"/>
                <a:ea typeface="微軟正黑體" panose="020B0604030504040204" pitchFamily="34" charset="-120"/>
              </a:rPr>
              <a:t>Gumming </a:t>
            </a:r>
            <a:r>
              <a:rPr lang="zh-TW" altLang="en-US" dirty="0">
                <a:latin typeface="微軟正黑體" panose="020B0604030504040204" pitchFamily="34" charset="-120"/>
                <a:ea typeface="微軟正黑體" panose="020B0604030504040204" pitchFamily="34" charset="-120"/>
              </a:rPr>
              <a:t>使用者故事可以進一步明確化它的商業價值。</a:t>
            </a:r>
          </a:p>
        </p:txBody>
      </p:sp>
    </p:spTree>
    <p:extLst>
      <p:ext uri="{BB962C8B-B14F-4D97-AF65-F5344CB8AC3E}">
        <p14:creationId xmlns:p14="http://schemas.microsoft.com/office/powerpoint/2010/main" val="85400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4026" y="77367"/>
            <a:ext cx="8219974" cy="623218"/>
          </a:xfrm>
        </p:spPr>
        <p:txBody>
          <a:bodyPr>
            <a:normAutofit fontScale="90000"/>
          </a:bodyPr>
          <a:lstStyle/>
          <a:p>
            <a:r>
              <a:rPr lang="zh-TW" altLang="en-US" sz="4000" b="1" dirty="0">
                <a:latin typeface="微軟正黑體" panose="020B0604030504040204" pitchFamily="34" charset="-120"/>
                <a:ea typeface="微軟正黑體" panose="020B0604030504040204" pitchFamily="34" charset="-120"/>
              </a:rPr>
              <a:t>顧客價值理論 </a:t>
            </a:r>
            <a:r>
              <a:rPr lang="en-US" altLang="zh-TW" sz="3100" dirty="0"/>
              <a:t>Customer Value Model</a:t>
            </a:r>
            <a:r>
              <a:rPr lang="zh-TW" altLang="en-US" sz="3100" dirty="0"/>
              <a:t> </a:t>
            </a:r>
            <a:r>
              <a:rPr lang="en-US" altLang="zh-TW" sz="3100" dirty="0"/>
              <a:t>,</a:t>
            </a:r>
            <a:r>
              <a:rPr lang="zh-TW" altLang="en-US" sz="3100" dirty="0"/>
              <a:t> </a:t>
            </a:r>
            <a:r>
              <a:rPr lang="en-US" altLang="zh-TW" sz="3100" dirty="0"/>
              <a:t>CVM</a:t>
            </a:r>
            <a:endParaRPr lang="zh-TW" altLang="en-US" sz="3100" dirty="0">
              <a:latin typeface="微軟正黑體" panose="020B0604030504040204" pitchFamily="34" charset="-120"/>
              <a:ea typeface="微軟正黑體" panose="020B0604030504040204" pitchFamily="34" charset="-120"/>
            </a:endParaRPr>
          </a:p>
        </p:txBody>
      </p:sp>
      <p:sp>
        <p:nvSpPr>
          <p:cNvPr id="4" name="矩形 3"/>
          <p:cNvSpPr/>
          <p:nvPr/>
        </p:nvSpPr>
        <p:spPr>
          <a:xfrm>
            <a:off x="115502" y="6465499"/>
            <a:ext cx="9259504" cy="338554"/>
          </a:xfrm>
          <a:prstGeom prst="rect">
            <a:avLst/>
          </a:prstGeom>
        </p:spPr>
        <p:txBody>
          <a:bodyPr wrap="square">
            <a:spAutoFit/>
          </a:bodyPr>
          <a:lstStyle/>
          <a:p>
            <a:r>
              <a:rPr lang="zh-TW" altLang="en-US" sz="1600" dirty="0">
                <a:solidFill>
                  <a:srgbClr val="666699"/>
                </a:solidFill>
                <a:latin typeface="微軟正黑體" panose="020B0604030504040204" pitchFamily="34" charset="-120"/>
                <a:ea typeface="微軟正黑體" panose="020B0604030504040204" pitchFamily="34" charset="-120"/>
              </a:rPr>
              <a:t>從供應商和顧客兩個角度</a:t>
            </a:r>
            <a:r>
              <a:rPr lang="en-US" altLang="zh-TW" sz="1600" dirty="0">
                <a:solidFill>
                  <a:srgbClr val="666699"/>
                </a:solidFill>
                <a:latin typeface="微軟正黑體" panose="020B0604030504040204" pitchFamily="34" charset="-120"/>
                <a:ea typeface="微軟正黑體" panose="020B0604030504040204" pitchFamily="34" charset="-120"/>
              </a:rPr>
              <a:t>,</a:t>
            </a:r>
            <a:r>
              <a:rPr lang="zh-TW" altLang="en-US" sz="1600" dirty="0">
                <a:solidFill>
                  <a:srgbClr val="666699"/>
                </a:solidFill>
                <a:latin typeface="微軟正黑體" panose="020B0604030504040204" pitchFamily="34" charset="-120"/>
                <a:ea typeface="微軟正黑體" panose="020B0604030504040204" pitchFamily="34" charset="-120"/>
              </a:rPr>
              <a:t>描述隨著業務發展</a:t>
            </a:r>
            <a:r>
              <a:rPr lang="en-US" altLang="zh-TW" sz="1600" dirty="0">
                <a:solidFill>
                  <a:srgbClr val="666699"/>
                </a:solidFill>
                <a:latin typeface="微軟正黑體" panose="020B0604030504040204" pitchFamily="34" charset="-120"/>
                <a:ea typeface="微軟正黑體" panose="020B0604030504040204" pitchFamily="34" charset="-120"/>
              </a:rPr>
              <a:t>,</a:t>
            </a:r>
            <a:r>
              <a:rPr lang="zh-TW" altLang="en-US" sz="1600" dirty="0">
                <a:solidFill>
                  <a:srgbClr val="666699"/>
                </a:solidFill>
                <a:latin typeface="微軟正黑體" panose="020B0604030504040204" pitchFamily="34" charset="-120"/>
                <a:ea typeface="微軟正黑體" panose="020B0604030504040204" pitchFamily="34" charset="-120"/>
              </a:rPr>
              <a:t>價值從一個模糊的概念到市場上的具體產品的整個過程。</a:t>
            </a:r>
            <a:endParaRPr lang="zh-TW" altLang="en-US" sz="1600" dirty="0">
              <a:latin typeface="微軟正黑體" panose="020B0604030504040204" pitchFamily="34" charset="-120"/>
              <a:ea typeface="微軟正黑體" panose="020B0604030504040204" pitchFamily="34" charset="-120"/>
            </a:endParaRPr>
          </a:p>
        </p:txBody>
      </p:sp>
      <p:sp>
        <p:nvSpPr>
          <p:cNvPr id="6" name="矩形 5"/>
          <p:cNvSpPr/>
          <p:nvPr/>
        </p:nvSpPr>
        <p:spPr>
          <a:xfrm>
            <a:off x="2401285" y="1086565"/>
            <a:ext cx="954107" cy="400110"/>
          </a:xfrm>
          <a:prstGeom prst="rect">
            <a:avLst/>
          </a:prstGeom>
        </p:spPr>
        <p:txBody>
          <a:bodyPr wrap="none">
            <a:spAutoFit/>
          </a:bodyPr>
          <a:lstStyle/>
          <a:p>
            <a:r>
              <a:rPr lang="zh-TW" altLang="en-US" sz="2000" dirty="0">
                <a:latin typeface="微軟正黑體" panose="020B0604030504040204" pitchFamily="34" charset="-120"/>
                <a:ea typeface="微軟正黑體" panose="020B0604030504040204" pitchFamily="34" charset="-120"/>
              </a:rPr>
              <a:t>供應商</a:t>
            </a:r>
          </a:p>
        </p:txBody>
      </p:sp>
      <p:sp>
        <p:nvSpPr>
          <p:cNvPr id="7" name="矩形 6"/>
          <p:cNvSpPr/>
          <p:nvPr/>
        </p:nvSpPr>
        <p:spPr>
          <a:xfrm>
            <a:off x="4453952" y="1003377"/>
            <a:ext cx="800219" cy="461665"/>
          </a:xfrm>
          <a:prstGeom prst="rect">
            <a:avLst/>
          </a:prstGeom>
        </p:spPr>
        <p:txBody>
          <a:bodyPr wrap="none">
            <a:spAutoFit/>
          </a:bodyPr>
          <a:lstStyle/>
          <a:p>
            <a:r>
              <a:rPr lang="zh-TW" altLang="en-US" sz="2400" dirty="0">
                <a:latin typeface="微軟正黑體" panose="020B0604030504040204" pitchFamily="34" charset="-120"/>
                <a:ea typeface="微軟正黑體" panose="020B0604030504040204" pitchFamily="34" charset="-120"/>
              </a:rPr>
              <a:t>市場</a:t>
            </a:r>
          </a:p>
        </p:txBody>
      </p:sp>
      <p:sp>
        <p:nvSpPr>
          <p:cNvPr id="8" name="矩形 7"/>
          <p:cNvSpPr/>
          <p:nvPr/>
        </p:nvSpPr>
        <p:spPr>
          <a:xfrm>
            <a:off x="6538144" y="1086565"/>
            <a:ext cx="697627" cy="400110"/>
          </a:xfrm>
          <a:prstGeom prst="rect">
            <a:avLst/>
          </a:prstGeom>
        </p:spPr>
        <p:txBody>
          <a:bodyPr wrap="none">
            <a:spAutoFit/>
          </a:bodyPr>
          <a:lstStyle/>
          <a:p>
            <a:r>
              <a:rPr lang="zh-TW" altLang="en-US" sz="2000" dirty="0">
                <a:latin typeface="微軟正黑體" panose="020B0604030504040204" pitchFamily="34" charset="-120"/>
                <a:ea typeface="微軟正黑體" panose="020B0604030504040204" pitchFamily="34" charset="-120"/>
              </a:rPr>
              <a:t>顧客</a:t>
            </a:r>
          </a:p>
        </p:txBody>
      </p:sp>
      <p:sp>
        <p:nvSpPr>
          <p:cNvPr id="9" name="矩形 8"/>
          <p:cNvSpPr/>
          <p:nvPr/>
        </p:nvSpPr>
        <p:spPr>
          <a:xfrm>
            <a:off x="1310352" y="1715751"/>
            <a:ext cx="441146" cy="1323439"/>
          </a:xfrm>
          <a:prstGeom prst="rect">
            <a:avLst/>
          </a:prstGeom>
        </p:spPr>
        <p:txBody>
          <a:bodyPr wrap="none">
            <a:spAutoFit/>
          </a:bodyPr>
          <a:lstStyle/>
          <a:p>
            <a:r>
              <a:rPr lang="zh-TW" altLang="en-US" sz="2000" dirty="0">
                <a:latin typeface="微軟正黑體" panose="020B0604030504040204" pitchFamily="34" charset="-120"/>
                <a:ea typeface="微軟正黑體" panose="020B0604030504040204" pitchFamily="34" charset="-120"/>
              </a:rPr>
              <a:t>產</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品</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形</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成</a:t>
            </a:r>
          </a:p>
        </p:txBody>
      </p:sp>
      <p:sp>
        <p:nvSpPr>
          <p:cNvPr id="10" name="矩形 9"/>
          <p:cNvSpPr/>
          <p:nvPr/>
        </p:nvSpPr>
        <p:spPr>
          <a:xfrm>
            <a:off x="1310352" y="3665542"/>
            <a:ext cx="441146" cy="1323439"/>
          </a:xfrm>
          <a:prstGeom prst="rect">
            <a:avLst/>
          </a:prstGeom>
        </p:spPr>
        <p:txBody>
          <a:bodyPr wrap="none">
            <a:spAutoFit/>
          </a:bodyPr>
          <a:lstStyle/>
          <a:p>
            <a:r>
              <a:rPr lang="zh-TW" altLang="en-US" sz="2000" dirty="0">
                <a:latin typeface="微軟正黑體" panose="020B0604030504040204" pitchFamily="34" charset="-120"/>
                <a:ea typeface="微軟正黑體" panose="020B0604030504040204" pitchFamily="34" charset="-120"/>
              </a:rPr>
              <a:t>採</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購</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使</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用</a:t>
            </a:r>
            <a:endParaRPr lang="en-US" altLang="zh-TW" sz="2000" dirty="0">
              <a:latin typeface="微軟正黑體" panose="020B0604030504040204" pitchFamily="34" charset="-120"/>
              <a:ea typeface="微軟正黑體" panose="020B0604030504040204" pitchFamily="34" charset="-120"/>
            </a:endParaRPr>
          </a:p>
        </p:txBody>
      </p:sp>
      <p:sp>
        <p:nvSpPr>
          <p:cNvPr id="11" name="矩形 10"/>
          <p:cNvSpPr/>
          <p:nvPr/>
        </p:nvSpPr>
        <p:spPr>
          <a:xfrm>
            <a:off x="2575436" y="2588817"/>
            <a:ext cx="1569660"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想提供的價值</a:t>
            </a:r>
          </a:p>
        </p:txBody>
      </p:sp>
      <p:sp>
        <p:nvSpPr>
          <p:cNvPr id="12" name="矩形 11"/>
          <p:cNvSpPr/>
          <p:nvPr/>
        </p:nvSpPr>
        <p:spPr>
          <a:xfrm>
            <a:off x="5604085" y="2564602"/>
            <a:ext cx="1569660"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想得到的價值</a:t>
            </a:r>
          </a:p>
        </p:txBody>
      </p:sp>
      <p:sp>
        <p:nvSpPr>
          <p:cNvPr id="13" name="矩形 12"/>
          <p:cNvSpPr/>
          <p:nvPr/>
        </p:nvSpPr>
        <p:spPr>
          <a:xfrm>
            <a:off x="2214542" y="3221727"/>
            <a:ext cx="1056700" cy="369332"/>
          </a:xfrm>
          <a:prstGeom prst="rect">
            <a:avLst/>
          </a:prstGeom>
        </p:spPr>
        <p:txBody>
          <a:bodyPr wrap="none">
            <a:spAutoFit/>
          </a:bodyPr>
          <a:lstStyle/>
          <a:p>
            <a:r>
              <a:rPr lang="zh-TW" altLang="en-US" sz="1600" dirty="0">
                <a:latin typeface="微軟正黑體" panose="020B0604030504040204" pitchFamily="34" charset="-120"/>
                <a:ea typeface="微軟正黑體" panose="020B0604030504040204" pitchFamily="34" charset="-120"/>
              </a:rPr>
              <a:t>設計</a:t>
            </a:r>
            <a:r>
              <a:rPr lang="zh-TW" altLang="en-US" dirty="0">
                <a:latin typeface="微軟正黑體" panose="020B0604030504040204" pitchFamily="34" charset="-120"/>
                <a:ea typeface="微軟正黑體" panose="020B0604030504040204" pitchFamily="34" charset="-120"/>
              </a:rPr>
              <a:t>差距</a:t>
            </a:r>
          </a:p>
        </p:txBody>
      </p:sp>
      <p:sp>
        <p:nvSpPr>
          <p:cNvPr id="14" name="矩形 13"/>
          <p:cNvSpPr/>
          <p:nvPr/>
        </p:nvSpPr>
        <p:spPr>
          <a:xfrm>
            <a:off x="3146475" y="3770900"/>
            <a:ext cx="1107996"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設計價值</a:t>
            </a:r>
          </a:p>
        </p:txBody>
      </p:sp>
      <p:sp>
        <p:nvSpPr>
          <p:cNvPr id="15" name="矩形 14"/>
          <p:cNvSpPr/>
          <p:nvPr/>
        </p:nvSpPr>
        <p:spPr>
          <a:xfrm>
            <a:off x="5410005" y="3765144"/>
            <a:ext cx="1107996"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期望價值</a:t>
            </a:r>
          </a:p>
        </p:txBody>
      </p:sp>
      <p:sp>
        <p:nvSpPr>
          <p:cNvPr id="16" name="矩形 15"/>
          <p:cNvSpPr/>
          <p:nvPr/>
        </p:nvSpPr>
        <p:spPr>
          <a:xfrm>
            <a:off x="4155331" y="4909127"/>
            <a:ext cx="1338828"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得到的價值</a:t>
            </a:r>
          </a:p>
        </p:txBody>
      </p:sp>
      <p:sp>
        <p:nvSpPr>
          <p:cNvPr id="17" name="矩形 16"/>
          <p:cNvSpPr/>
          <p:nvPr/>
        </p:nvSpPr>
        <p:spPr>
          <a:xfrm>
            <a:off x="4319207" y="3256762"/>
            <a:ext cx="1005403" cy="338554"/>
          </a:xfrm>
          <a:prstGeom prst="rect">
            <a:avLst/>
          </a:prstGeom>
        </p:spPr>
        <p:txBody>
          <a:bodyPr wrap="none">
            <a:spAutoFit/>
          </a:bodyPr>
          <a:lstStyle/>
          <a:p>
            <a:r>
              <a:rPr lang="zh-TW" altLang="en-US" sz="1600" dirty="0">
                <a:latin typeface="微軟正黑體" panose="020B0604030504040204" pitchFamily="34" charset="-120"/>
                <a:ea typeface="微軟正黑體" panose="020B0604030504040204" pitchFamily="34" charset="-120"/>
              </a:rPr>
              <a:t>感知差距</a:t>
            </a:r>
          </a:p>
        </p:txBody>
      </p:sp>
      <p:sp>
        <p:nvSpPr>
          <p:cNvPr id="18" name="矩形 17"/>
          <p:cNvSpPr/>
          <p:nvPr/>
        </p:nvSpPr>
        <p:spPr>
          <a:xfrm>
            <a:off x="4859946" y="4479566"/>
            <a:ext cx="1005403" cy="338554"/>
          </a:xfrm>
          <a:prstGeom prst="rect">
            <a:avLst/>
          </a:prstGeom>
        </p:spPr>
        <p:txBody>
          <a:bodyPr wrap="none">
            <a:spAutoFit/>
          </a:bodyPr>
          <a:lstStyle/>
          <a:p>
            <a:r>
              <a:rPr lang="zh-TW" altLang="en-US" sz="1600" dirty="0">
                <a:latin typeface="微軟正黑體" panose="020B0604030504040204" pitchFamily="34" charset="-120"/>
                <a:ea typeface="微軟正黑體" panose="020B0604030504040204" pitchFamily="34" charset="-120"/>
              </a:rPr>
              <a:t>滿意差距</a:t>
            </a:r>
          </a:p>
        </p:txBody>
      </p:sp>
      <p:sp>
        <p:nvSpPr>
          <p:cNvPr id="19" name="矩形 18"/>
          <p:cNvSpPr/>
          <p:nvPr/>
        </p:nvSpPr>
        <p:spPr>
          <a:xfrm>
            <a:off x="4306933" y="2067529"/>
            <a:ext cx="1005403" cy="338554"/>
          </a:xfrm>
          <a:prstGeom prst="rect">
            <a:avLst/>
          </a:prstGeom>
        </p:spPr>
        <p:txBody>
          <a:bodyPr wrap="none">
            <a:spAutoFit/>
          </a:bodyPr>
          <a:lstStyle/>
          <a:p>
            <a:r>
              <a:rPr lang="zh-TW" altLang="en-US" sz="1600" dirty="0">
                <a:latin typeface="微軟正黑體" panose="020B0604030504040204" pitchFamily="34" charset="-120"/>
                <a:ea typeface="微軟正黑體" panose="020B0604030504040204" pitchFamily="34" charset="-120"/>
              </a:rPr>
              <a:t>信息差距</a:t>
            </a:r>
          </a:p>
        </p:txBody>
      </p:sp>
      <p:cxnSp>
        <p:nvCxnSpPr>
          <p:cNvPr id="21" name="弧形接點 20"/>
          <p:cNvCxnSpPr>
            <a:stCxn id="11" idx="0"/>
            <a:endCxn id="12" idx="0"/>
          </p:cNvCxnSpPr>
          <p:nvPr/>
        </p:nvCxnSpPr>
        <p:spPr>
          <a:xfrm rot="5400000" flipH="1" flipV="1">
            <a:off x="4862483" y="1062386"/>
            <a:ext cx="24215" cy="3028649"/>
          </a:xfrm>
          <a:prstGeom prst="curvedConnector3">
            <a:avLst>
              <a:gd name="adj1" fmla="val 2952005"/>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6384255" y="3256762"/>
            <a:ext cx="1005403" cy="338554"/>
          </a:xfrm>
          <a:prstGeom prst="rect">
            <a:avLst/>
          </a:prstGeom>
        </p:spPr>
        <p:txBody>
          <a:bodyPr wrap="none">
            <a:spAutoFit/>
          </a:bodyPr>
          <a:lstStyle/>
          <a:p>
            <a:r>
              <a:rPr lang="zh-TW" altLang="en-US" sz="1600" dirty="0">
                <a:latin typeface="微軟正黑體" panose="020B0604030504040204" pitchFamily="34" charset="-120"/>
                <a:ea typeface="微軟正黑體" panose="020B0604030504040204" pitchFamily="34" charset="-120"/>
              </a:rPr>
              <a:t>折衷差距</a:t>
            </a:r>
          </a:p>
        </p:txBody>
      </p:sp>
      <p:cxnSp>
        <p:nvCxnSpPr>
          <p:cNvPr id="32" name="直線接點 31"/>
          <p:cNvCxnSpPr/>
          <p:nvPr/>
        </p:nvCxnSpPr>
        <p:spPr>
          <a:xfrm>
            <a:off x="1915427" y="1280324"/>
            <a:ext cx="19251" cy="3813443"/>
          </a:xfrm>
          <a:prstGeom prst="line">
            <a:avLst/>
          </a:prstGeom>
        </p:spPr>
        <p:style>
          <a:lnRef idx="1">
            <a:schemeClr val="dk1"/>
          </a:lnRef>
          <a:fillRef idx="0">
            <a:schemeClr val="dk1"/>
          </a:fillRef>
          <a:effectRef idx="0">
            <a:schemeClr val="dk1"/>
          </a:effectRef>
          <a:fontRef idx="minor">
            <a:schemeClr val="tx1"/>
          </a:fontRef>
        </p:style>
      </p:cxnSp>
      <p:cxnSp>
        <p:nvCxnSpPr>
          <p:cNvPr id="34" name="直線接點 33"/>
          <p:cNvCxnSpPr/>
          <p:nvPr/>
        </p:nvCxnSpPr>
        <p:spPr>
          <a:xfrm>
            <a:off x="1915427" y="1555404"/>
            <a:ext cx="5659655" cy="0"/>
          </a:xfrm>
          <a:prstGeom prst="line">
            <a:avLst/>
          </a:prstGeom>
        </p:spPr>
        <p:style>
          <a:lnRef idx="1">
            <a:schemeClr val="dk1"/>
          </a:lnRef>
          <a:fillRef idx="0">
            <a:schemeClr val="dk1"/>
          </a:fillRef>
          <a:effectRef idx="0">
            <a:schemeClr val="dk1"/>
          </a:effectRef>
          <a:fontRef idx="minor">
            <a:schemeClr val="tx1"/>
          </a:fontRef>
        </p:style>
      </p:cxnSp>
      <p:sp>
        <p:nvSpPr>
          <p:cNvPr id="35" name="矩形 34"/>
          <p:cNvSpPr/>
          <p:nvPr/>
        </p:nvSpPr>
        <p:spPr>
          <a:xfrm>
            <a:off x="2575436" y="2564602"/>
            <a:ext cx="1569660" cy="3935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5558597" y="2538610"/>
            <a:ext cx="1569660" cy="3935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5362648" y="3746357"/>
            <a:ext cx="1202711" cy="3935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3080402" y="3765144"/>
            <a:ext cx="1202711" cy="3935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p:nvPr/>
        </p:nvSpPr>
        <p:spPr>
          <a:xfrm>
            <a:off x="4178915" y="4891264"/>
            <a:ext cx="1291659" cy="3935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0" name="直線單箭頭接點 49"/>
          <p:cNvCxnSpPr>
            <a:stCxn id="11" idx="2"/>
            <a:endCxn id="14" idx="0"/>
          </p:cNvCxnSpPr>
          <p:nvPr/>
        </p:nvCxnSpPr>
        <p:spPr>
          <a:xfrm>
            <a:off x="3360266" y="2958149"/>
            <a:ext cx="340207" cy="812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41" idx="2"/>
            <a:endCxn id="43" idx="0"/>
          </p:cNvCxnSpPr>
          <p:nvPr/>
        </p:nvCxnSpPr>
        <p:spPr>
          <a:xfrm flipH="1">
            <a:off x="5964004" y="2932157"/>
            <a:ext cx="379423" cy="814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4256623" y="3934045"/>
            <a:ext cx="1106024" cy="36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46" idx="0"/>
          </p:cNvCxnSpPr>
          <p:nvPr/>
        </p:nvCxnSpPr>
        <p:spPr>
          <a:xfrm flipH="1" flipV="1">
            <a:off x="4821909" y="3943157"/>
            <a:ext cx="2836" cy="9481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811629" y="5699700"/>
            <a:ext cx="4096634" cy="369332"/>
          </a:xfrm>
          <a:prstGeom prst="rect">
            <a:avLst/>
          </a:prstGeom>
        </p:spPr>
        <p:txBody>
          <a:bodyPr wrap="none">
            <a:spAutoFit/>
          </a:bodyPr>
          <a:lstStyle/>
          <a:p>
            <a:r>
              <a:rPr lang="en-US" altLang="zh-TW" dirty="0" err="1">
                <a:latin typeface="微軟正黑體" panose="020B0604030504040204" pitchFamily="34" charset="-120"/>
                <a:ea typeface="微軟正黑體" panose="020B0604030504040204" pitchFamily="34" charset="-120"/>
              </a:rPr>
              <a:t>Jeanke</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Ron</a:t>
            </a:r>
            <a:r>
              <a:rPr lang="zh-TW" altLang="en-US"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Onno</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的客戶價值模</a:t>
            </a:r>
            <a:r>
              <a:rPr lang="zh-TW" altLang="en-US" dirty="0">
                <a:solidFill>
                  <a:srgbClr val="666699"/>
                </a:solidFill>
                <a:latin typeface="微軟正黑體" panose="020B0604030504040204" pitchFamily="34" charset="-120"/>
                <a:ea typeface="微軟正黑體" panose="020B0604030504040204" pitchFamily="34" charset="-120"/>
              </a:rPr>
              <a:t>型</a:t>
            </a:r>
            <a:endParaRPr lang="en-US" altLang="zh-TW" dirty="0">
              <a:solidFill>
                <a:srgbClr val="66669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451813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4642" y="200436"/>
            <a:ext cx="7886700" cy="933322"/>
          </a:xfrm>
        </p:spPr>
        <p:txBody>
          <a:bodyPr>
            <a:normAutofit/>
          </a:bodyPr>
          <a:lstStyle/>
          <a:p>
            <a:r>
              <a:rPr lang="zh-TW" altLang="en-US" b="1" dirty="0">
                <a:latin typeface="微軟正黑體" panose="020B0604030504040204" pitchFamily="34" charset="-120"/>
                <a:ea typeface="微軟正黑體" panose="020B0604030504040204" pitchFamily="34" charset="-120"/>
              </a:rPr>
              <a:t>如何繪製 </a:t>
            </a:r>
            <a:r>
              <a:rPr lang="en-US" altLang="zh-TW" b="1" dirty="0">
                <a:latin typeface="微軟正黑體" panose="020B0604030504040204" pitchFamily="34" charset="-120"/>
                <a:ea typeface="微軟正黑體" panose="020B0604030504040204" pitchFamily="34" charset="-120"/>
              </a:rPr>
              <a:t>IPO:</a:t>
            </a:r>
            <a:endParaRPr lang="zh-TW" altLang="en-US" b="1" dirty="0"/>
          </a:p>
        </p:txBody>
      </p:sp>
      <p:sp>
        <p:nvSpPr>
          <p:cNvPr id="4" name="矩形 3"/>
          <p:cNvSpPr/>
          <p:nvPr/>
        </p:nvSpPr>
        <p:spPr>
          <a:xfrm>
            <a:off x="628650" y="4160958"/>
            <a:ext cx="8531352" cy="1938992"/>
          </a:xfrm>
          <a:prstGeom prst="rect">
            <a:avLst/>
          </a:prstGeom>
        </p:spPr>
        <p:txBody>
          <a:bodyPr wrap="square">
            <a:spAutoFit/>
          </a:bodyPr>
          <a:lstStyle/>
          <a:p>
            <a:endParaRPr lang="en-US" altLang="zh-TW" dirty="0">
              <a:latin typeface="微軟正黑體" panose="020B0604030504040204" pitchFamily="34" charset="-120"/>
              <a:ea typeface="微軟正黑體" panose="020B0604030504040204" pitchFamily="34" charset="-120"/>
            </a:endParaRPr>
          </a:p>
          <a:p>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要弄清楚</a:t>
            </a:r>
            <a:r>
              <a:rPr lang="en-US" altLang="zh-TW" sz="2800" dirty="0">
                <a:latin typeface="微軟正黑體" panose="020B0604030504040204" pitchFamily="34" charset="-120"/>
                <a:ea typeface="微軟正黑體" panose="020B0604030504040204" pitchFamily="34" charset="-120"/>
              </a:rPr>
              <a:t>】</a:t>
            </a:r>
          </a:p>
          <a:p>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     思考誰在使用這個過程的產品或者服務？ </a:t>
            </a:r>
          </a:p>
          <a:p>
            <a:pPr marL="285750" indent="-28575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　 過程：每項輸入需要發生什麼變化？</a:t>
            </a:r>
          </a:p>
        </p:txBody>
      </p:sp>
      <p:sp>
        <p:nvSpPr>
          <p:cNvPr id="5" name="圓角矩形 4"/>
          <p:cNvSpPr/>
          <p:nvPr/>
        </p:nvSpPr>
        <p:spPr>
          <a:xfrm>
            <a:off x="456057" y="1454064"/>
            <a:ext cx="8332470" cy="238658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7" name="矩形 6"/>
          <p:cNvSpPr/>
          <p:nvPr/>
        </p:nvSpPr>
        <p:spPr>
          <a:xfrm>
            <a:off x="456057" y="1747109"/>
            <a:ext cx="8159877" cy="1800493"/>
          </a:xfrm>
          <a:prstGeom prst="rect">
            <a:avLst/>
          </a:prstGeom>
        </p:spPr>
        <p:txBody>
          <a:bodyPr wrap="square">
            <a:spAutoFit/>
          </a:bodyPr>
          <a:lstStyle/>
          <a:p>
            <a:pPr>
              <a:spcBef>
                <a:spcPts val="600"/>
              </a:spcBef>
            </a:pPr>
            <a:r>
              <a:rPr lang="zh-TW" altLang="en-US" sz="2400" b="1" dirty="0">
                <a:solidFill>
                  <a:schemeClr val="bg1"/>
                </a:solidFill>
                <a:latin typeface="微軟正黑體" panose="020B0604030504040204" pitchFamily="34" charset="-120"/>
                <a:ea typeface="微軟正黑體" panose="020B0604030504040204" pitchFamily="34" charset="-120"/>
              </a:rPr>
              <a:t>步驟一</a:t>
            </a:r>
            <a:r>
              <a:rPr lang="zh-TW" altLang="en-US" sz="2400" dirty="0">
                <a:solidFill>
                  <a:schemeClr val="bg1"/>
                </a:solidFill>
                <a:latin typeface="微軟正黑體" panose="020B0604030504040204" pitchFamily="34" charset="-120"/>
                <a:ea typeface="微軟正黑體" panose="020B0604030504040204" pitchFamily="34" charset="-120"/>
              </a:rPr>
              <a:t>、挑一個使用者故事，把它的 Input列出來</a:t>
            </a:r>
          </a:p>
          <a:p>
            <a:pPr>
              <a:spcBef>
                <a:spcPts val="600"/>
              </a:spcBef>
            </a:pPr>
            <a:r>
              <a:rPr lang="zh-TW" altLang="en-US" sz="2400" b="1" dirty="0">
                <a:solidFill>
                  <a:schemeClr val="bg1"/>
                </a:solidFill>
                <a:latin typeface="微軟正黑體" panose="020B0604030504040204" pitchFamily="34" charset="-120"/>
                <a:ea typeface="微軟正黑體" panose="020B0604030504040204" pitchFamily="34" charset="-120"/>
              </a:rPr>
              <a:t>步驟二</a:t>
            </a:r>
            <a:r>
              <a:rPr lang="zh-TW" altLang="en-US" sz="2400" dirty="0">
                <a:solidFill>
                  <a:schemeClr val="bg1"/>
                </a:solidFill>
                <a:latin typeface="微軟正黑體" panose="020B0604030504040204" pitchFamily="34" charset="-120"/>
                <a:ea typeface="微軟正黑體" panose="020B0604030504040204" pitchFamily="34" charset="-120"/>
              </a:rPr>
              <a:t>、接著問自己，為什麼會存在這個過程，</a:t>
            </a:r>
            <a:endParaRPr lang="en-US" altLang="zh-TW" sz="2400" dirty="0">
              <a:solidFill>
                <a:schemeClr val="bg1"/>
              </a:solidFill>
              <a:latin typeface="微軟正黑體" panose="020B0604030504040204" pitchFamily="34" charset="-120"/>
              <a:ea typeface="微軟正黑體" panose="020B0604030504040204" pitchFamily="34" charset="-120"/>
            </a:endParaRPr>
          </a:p>
          <a:p>
            <a:pPr>
              <a:spcBef>
                <a:spcPts val="600"/>
              </a:spcBef>
            </a:pPr>
            <a:r>
              <a:rPr lang="zh-TW" altLang="en-US" sz="2400" dirty="0">
                <a:solidFill>
                  <a:schemeClr val="bg1"/>
                </a:solidFill>
                <a:latin typeface="微軟正黑體" panose="020B0604030504040204" pitchFamily="34" charset="-120"/>
                <a:ea typeface="微軟正黑體" panose="020B0604030504040204" pitchFamily="34" charset="-120"/>
              </a:rPr>
              <a:t>                目的是什麼？ </a:t>
            </a:r>
          </a:p>
          <a:p>
            <a:pPr>
              <a:spcBef>
                <a:spcPts val="600"/>
              </a:spcBef>
            </a:pPr>
            <a:r>
              <a:rPr lang="zh-TW" altLang="en-US" sz="2400" b="1" dirty="0">
                <a:solidFill>
                  <a:schemeClr val="bg1"/>
                </a:solidFill>
                <a:latin typeface="微軟正黑體" panose="020B0604030504040204" pitchFamily="34" charset="-120"/>
                <a:ea typeface="微軟正黑體" panose="020B0604030504040204" pitchFamily="34" charset="-120"/>
              </a:rPr>
              <a:t>步驟三</a:t>
            </a:r>
            <a:r>
              <a:rPr lang="zh-TW" altLang="en-US" sz="2400" dirty="0">
                <a:solidFill>
                  <a:schemeClr val="bg1"/>
                </a:solidFill>
                <a:latin typeface="微軟正黑體" panose="020B0604030504040204" pitchFamily="34" charset="-120"/>
                <a:ea typeface="微軟正黑體" panose="020B0604030504040204" pitchFamily="34" charset="-120"/>
              </a:rPr>
              <a:t>、把輸出列出來：說明該過程將帶來什麼服務或產出？</a:t>
            </a:r>
          </a:p>
        </p:txBody>
      </p:sp>
    </p:spTree>
    <p:extLst>
      <p:ext uri="{BB962C8B-B14F-4D97-AF65-F5344CB8AC3E}">
        <p14:creationId xmlns:p14="http://schemas.microsoft.com/office/powerpoint/2010/main" val="36713652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92658" y="0"/>
            <a:ext cx="7886700" cy="1325563"/>
          </a:xfrm>
        </p:spPr>
        <p:txBody>
          <a:bodyPr/>
          <a:lstStyle/>
          <a:p>
            <a:pPr>
              <a:lnSpc>
                <a:spcPct val="100000"/>
              </a:lnSpc>
              <a:spcBef>
                <a:spcPts val="600"/>
              </a:spcBef>
            </a:pPr>
            <a:r>
              <a:rPr lang="zh-TW" altLang="en-US" sz="4000" dirty="0">
                <a:latin typeface="微軟正黑體" panose="020B0604030504040204" pitchFamily="34" charset="-120"/>
                <a:ea typeface="微軟正黑體" panose="020B0604030504040204" pitchFamily="34" charset="-120"/>
              </a:rPr>
              <a:t>為何要串連使用者故事</a:t>
            </a:r>
            <a:r>
              <a:rPr lang="en-US" altLang="zh-TW" sz="4000" dirty="0">
                <a:latin typeface="微軟正黑體" panose="020B0604030504040204" pitchFamily="34" charset="-120"/>
                <a:ea typeface="微軟正黑體" panose="020B0604030504040204" pitchFamily="34" charset="-120"/>
              </a:rPr>
              <a:t>?</a:t>
            </a:r>
            <a:br>
              <a:rPr lang="en-US" altLang="zh-TW" sz="4000" dirty="0">
                <a:latin typeface="微軟正黑體" panose="020B0604030504040204" pitchFamily="34" charset="-120"/>
                <a:ea typeface="微軟正黑體" panose="020B0604030504040204" pitchFamily="34" charset="-120"/>
              </a:rPr>
            </a:br>
            <a:r>
              <a:rPr lang="en-US" altLang="zh-TW" sz="2800" dirty="0">
                <a:solidFill>
                  <a:schemeClr val="tx2"/>
                </a:solidFill>
                <a:latin typeface="微軟正黑體" panose="020B0604030504040204" pitchFamily="34" charset="-120"/>
                <a:ea typeface="微軟正黑體" panose="020B0604030504040204" pitchFamily="34" charset="-120"/>
              </a:rPr>
              <a:t>Why Gumming user story?</a:t>
            </a:r>
            <a:endParaRPr lang="zh-TW" altLang="en-US" sz="2800" dirty="0">
              <a:solidFill>
                <a:schemeClr val="tx2"/>
              </a:solidFill>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92658" y="1569593"/>
            <a:ext cx="7994142" cy="3605911"/>
          </a:xfrm>
        </p:spPr>
        <p:txBody>
          <a:bodyPr>
            <a:normAutofit/>
          </a:bodyPr>
          <a:lstStyle/>
          <a:p>
            <a:pPr>
              <a:lnSpc>
                <a:spcPct val="100000"/>
              </a:lnSpc>
            </a:pPr>
            <a:r>
              <a:rPr lang="zh-TW" altLang="en-US" sz="3200" b="1" dirty="0">
                <a:latin typeface="微軟正黑體" panose="020B0604030504040204" pitchFamily="34" charset="-120"/>
                <a:ea typeface="微軟正黑體" panose="020B0604030504040204" pitchFamily="34" charset="-120"/>
              </a:rPr>
              <a:t>消除沒有必要的使用者故事。</a:t>
            </a:r>
            <a:endParaRPr lang="en-US" altLang="zh-TW" sz="3200" b="1" dirty="0">
              <a:latin typeface="微軟正黑體" panose="020B0604030504040204" pitchFamily="34" charset="-120"/>
              <a:ea typeface="微軟正黑體" panose="020B0604030504040204" pitchFamily="34" charset="-120"/>
            </a:endParaRPr>
          </a:p>
          <a:p>
            <a:pPr>
              <a:lnSpc>
                <a:spcPct val="100000"/>
              </a:lnSpc>
            </a:pPr>
            <a:r>
              <a:rPr lang="zh-TW" altLang="en-US" sz="3200" b="1" dirty="0">
                <a:latin typeface="微軟正黑體" panose="020B0604030504040204" pitchFamily="34" charset="-120"/>
                <a:ea typeface="微軟正黑體" panose="020B0604030504040204" pitchFamily="34" charset="-120"/>
              </a:rPr>
              <a:t>適當調整使用者故事粒度的大小，</a:t>
            </a:r>
            <a:endParaRPr lang="en-US" altLang="zh-TW" sz="3200" b="1" dirty="0">
              <a:latin typeface="微軟正黑體" panose="020B0604030504040204" pitchFamily="34" charset="-120"/>
              <a:ea typeface="微軟正黑體" panose="020B0604030504040204" pitchFamily="34" charset="-120"/>
            </a:endParaRPr>
          </a:p>
          <a:p>
            <a:pPr marL="0" indent="0">
              <a:lnSpc>
                <a:spcPct val="110000"/>
              </a:lnSpc>
              <a:spcBef>
                <a:spcPts val="0"/>
              </a:spcBef>
              <a:buNone/>
            </a:pPr>
            <a:r>
              <a:rPr lang="zh-TW" altLang="en-US" sz="3200" b="1" dirty="0">
                <a:latin typeface="微軟正黑體" panose="020B0604030504040204" pitchFamily="34" charset="-120"/>
                <a:ea typeface="微軟正黑體" panose="020B0604030504040204" pitchFamily="34" charset="-120"/>
              </a:rPr>
              <a:t>  增加估算準確度。</a:t>
            </a:r>
            <a:endParaRPr lang="en-US" altLang="zh-TW" sz="3200" b="1" dirty="0">
              <a:latin typeface="微軟正黑體" panose="020B0604030504040204" pitchFamily="34" charset="-120"/>
              <a:ea typeface="微軟正黑體" panose="020B0604030504040204" pitchFamily="34" charset="-120"/>
            </a:endParaRPr>
          </a:p>
          <a:p>
            <a:pPr>
              <a:lnSpc>
                <a:spcPct val="100000"/>
              </a:lnSpc>
            </a:pPr>
            <a:r>
              <a:rPr lang="zh-TW" altLang="en-US" sz="3200" b="1" dirty="0">
                <a:latin typeface="微軟正黑體" panose="020B0604030504040204" pitchFamily="34" charset="-120"/>
                <a:ea typeface="微軟正黑體" panose="020B0604030504040204" pitchFamily="34" charset="-120"/>
              </a:rPr>
              <a:t>探索使用者故事對構建程式架構的影響。</a:t>
            </a:r>
            <a:endParaRPr lang="en-US" altLang="zh-TW" sz="3200" b="1" dirty="0">
              <a:latin typeface="微軟正黑體" panose="020B0604030504040204" pitchFamily="34" charset="-120"/>
              <a:ea typeface="微軟正黑體" panose="020B0604030504040204" pitchFamily="34" charset="-120"/>
            </a:endParaRPr>
          </a:p>
          <a:p>
            <a:pPr>
              <a:lnSpc>
                <a:spcPct val="100000"/>
              </a:lnSpc>
            </a:pPr>
            <a:r>
              <a:rPr lang="zh-TW" altLang="en-US" sz="3200" b="1" dirty="0">
                <a:latin typeface="微軟正黑體" panose="020B0604030504040204" pitchFamily="34" charset="-120"/>
                <a:ea typeface="微軟正黑體" panose="020B0604030504040204" pitchFamily="34" charset="-120"/>
              </a:rPr>
              <a:t>容易找出流程的瓶頸。</a:t>
            </a:r>
            <a:endParaRPr lang="en-US" altLang="zh-TW" sz="3200" b="1" dirty="0">
              <a:latin typeface="微軟正黑體" panose="020B0604030504040204" pitchFamily="34" charset="-120"/>
              <a:ea typeface="微軟正黑體" panose="020B0604030504040204" pitchFamily="34" charset="-120"/>
            </a:endParaRPr>
          </a:p>
          <a:p>
            <a:pPr>
              <a:lnSpc>
                <a:spcPct val="100000"/>
              </a:lnSpc>
            </a:pPr>
            <a:r>
              <a:rPr lang="zh-TW" altLang="en-US" sz="3200" b="1" dirty="0">
                <a:latin typeface="微軟正黑體" panose="020B0604030504040204" pitchFamily="34" charset="-120"/>
                <a:ea typeface="微軟正黑體" panose="020B0604030504040204" pitchFamily="34" charset="-120"/>
              </a:rPr>
              <a:t>確定範圍。</a:t>
            </a:r>
            <a:endParaRPr lang="en-US" altLang="zh-TW" sz="3200" b="1"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矩形 3"/>
          <p:cNvSpPr/>
          <p:nvPr/>
        </p:nvSpPr>
        <p:spPr>
          <a:xfrm>
            <a:off x="146304" y="5953042"/>
            <a:ext cx="8997696" cy="707886"/>
          </a:xfrm>
          <a:prstGeom prst="rect">
            <a:avLst/>
          </a:prstGeom>
        </p:spPr>
        <p:txBody>
          <a:bodyPr wrap="square">
            <a:spAutoFit/>
          </a:bodyPr>
          <a:lstStyle/>
          <a:p>
            <a:r>
              <a:rPr lang="en-US" altLang="zh-TW" sz="2000" dirty="0">
                <a:latin typeface="微軟正黑體" panose="020B0604030504040204" pitchFamily="34" charset="-120"/>
                <a:ea typeface="微軟正黑體" panose="020B0604030504040204" pitchFamily="34" charset="-120"/>
              </a:rPr>
              <a:t>Gumming </a:t>
            </a:r>
            <a:r>
              <a:rPr lang="zh-TW" altLang="en-US" sz="2000" dirty="0">
                <a:latin typeface="微軟正黑體" panose="020B0604030504040204" pitchFamily="34" charset="-120"/>
                <a:ea typeface="微軟正黑體" panose="020B0604030504040204" pitchFamily="34" charset="-120"/>
              </a:rPr>
              <a:t>與 </a:t>
            </a:r>
            <a:r>
              <a:rPr lang="en-US" altLang="zh-TW" sz="2000" b="1" dirty="0">
                <a:latin typeface="微軟正黑體" panose="020B0604030504040204" pitchFamily="34" charset="-120"/>
                <a:ea typeface="微軟正黑體" panose="020B0604030504040204" pitchFamily="34" charset="-120"/>
              </a:rPr>
              <a:t>INVEST</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模型的故事獨立性</a:t>
            </a:r>
            <a:r>
              <a:rPr lang="en-US" altLang="zh-TW" sz="2000" dirty="0">
                <a:latin typeface="微軟正黑體" panose="020B0604030504040204" pitchFamily="34" charset="-120"/>
                <a:ea typeface="微軟正黑體" panose="020B0604030504040204" pitchFamily="34" charset="-120"/>
              </a:rPr>
              <a:t>(Independent)</a:t>
            </a:r>
            <a:r>
              <a:rPr lang="zh-TW" altLang="en-US" sz="2000" dirty="0">
                <a:latin typeface="微軟正黑體" panose="020B0604030504040204" pitchFamily="34" charset="-120"/>
                <a:ea typeface="微軟正黑體" panose="020B0604030504040204" pitchFamily="34" charset="-120"/>
              </a:rPr>
              <a:t>不會相互衝突，因為</a:t>
            </a:r>
            <a:r>
              <a:rPr lang="en-US" altLang="zh-TW" sz="2000" dirty="0">
                <a:latin typeface="微軟正黑體" panose="020B0604030504040204" pitchFamily="34" charset="-120"/>
                <a:ea typeface="微軟正黑體" panose="020B0604030504040204" pitchFamily="34" charset="-120"/>
              </a:rPr>
              <a:t>Process </a:t>
            </a:r>
            <a:r>
              <a:rPr lang="zh-TW" altLang="en-US" sz="2000" b="1" dirty="0">
                <a:latin typeface="微軟正黑體" panose="020B0604030504040204" pitchFamily="34" charset="-120"/>
                <a:ea typeface="微軟正黑體" panose="020B0604030504040204" pitchFamily="34" charset="-120"/>
              </a:rPr>
              <a:t>處理 </a:t>
            </a:r>
            <a:r>
              <a:rPr lang="zh-TW" altLang="en-US" sz="2000" dirty="0">
                <a:latin typeface="微軟正黑體" panose="020B0604030504040204" pitchFamily="34" charset="-120"/>
                <a:ea typeface="微軟正黑體" panose="020B0604030504040204" pitchFamily="34" charset="-120"/>
              </a:rPr>
              <a:t>仍舊為物件化的特性。</a:t>
            </a:r>
          </a:p>
        </p:txBody>
      </p:sp>
    </p:spTree>
    <p:extLst>
      <p:ext uri="{BB962C8B-B14F-4D97-AF65-F5344CB8AC3E}">
        <p14:creationId xmlns:p14="http://schemas.microsoft.com/office/powerpoint/2010/main" val="39932019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6354" y="198532"/>
            <a:ext cx="7886700" cy="540130"/>
          </a:xfrm>
        </p:spPr>
        <p:txBody>
          <a:bodyPr>
            <a:normAutofit fontScale="90000"/>
          </a:bodyPr>
          <a:lstStyle/>
          <a:p>
            <a:pPr algn="ctr"/>
            <a:r>
              <a:rPr lang="zh-TW" altLang="en-US" sz="2800" b="1" dirty="0">
                <a:latin typeface="微軟正黑體" panose="020B0604030504040204" pitchFamily="34" charset="-120"/>
                <a:ea typeface="微軟正黑體" panose="020B0604030504040204" pitchFamily="34" charset="-120"/>
              </a:rPr>
              <a:t>需求範例</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尋求手機自動傳送圖片到筆電的解決方案</a:t>
            </a:r>
            <a:endParaRPr lang="zh-TW" altLang="en-US" sz="2800" dirty="0"/>
          </a:p>
        </p:txBody>
      </p:sp>
      <p:sp>
        <p:nvSpPr>
          <p:cNvPr id="4" name="矩形 3"/>
          <p:cNvSpPr/>
          <p:nvPr/>
        </p:nvSpPr>
        <p:spPr>
          <a:xfrm>
            <a:off x="427482" y="3418070"/>
            <a:ext cx="8323326" cy="2400657"/>
          </a:xfrm>
          <a:prstGeom prst="rect">
            <a:avLst/>
          </a:prstGeom>
          <a:ln w="3175">
            <a:noFill/>
          </a:ln>
          <a:effectLst/>
        </p:spPr>
        <p:txBody>
          <a:bodyPr wrap="square">
            <a:spAutoFit/>
          </a:bodyPr>
          <a:lstStyle/>
          <a:p>
            <a:pPr>
              <a:spcBef>
                <a:spcPts val="600"/>
              </a:spcBef>
            </a:pPr>
            <a:r>
              <a:rPr lang="zh-TW" altLang="en-US" sz="2000" dirty="0">
                <a:latin typeface="+mj-ea"/>
                <a:ea typeface="+mj-ea"/>
              </a:rPr>
              <a:t>        </a:t>
            </a:r>
            <a:r>
              <a:rPr lang="zh-TW" altLang="en-US" sz="2000" dirty="0">
                <a:latin typeface="微軟正黑體" panose="020B0604030504040204" pitchFamily="34" charset="-120"/>
                <a:ea typeface="微軟正黑體" panose="020B0604030504040204" pitchFamily="34" charset="-120"/>
              </a:rPr>
              <a:t>我是一個文字工作者，必須帶著筆電到處走動，我經常用手機拍照，然後再用接線或是</a:t>
            </a:r>
            <a:r>
              <a:rPr lang="en-US" altLang="zh-TW" sz="2000" dirty="0">
                <a:latin typeface="微軟正黑體" panose="020B0604030504040204" pitchFamily="34" charset="-120"/>
                <a:ea typeface="微軟正黑體" panose="020B0604030504040204" pitchFamily="34" charset="-120"/>
              </a:rPr>
              <a:t>SD</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card</a:t>
            </a:r>
            <a:r>
              <a:rPr lang="zh-TW" altLang="en-US" sz="2000" dirty="0">
                <a:latin typeface="微軟正黑體" panose="020B0604030504040204" pitchFamily="34" charset="-120"/>
                <a:ea typeface="微軟正黑體" panose="020B0604030504040204" pitchFamily="34" charset="-120"/>
              </a:rPr>
              <a:t>的方式傳送到我的筆電上，覺得很不方便又缺少效率。</a:t>
            </a:r>
            <a:endParaRPr lang="en-US" altLang="zh-TW" sz="2000" dirty="0">
              <a:latin typeface="微軟正黑體" panose="020B0604030504040204" pitchFamily="34" charset="-120"/>
              <a:ea typeface="微軟正黑體" panose="020B0604030504040204" pitchFamily="34" charset="-120"/>
            </a:endParaRPr>
          </a:p>
          <a:p>
            <a:pPr>
              <a:spcBef>
                <a:spcPts val="1200"/>
              </a:spcBef>
            </a:pPr>
            <a:r>
              <a:rPr lang="zh-TW" altLang="en-US" sz="2000" dirty="0">
                <a:latin typeface="微軟正黑體" panose="020B0604030504040204" pitchFamily="34" charset="-120"/>
                <a:ea typeface="微軟正黑體" panose="020B0604030504040204" pitchFamily="34" charset="-120"/>
              </a:rPr>
              <a:t>        想要客製化一種能幫我自動做圖片傳送的程式。而且我相信有很多人都跟我一樣有這種需求，這支程式如果可以滿足我或許對其他人也會很有幫助，寫得好的話說不定還可以拿來賣錢，真是一舉二得，所以我想找軟體廠商來幫我製作這支程式。</a:t>
            </a:r>
            <a:endParaRPr lang="en-US" altLang="zh-TW" sz="2000" dirty="0">
              <a:latin typeface="微軟正黑體" panose="020B0604030504040204" pitchFamily="34" charset="-120"/>
              <a:ea typeface="微軟正黑體" panose="020B0604030504040204" pitchFamily="34" charset="-120"/>
            </a:endParaRPr>
          </a:p>
        </p:txBody>
      </p:sp>
      <p:sp>
        <p:nvSpPr>
          <p:cNvPr id="5" name="矩形 4"/>
          <p:cNvSpPr/>
          <p:nvPr/>
        </p:nvSpPr>
        <p:spPr>
          <a:xfrm>
            <a:off x="427482" y="6212562"/>
            <a:ext cx="3857082"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solidFill>
                  <a:schemeClr val="tx2"/>
                </a:solidFill>
                <a:latin typeface="微軟正黑體" panose="020B0604030504040204" pitchFamily="34" charset="-120"/>
                <a:ea typeface="微軟正黑體" panose="020B0604030504040204" pitchFamily="34" charset="-120"/>
              </a:rPr>
              <a:t>需求描述是</a:t>
            </a:r>
            <a:r>
              <a:rPr lang="en-US" altLang="zh-TW" dirty="0">
                <a:solidFill>
                  <a:schemeClr val="tx2"/>
                </a:solidFill>
                <a:latin typeface="微軟正黑體" panose="020B0604030504040204" pitchFamily="34" charset="-120"/>
                <a:ea typeface="微軟正黑體" panose="020B0604030504040204" pitchFamily="34" charset="-120"/>
              </a:rPr>
              <a:t>Product Owner</a:t>
            </a:r>
            <a:r>
              <a:rPr lang="zh-TW" altLang="en-US" dirty="0">
                <a:solidFill>
                  <a:schemeClr val="tx2"/>
                </a:solidFill>
                <a:latin typeface="微軟正黑體" panose="020B0604030504040204" pitchFamily="34" charset="-120"/>
                <a:ea typeface="微軟正黑體" panose="020B0604030504040204" pitchFamily="34" charset="-120"/>
              </a:rPr>
              <a:t>的職責</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6" name="圓角矩形圖說文字 5"/>
          <p:cNvSpPr/>
          <p:nvPr/>
        </p:nvSpPr>
        <p:spPr>
          <a:xfrm>
            <a:off x="3273552" y="905256"/>
            <a:ext cx="5025228" cy="1466134"/>
          </a:xfrm>
          <a:prstGeom prst="wedgeRoundRectCallout">
            <a:avLst>
              <a:gd name="adj1" fmla="val -41659"/>
              <a:gd name="adj2" fmla="val 111630"/>
              <a:gd name="adj3" fmla="val 16667"/>
            </a:avLst>
          </a:prstGeom>
          <a:noFill/>
          <a:ln w="19050">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Bef>
                <a:spcPts val="300"/>
              </a:spcBef>
            </a:pPr>
            <a:r>
              <a:rPr lang="zh-TW" altLang="en-US" sz="2200" dirty="0">
                <a:solidFill>
                  <a:schemeClr val="tx1"/>
                </a:solidFill>
                <a:latin typeface="微軟正黑體" panose="020B0604030504040204" pitchFamily="34" charset="-120"/>
                <a:ea typeface="微軟正黑體" panose="020B0604030504040204" pitchFamily="34" charset="-120"/>
              </a:rPr>
              <a:t>客戶囉哩囉說了一堆，說穿了就是想</a:t>
            </a:r>
            <a:endParaRPr lang="en-US" altLang="zh-TW" sz="2200" dirty="0">
              <a:solidFill>
                <a:schemeClr val="tx1"/>
              </a:solidFill>
              <a:latin typeface="微軟正黑體" panose="020B0604030504040204" pitchFamily="34" charset="-120"/>
              <a:ea typeface="微軟正黑體" panose="020B0604030504040204" pitchFamily="34" charset="-120"/>
            </a:endParaRPr>
          </a:p>
          <a:p>
            <a:pPr algn="ctr">
              <a:spcBef>
                <a:spcPts val="300"/>
              </a:spcBef>
            </a:pPr>
            <a:r>
              <a:rPr lang="zh-TW" altLang="en-US" sz="2200" dirty="0">
                <a:solidFill>
                  <a:schemeClr val="tx1"/>
                </a:solidFill>
                <a:latin typeface="微軟正黑體" panose="020B0604030504040204" pitchFamily="34" charset="-120"/>
                <a:ea typeface="微軟正黑體" panose="020B0604030504040204" pitchFamily="34" charset="-120"/>
              </a:rPr>
              <a:t>要客製化手機與筆電的無線傳輸程式。</a:t>
            </a:r>
            <a:endParaRPr lang="en-US" altLang="zh-TW" sz="2200" dirty="0">
              <a:solidFill>
                <a:schemeClr val="tx1"/>
              </a:solidFill>
              <a:latin typeface="微軟正黑體" panose="020B0604030504040204" pitchFamily="34" charset="-120"/>
              <a:ea typeface="微軟正黑體" panose="020B0604030504040204" pitchFamily="34" charset="-120"/>
            </a:endParaRPr>
          </a:p>
          <a:p>
            <a:pPr algn="ctr">
              <a:spcBef>
                <a:spcPts val="500"/>
              </a:spcBef>
            </a:pPr>
            <a:r>
              <a:rPr lang="en-US" altLang="zh-TW" sz="1400" dirty="0">
                <a:solidFill>
                  <a:schemeClr val="tx2"/>
                </a:solidFill>
                <a:latin typeface="微軟正黑體" panose="020B0604030504040204" pitchFamily="34" charset="-120"/>
                <a:ea typeface="微軟正黑體" panose="020B0604030504040204" pitchFamily="34" charset="-120"/>
              </a:rPr>
              <a:t>(</a:t>
            </a:r>
            <a:r>
              <a:rPr lang="zh-TW" altLang="en-US" sz="1400" dirty="0">
                <a:solidFill>
                  <a:srgbClr val="C00000"/>
                </a:solidFill>
                <a:latin typeface="微軟正黑體" panose="020B0604030504040204" pitchFamily="34" charset="-120"/>
                <a:ea typeface="微軟正黑體" panose="020B0604030504040204" pitchFamily="34" charset="-120"/>
              </a:rPr>
              <a:t>雖然囉說了些，但客戶的說明還是越詳盡越好</a:t>
            </a:r>
            <a:r>
              <a:rPr lang="en-US" altLang="zh-TW" sz="1400" dirty="0">
                <a:solidFill>
                  <a:srgbClr val="C00000"/>
                </a:solidFill>
                <a:latin typeface="微軟正黑體" panose="020B0604030504040204" pitchFamily="34" charset="-120"/>
                <a:ea typeface="微軟正黑體" panose="020B0604030504040204" pitchFamily="34" charset="-120"/>
              </a:rPr>
              <a:t>)</a:t>
            </a:r>
            <a:endParaRPr lang="zh-TW" altLang="en-US" sz="1400" dirty="0">
              <a:solidFill>
                <a:srgbClr val="C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297325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79291" y="219492"/>
            <a:ext cx="7886700" cy="356299"/>
          </a:xfrm>
        </p:spPr>
        <p:txBody>
          <a:bodyPr>
            <a:noAutofit/>
          </a:bodyPr>
          <a:lstStyle/>
          <a:p>
            <a:pPr algn="ct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Gumming</a:t>
            </a:r>
            <a:r>
              <a:rPr lang="zh-TW" altLang="en-US" sz="2400" dirty="0">
                <a:latin typeface="微軟正黑體" panose="020B0604030504040204" pitchFamily="34" charset="-120"/>
                <a:ea typeface="微軟正黑體" panose="020B0604030504040204" pitchFamily="34" charset="-120"/>
              </a:rPr>
              <a:t> 使用者故事</a:t>
            </a:r>
            <a:r>
              <a:rPr lang="en-US" altLang="zh-TW" sz="2400" b="1" dirty="0">
                <a:latin typeface="微軟正黑體" panose="020B0604030504040204" pitchFamily="34" charset="-120"/>
                <a:ea typeface="微軟正黑體" panose="020B0604030504040204" pitchFamily="34" charset="-120"/>
              </a:rPr>
              <a:t>1</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及使用者故事</a:t>
            </a:r>
            <a:r>
              <a:rPr lang="en-US" altLang="zh-TW" sz="2400" b="1" dirty="0">
                <a:latin typeface="微軟正黑體" panose="020B0604030504040204" pitchFamily="34" charset="-120"/>
                <a:ea typeface="微軟正黑體" panose="020B0604030504040204" pitchFamily="34" charset="-120"/>
              </a:rPr>
              <a:t>2</a:t>
            </a:r>
            <a:r>
              <a:rPr lang="zh-TW" altLang="en-US" sz="2400" b="1"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sp>
        <p:nvSpPr>
          <p:cNvPr id="4" name="矩形 3"/>
          <p:cNvSpPr/>
          <p:nvPr/>
        </p:nvSpPr>
        <p:spPr>
          <a:xfrm>
            <a:off x="87419" y="1992177"/>
            <a:ext cx="8986327" cy="1061829"/>
          </a:xfrm>
          <a:prstGeom prst="rect">
            <a:avLst/>
          </a:prstGeom>
        </p:spPr>
        <p:txBody>
          <a:bodyPr wrap="square">
            <a:spAutoFit/>
          </a:bodyPr>
          <a:lstStyle/>
          <a:p>
            <a:pPr>
              <a:spcBef>
                <a:spcPts val="600"/>
              </a:spcBef>
            </a:pPr>
            <a:r>
              <a:rPr lang="zh-TW" altLang="en-US" sz="1600" b="1" dirty="0">
                <a:solidFill>
                  <a:srgbClr val="002060"/>
                </a:solidFill>
                <a:latin typeface="微軟正黑體" panose="020B0604030504040204" pitchFamily="34" charset="-120"/>
                <a:ea typeface="微軟正黑體" panose="020B0604030504040204" pitchFamily="34" charset="-120"/>
              </a:rPr>
              <a:t>使用者故事</a:t>
            </a:r>
            <a:r>
              <a:rPr lang="en-US" altLang="zh-TW" sz="1600" b="1" dirty="0">
                <a:solidFill>
                  <a:srgbClr val="002060"/>
                </a:solidFill>
                <a:latin typeface="微軟正黑體" panose="020B0604030504040204" pitchFamily="34" charset="-120"/>
                <a:ea typeface="微軟正黑體" panose="020B0604030504040204" pitchFamily="34" charset="-120"/>
              </a:rPr>
              <a:t>1: </a:t>
            </a:r>
            <a:r>
              <a:rPr lang="zh-TW" altLang="en-US" sz="1600" b="1" dirty="0">
                <a:solidFill>
                  <a:srgbClr val="002060"/>
                </a:solidFill>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身為 </a:t>
            </a:r>
            <a:r>
              <a:rPr lang="zh-TW" altLang="en-US" sz="2000" u="sng" dirty="0">
                <a:solidFill>
                  <a:srgbClr val="C00000"/>
                </a:solidFill>
                <a:latin typeface="微軟正黑體" panose="020B0604030504040204" pitchFamily="34" charset="-120"/>
                <a:ea typeface="微軟正黑體" panose="020B0604030504040204" pitchFamily="34" charset="-120"/>
              </a:rPr>
              <a:t>一個愛好用手機拍照的人</a:t>
            </a:r>
            <a:r>
              <a:rPr lang="zh-TW" altLang="en-US" sz="2000"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我希望 </a:t>
            </a:r>
            <a:r>
              <a:rPr lang="zh-TW" altLang="en-US" sz="2000" dirty="0">
                <a:latin typeface="微軟正黑體" panose="020B0604030504040204" pitchFamily="34" charset="-120"/>
                <a:ea typeface="微軟正黑體" panose="020B0604030504040204" pitchFamily="34" charset="-120"/>
              </a:rPr>
              <a:t>拍出來的照片可以自動同</a:t>
            </a:r>
            <a:endParaRPr lang="en-US" altLang="zh-TW" sz="2000" dirty="0">
              <a:latin typeface="微軟正黑體" panose="020B0604030504040204" pitchFamily="34" charset="-120"/>
              <a:ea typeface="微軟正黑體" panose="020B0604030504040204" pitchFamily="34" charset="-120"/>
            </a:endParaRPr>
          </a:p>
          <a:p>
            <a:pPr>
              <a:spcBef>
                <a:spcPts val="600"/>
              </a:spcBef>
            </a:pPr>
            <a:r>
              <a:rPr lang="zh-TW" altLang="en-US" sz="2000" dirty="0">
                <a:latin typeface="微軟正黑體" panose="020B0604030504040204" pitchFamily="34" charset="-120"/>
                <a:ea typeface="微軟正黑體" panose="020B0604030504040204" pitchFamily="34" charset="-120"/>
              </a:rPr>
              <a:t>                     步到我的筆電裏頭，</a:t>
            </a:r>
            <a:r>
              <a:rPr lang="zh-TW" altLang="en-US" sz="2000" b="1" dirty="0">
                <a:latin typeface="微軟正黑體" panose="020B0604030504040204" pitchFamily="34" charset="-120"/>
                <a:ea typeface="微軟正黑體" panose="020B0604030504040204" pitchFamily="34" charset="-120"/>
              </a:rPr>
              <a:t>從此以後 </a:t>
            </a:r>
            <a:r>
              <a:rPr lang="zh-TW" altLang="en-US" sz="2000" dirty="0">
                <a:latin typeface="微軟正黑體" panose="020B0604030504040204" pitchFamily="34" charset="-120"/>
                <a:ea typeface="微軟正黑體" panose="020B0604030504040204" pitchFamily="34" charset="-120"/>
              </a:rPr>
              <a:t>我就可以直接在筆電上做搜尋編輯。</a:t>
            </a:r>
          </a:p>
          <a:p>
            <a:endParaRPr lang="zh-TW" altLang="en-US" dirty="0">
              <a:latin typeface="微軟正黑體" panose="020B0604030504040204" pitchFamily="34" charset="-120"/>
              <a:ea typeface="微軟正黑體" panose="020B0604030504040204" pitchFamily="34" charset="-120"/>
            </a:endParaRPr>
          </a:p>
        </p:txBody>
      </p:sp>
      <p:sp>
        <p:nvSpPr>
          <p:cNvPr id="5" name="矩形 4"/>
          <p:cNvSpPr/>
          <p:nvPr/>
        </p:nvSpPr>
        <p:spPr>
          <a:xfrm>
            <a:off x="87419" y="4351557"/>
            <a:ext cx="9056581" cy="784830"/>
          </a:xfrm>
          <a:prstGeom prst="rect">
            <a:avLst/>
          </a:prstGeom>
        </p:spPr>
        <p:txBody>
          <a:bodyPr wrap="square">
            <a:spAutoFit/>
          </a:bodyPr>
          <a:lstStyle/>
          <a:p>
            <a:pPr>
              <a:spcBef>
                <a:spcPts val="600"/>
              </a:spcBef>
            </a:pPr>
            <a:r>
              <a:rPr lang="zh-TW" altLang="en-US" sz="1600" b="1" dirty="0">
                <a:solidFill>
                  <a:srgbClr val="002060"/>
                </a:solidFill>
                <a:latin typeface="微軟正黑體" panose="020B0604030504040204" pitchFamily="34" charset="-120"/>
                <a:ea typeface="微軟正黑體" panose="020B0604030504040204" pitchFamily="34" charset="-120"/>
              </a:rPr>
              <a:t>使用者故事</a:t>
            </a:r>
            <a:r>
              <a:rPr lang="en-US" altLang="zh-TW" sz="1600" b="1" dirty="0">
                <a:solidFill>
                  <a:srgbClr val="002060"/>
                </a:solidFill>
                <a:latin typeface="微軟正黑體" panose="020B0604030504040204" pitchFamily="34" charset="-120"/>
                <a:ea typeface="微軟正黑體" panose="020B0604030504040204" pitchFamily="34" charset="-120"/>
              </a:rPr>
              <a:t>2</a:t>
            </a:r>
            <a:r>
              <a:rPr lang="en-US" altLang="zh-TW" sz="1600" b="1"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身為 </a:t>
            </a:r>
            <a:r>
              <a:rPr lang="zh-TW" altLang="en-US" sz="2000" u="sng" dirty="0">
                <a:solidFill>
                  <a:srgbClr val="C00000"/>
                </a:solidFill>
                <a:latin typeface="微軟正黑體" panose="020B0604030504040204" pitchFamily="34" charset="-120"/>
                <a:ea typeface="微軟正黑體" panose="020B0604030504040204" pitchFamily="34" charset="-120"/>
              </a:rPr>
              <a:t>一個經常用筆電編輯照片的人</a:t>
            </a:r>
            <a:r>
              <a:rPr lang="zh-TW" altLang="en-US" sz="2000"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我希望 </a:t>
            </a:r>
            <a:r>
              <a:rPr lang="zh-TW" altLang="en-US" sz="2000" dirty="0">
                <a:latin typeface="微軟正黑體" panose="020B0604030504040204" pitchFamily="34" charset="-120"/>
                <a:ea typeface="微軟正黑體" panose="020B0604030504040204" pitchFamily="34" charset="-120"/>
              </a:rPr>
              <a:t>可以從我的筆電裏頭</a:t>
            </a:r>
            <a:endParaRPr lang="en-US" altLang="zh-TW" sz="2000" dirty="0">
              <a:latin typeface="微軟正黑體" panose="020B0604030504040204" pitchFamily="34" charset="-120"/>
              <a:ea typeface="微軟正黑體" panose="020B0604030504040204" pitchFamily="34" charset="-120"/>
            </a:endParaRPr>
          </a:p>
          <a:p>
            <a:pPr>
              <a:spcBef>
                <a:spcPts val="600"/>
              </a:spcBef>
            </a:pPr>
            <a:r>
              <a:rPr lang="zh-TW" altLang="en-US" sz="2000" dirty="0">
                <a:latin typeface="微軟正黑體" panose="020B0604030504040204" pitchFamily="34" charset="-120"/>
                <a:ea typeface="微軟正黑體" panose="020B0604030504040204" pitchFamily="34" charset="-120"/>
              </a:rPr>
              <a:t>                     快速找到拍過的照片，</a:t>
            </a:r>
            <a:r>
              <a:rPr lang="zh-TW" altLang="en-US" sz="2000" b="1" dirty="0">
                <a:latin typeface="微軟正黑體" panose="020B0604030504040204" pitchFamily="34" charset="-120"/>
                <a:ea typeface="微軟正黑體" panose="020B0604030504040204" pitchFamily="34" charset="-120"/>
              </a:rPr>
              <a:t>從此以後 </a:t>
            </a:r>
            <a:r>
              <a:rPr lang="zh-TW" altLang="en-US" sz="2000" dirty="0">
                <a:latin typeface="微軟正黑體" panose="020B0604030504040204" pitchFamily="34" charset="-120"/>
                <a:ea typeface="微軟正黑體" panose="020B0604030504040204" pitchFamily="34" charset="-120"/>
              </a:rPr>
              <a:t>我就可以直接在筆電上做編輯。</a:t>
            </a:r>
          </a:p>
        </p:txBody>
      </p:sp>
      <p:sp>
        <p:nvSpPr>
          <p:cNvPr id="3" name="矩形 2"/>
          <p:cNvSpPr/>
          <p:nvPr/>
        </p:nvSpPr>
        <p:spPr>
          <a:xfrm>
            <a:off x="6951634" y="2966562"/>
            <a:ext cx="1204176" cy="400110"/>
          </a:xfrm>
          <a:prstGeom prst="rect">
            <a:avLst/>
          </a:prstGeom>
        </p:spPr>
        <p:txBody>
          <a:bodyPr wrap="none">
            <a:spAutoFit/>
          </a:bodyPr>
          <a:lstStyle/>
          <a:p>
            <a:r>
              <a:rPr lang="en-US" altLang="zh-TW" sz="2000" dirty="0">
                <a:solidFill>
                  <a:schemeClr val="tx2"/>
                </a:solidFill>
                <a:latin typeface="微軟正黑體" panose="020B0604030504040204" pitchFamily="34" charset="-120"/>
                <a:ea typeface="微軟正黑體" panose="020B0604030504040204" pitchFamily="34" charset="-120"/>
              </a:rPr>
              <a:t>&lt;</a:t>
            </a:r>
            <a:r>
              <a:rPr lang="zh-TW" altLang="en-US" sz="2000" dirty="0">
                <a:solidFill>
                  <a:schemeClr val="tx2"/>
                </a:solidFill>
                <a:latin typeface="微軟正黑體" panose="020B0604030504040204" pitchFamily="34" charset="-120"/>
                <a:ea typeface="微軟正黑體" panose="020B0604030504040204" pitchFamily="34" charset="-120"/>
              </a:rPr>
              <a:t> </a:t>
            </a:r>
            <a:r>
              <a:rPr lang="zh-TW" altLang="en-US" sz="2000" b="1" dirty="0">
                <a:solidFill>
                  <a:schemeClr val="tx2"/>
                </a:solidFill>
                <a:latin typeface="微軟正黑體" panose="020B0604030504040204" pitchFamily="34" charset="-120"/>
                <a:ea typeface="微軟正黑體" panose="020B0604030504040204" pitchFamily="34" charset="-120"/>
              </a:rPr>
              <a:t>利益 </a:t>
            </a:r>
            <a:r>
              <a:rPr lang="en-US" altLang="zh-TW" sz="2000" dirty="0">
                <a:solidFill>
                  <a:schemeClr val="tx2"/>
                </a:solidFill>
                <a:latin typeface="微軟正黑體" panose="020B0604030504040204" pitchFamily="34" charset="-120"/>
                <a:ea typeface="微軟正黑體" panose="020B0604030504040204" pitchFamily="34" charset="-120"/>
              </a:rPr>
              <a:t>&gt;</a:t>
            </a:r>
            <a:endParaRPr lang="zh-TW" altLang="en-US" sz="2000" dirty="0">
              <a:solidFill>
                <a:schemeClr val="tx2"/>
              </a:solidFill>
              <a:latin typeface="微軟正黑體" panose="020B0604030504040204" pitchFamily="34" charset="-120"/>
              <a:ea typeface="微軟正黑體" panose="020B0604030504040204" pitchFamily="34" charset="-120"/>
            </a:endParaRPr>
          </a:p>
        </p:txBody>
      </p:sp>
      <p:sp>
        <p:nvSpPr>
          <p:cNvPr id="26" name="矩形 25"/>
          <p:cNvSpPr/>
          <p:nvPr/>
        </p:nvSpPr>
        <p:spPr>
          <a:xfrm>
            <a:off x="3109698" y="1406698"/>
            <a:ext cx="1460656" cy="400110"/>
          </a:xfrm>
          <a:prstGeom prst="rect">
            <a:avLst/>
          </a:prstGeom>
        </p:spPr>
        <p:txBody>
          <a:bodyPr wrap="none">
            <a:spAutoFit/>
          </a:bodyPr>
          <a:lstStyle/>
          <a:p>
            <a:r>
              <a:rPr lang="en-US" altLang="zh-TW" sz="2000" dirty="0">
                <a:solidFill>
                  <a:schemeClr val="tx2"/>
                </a:solidFill>
                <a:latin typeface="微軟正黑體" panose="020B0604030504040204" pitchFamily="34" charset="-120"/>
                <a:ea typeface="微軟正黑體" panose="020B0604030504040204" pitchFamily="34" charset="-120"/>
              </a:rPr>
              <a:t>&lt;</a:t>
            </a:r>
            <a:r>
              <a:rPr lang="zh-TW" altLang="en-US" sz="2000" dirty="0">
                <a:solidFill>
                  <a:schemeClr val="tx2"/>
                </a:solidFill>
                <a:latin typeface="微軟正黑體" panose="020B0604030504040204" pitchFamily="34" charset="-120"/>
                <a:ea typeface="微軟正黑體" panose="020B0604030504040204" pitchFamily="34" charset="-120"/>
              </a:rPr>
              <a:t> </a:t>
            </a:r>
            <a:r>
              <a:rPr lang="zh-TW" altLang="en-US" sz="2000" b="1" dirty="0">
                <a:solidFill>
                  <a:schemeClr val="tx2"/>
                </a:solidFill>
                <a:latin typeface="微軟正黑體" panose="020B0604030504040204" pitchFamily="34" charset="-120"/>
                <a:ea typeface="微軟正黑體" panose="020B0604030504040204" pitchFamily="34" charset="-120"/>
              </a:rPr>
              <a:t>使用者 </a:t>
            </a:r>
            <a:r>
              <a:rPr lang="en-US" altLang="zh-TW" sz="2000" dirty="0">
                <a:solidFill>
                  <a:schemeClr val="tx2"/>
                </a:solidFill>
                <a:latin typeface="微軟正黑體" panose="020B0604030504040204" pitchFamily="34" charset="-120"/>
                <a:ea typeface="微軟正黑體" panose="020B0604030504040204" pitchFamily="34" charset="-120"/>
              </a:rPr>
              <a:t>&gt;</a:t>
            </a:r>
            <a:endParaRPr lang="zh-TW" altLang="en-US" sz="2000" dirty="0">
              <a:solidFill>
                <a:schemeClr val="tx2"/>
              </a:solidFill>
              <a:latin typeface="微軟正黑體" panose="020B0604030504040204" pitchFamily="34" charset="-120"/>
              <a:ea typeface="微軟正黑體" panose="020B0604030504040204" pitchFamily="34" charset="-120"/>
            </a:endParaRPr>
          </a:p>
        </p:txBody>
      </p:sp>
      <p:sp>
        <p:nvSpPr>
          <p:cNvPr id="27" name="矩形 26"/>
          <p:cNvSpPr/>
          <p:nvPr/>
        </p:nvSpPr>
        <p:spPr>
          <a:xfrm>
            <a:off x="6641453" y="1402716"/>
            <a:ext cx="1824538" cy="400110"/>
          </a:xfrm>
          <a:prstGeom prst="rect">
            <a:avLst/>
          </a:prstGeom>
        </p:spPr>
        <p:txBody>
          <a:bodyPr wrap="none">
            <a:spAutoFit/>
          </a:bodyPr>
          <a:lstStyle/>
          <a:p>
            <a:r>
              <a:rPr lang="en-US" altLang="zh-TW" sz="2000" dirty="0">
                <a:solidFill>
                  <a:schemeClr val="tx2"/>
                </a:solidFill>
                <a:latin typeface="微軟正黑體" panose="020B0604030504040204" pitchFamily="34" charset="-120"/>
                <a:ea typeface="微軟正黑體" panose="020B0604030504040204" pitchFamily="34" charset="-120"/>
              </a:rPr>
              <a:t>&lt;</a:t>
            </a:r>
            <a:r>
              <a:rPr lang="zh-TW" altLang="en-US" sz="2000" dirty="0">
                <a:solidFill>
                  <a:schemeClr val="tx2"/>
                </a:solidFill>
                <a:latin typeface="微軟正黑體" panose="020B0604030504040204" pitchFamily="34" charset="-120"/>
                <a:ea typeface="微軟正黑體" panose="020B0604030504040204" pitchFamily="34" charset="-120"/>
              </a:rPr>
              <a:t> </a:t>
            </a:r>
            <a:r>
              <a:rPr lang="zh-TW" altLang="en-US" sz="2000" b="1" dirty="0">
                <a:solidFill>
                  <a:schemeClr val="tx2"/>
                </a:solidFill>
                <a:latin typeface="微軟正黑體" panose="020B0604030504040204" pitchFamily="34" charset="-120"/>
                <a:ea typeface="微軟正黑體" panose="020B0604030504040204" pitchFamily="34" charset="-120"/>
              </a:rPr>
              <a:t>目標</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需求 </a:t>
            </a:r>
            <a:r>
              <a:rPr lang="en-US" altLang="zh-TW" sz="2000" dirty="0">
                <a:solidFill>
                  <a:schemeClr val="tx2"/>
                </a:solidFill>
                <a:latin typeface="微軟正黑體" panose="020B0604030504040204" pitchFamily="34" charset="-120"/>
                <a:ea typeface="微軟正黑體" panose="020B0604030504040204" pitchFamily="34" charset="-120"/>
              </a:rPr>
              <a:t>&gt;</a:t>
            </a:r>
            <a:endParaRPr lang="zh-TW" altLang="en-US" sz="2000" dirty="0">
              <a:solidFill>
                <a:schemeClr val="tx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055403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667" y="99385"/>
            <a:ext cx="7886700" cy="356299"/>
          </a:xfrm>
        </p:spPr>
        <p:txBody>
          <a:bodyPr>
            <a:noAutofit/>
          </a:bodyPr>
          <a:lstStyle/>
          <a:p>
            <a:pPr algn="ctr"/>
            <a:r>
              <a:rPr lang="zh-TW" altLang="en-US" sz="2800" b="1" dirty="0">
                <a:latin typeface="微軟正黑體" panose="020B0604030504040204" pitchFamily="34" charset="-120"/>
                <a:ea typeface="微軟正黑體" panose="020B0604030504040204" pitchFamily="34" charset="-120"/>
              </a:rPr>
              <a:t>範例</a:t>
            </a:r>
            <a:r>
              <a:rPr lang="en-US" altLang="zh-TW" sz="2800" b="1"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Gumming</a:t>
            </a:r>
            <a:r>
              <a:rPr lang="zh-TW" altLang="en-US" sz="2400" dirty="0">
                <a:latin typeface="微軟正黑體" panose="020B0604030504040204" pitchFamily="34" charset="-120"/>
                <a:ea typeface="微軟正黑體" panose="020B0604030504040204" pitchFamily="34" charset="-120"/>
              </a:rPr>
              <a:t> 使用者故事</a:t>
            </a:r>
            <a:r>
              <a:rPr lang="en-US" altLang="zh-TW" sz="2400" b="1"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及使用者故事</a:t>
            </a:r>
            <a:r>
              <a:rPr lang="en-US" altLang="zh-TW" sz="2400" b="1" dirty="0">
                <a:latin typeface="微軟正黑體" panose="020B0604030504040204" pitchFamily="34" charset="-120"/>
                <a:ea typeface="微軟正黑體" panose="020B0604030504040204" pitchFamily="34" charset="-120"/>
              </a:rPr>
              <a:t>2</a:t>
            </a:r>
            <a:endParaRPr lang="zh-TW" altLang="en-US" sz="2400" b="1" dirty="0">
              <a:latin typeface="微軟正黑體" panose="020B0604030504040204" pitchFamily="34" charset="-120"/>
              <a:ea typeface="微軟正黑體" panose="020B0604030504040204" pitchFamily="34" charset="-120"/>
            </a:endParaRPr>
          </a:p>
        </p:txBody>
      </p:sp>
      <p:sp>
        <p:nvSpPr>
          <p:cNvPr id="4" name="矩形 3"/>
          <p:cNvSpPr/>
          <p:nvPr/>
        </p:nvSpPr>
        <p:spPr>
          <a:xfrm>
            <a:off x="448325" y="719877"/>
            <a:ext cx="8303538" cy="923330"/>
          </a:xfrm>
          <a:prstGeom prst="rect">
            <a:avLst/>
          </a:prstGeom>
        </p:spPr>
        <p:txBody>
          <a:bodyPr wrap="square">
            <a:spAutoFit/>
          </a:bodyPr>
          <a:lstStyle/>
          <a:p>
            <a:r>
              <a:rPr lang="zh-TW" altLang="en-US" sz="1600" b="1" dirty="0">
                <a:solidFill>
                  <a:srgbClr val="002060"/>
                </a:solidFill>
                <a:latin typeface="微軟正黑體" panose="020B0604030504040204" pitchFamily="34" charset="-120"/>
                <a:ea typeface="微軟正黑體" panose="020B0604030504040204" pitchFamily="34" charset="-120"/>
              </a:rPr>
              <a:t>使用者故事</a:t>
            </a:r>
            <a:r>
              <a:rPr lang="en-US" altLang="zh-TW" sz="1600" b="1" dirty="0">
                <a:solidFill>
                  <a:srgbClr val="002060"/>
                </a:solidFill>
                <a:latin typeface="微軟正黑體" panose="020B0604030504040204" pitchFamily="34" charset="-120"/>
                <a:ea typeface="微軟正黑體" panose="020B0604030504040204" pitchFamily="34" charset="-120"/>
              </a:rPr>
              <a:t>1: </a:t>
            </a:r>
            <a:r>
              <a:rPr lang="zh-TW" altLang="en-US" sz="1600" b="1" dirty="0">
                <a:solidFill>
                  <a:srgbClr val="002060"/>
                </a:solidFill>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身為 </a:t>
            </a:r>
            <a:r>
              <a:rPr lang="zh-TW" altLang="en-US" dirty="0">
                <a:latin typeface="微軟正黑體" panose="020B0604030504040204" pitchFamily="34" charset="-120"/>
                <a:ea typeface="微軟正黑體" panose="020B0604030504040204" pitchFamily="34" charset="-120"/>
              </a:rPr>
              <a:t>一個愛好用手機拍照的人，</a:t>
            </a:r>
            <a:r>
              <a:rPr lang="zh-TW" altLang="en-US" b="1" dirty="0">
                <a:latin typeface="微軟正黑體" panose="020B0604030504040204" pitchFamily="34" charset="-120"/>
                <a:ea typeface="微軟正黑體" panose="020B0604030504040204" pitchFamily="34" charset="-120"/>
              </a:rPr>
              <a:t>我希望 </a:t>
            </a:r>
            <a:r>
              <a:rPr lang="zh-TW" altLang="en-US" dirty="0">
                <a:latin typeface="微軟正黑體" panose="020B0604030504040204" pitchFamily="34" charset="-120"/>
                <a:ea typeface="微軟正黑體" panose="020B0604030504040204" pitchFamily="34" charset="-120"/>
              </a:rPr>
              <a:t>拍出來的照片可以自動同</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步到我的筆電裏頭，</a:t>
            </a:r>
            <a:r>
              <a:rPr lang="zh-TW" altLang="en-US" b="1" dirty="0">
                <a:latin typeface="微軟正黑體" panose="020B0604030504040204" pitchFamily="34" charset="-120"/>
                <a:ea typeface="微軟正黑體" panose="020B0604030504040204" pitchFamily="34" charset="-120"/>
              </a:rPr>
              <a:t>從此以後 </a:t>
            </a:r>
            <a:r>
              <a:rPr lang="zh-TW" altLang="en-US" dirty="0">
                <a:latin typeface="微軟正黑體" panose="020B0604030504040204" pitchFamily="34" charset="-120"/>
                <a:ea typeface="微軟正黑體" panose="020B0604030504040204" pitchFamily="34" charset="-120"/>
              </a:rPr>
              <a:t>我就可以直接在筆電上做搜尋編輯。</a:t>
            </a:r>
          </a:p>
          <a:p>
            <a:endParaRPr lang="zh-TW" altLang="en-US" dirty="0">
              <a:latin typeface="微軟正黑體" panose="020B0604030504040204" pitchFamily="34" charset="-120"/>
              <a:ea typeface="微軟正黑體" panose="020B0604030504040204" pitchFamily="34" charset="-120"/>
            </a:endParaRPr>
          </a:p>
        </p:txBody>
      </p:sp>
      <p:sp>
        <p:nvSpPr>
          <p:cNvPr id="5" name="矩形 4"/>
          <p:cNvSpPr/>
          <p:nvPr/>
        </p:nvSpPr>
        <p:spPr>
          <a:xfrm>
            <a:off x="564298" y="6031130"/>
            <a:ext cx="8071591" cy="646331"/>
          </a:xfrm>
          <a:prstGeom prst="rect">
            <a:avLst/>
          </a:prstGeom>
        </p:spPr>
        <p:txBody>
          <a:bodyPr wrap="square">
            <a:spAutoFit/>
          </a:bodyPr>
          <a:lstStyle/>
          <a:p>
            <a:r>
              <a:rPr lang="zh-TW" altLang="en-US" sz="1600" b="1" dirty="0">
                <a:solidFill>
                  <a:srgbClr val="002060"/>
                </a:solidFill>
                <a:latin typeface="微軟正黑體" panose="020B0604030504040204" pitchFamily="34" charset="-120"/>
                <a:ea typeface="微軟正黑體" panose="020B0604030504040204" pitchFamily="34" charset="-120"/>
              </a:rPr>
              <a:t>使用者故事</a:t>
            </a:r>
            <a:r>
              <a:rPr lang="en-US" altLang="zh-TW" sz="1600" b="1" dirty="0">
                <a:solidFill>
                  <a:srgbClr val="002060"/>
                </a:solidFill>
                <a:latin typeface="微軟正黑體" panose="020B0604030504040204" pitchFamily="34" charset="-120"/>
                <a:ea typeface="微軟正黑體" panose="020B0604030504040204" pitchFamily="34" charset="-120"/>
              </a:rPr>
              <a:t>2</a:t>
            </a:r>
            <a:r>
              <a:rPr lang="en-US" altLang="zh-TW" sz="1600" b="1"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身為 </a:t>
            </a:r>
            <a:r>
              <a:rPr lang="zh-TW" altLang="en-US" dirty="0">
                <a:latin typeface="微軟正黑體" panose="020B0604030504040204" pitchFamily="34" charset="-120"/>
                <a:ea typeface="微軟正黑體" panose="020B0604030504040204" pitchFamily="34" charset="-120"/>
              </a:rPr>
              <a:t>一個經常用筆電編輯照片的人，</a:t>
            </a:r>
            <a:r>
              <a:rPr lang="zh-TW" altLang="en-US" b="1" dirty="0">
                <a:latin typeface="微軟正黑體" panose="020B0604030504040204" pitchFamily="34" charset="-120"/>
                <a:ea typeface="微軟正黑體" panose="020B0604030504040204" pitchFamily="34" charset="-120"/>
              </a:rPr>
              <a:t>我希望 </a:t>
            </a:r>
            <a:r>
              <a:rPr lang="zh-TW" altLang="en-US" dirty="0">
                <a:latin typeface="微軟正黑體" panose="020B0604030504040204" pitchFamily="34" charset="-120"/>
                <a:ea typeface="微軟正黑體" panose="020B0604030504040204" pitchFamily="34" charset="-120"/>
              </a:rPr>
              <a:t>可以從我的筆電裏頭</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快速找到拍過的照片，</a:t>
            </a:r>
            <a:r>
              <a:rPr lang="zh-TW" altLang="en-US" b="1" dirty="0">
                <a:latin typeface="微軟正黑體" panose="020B0604030504040204" pitchFamily="34" charset="-120"/>
                <a:ea typeface="微軟正黑體" panose="020B0604030504040204" pitchFamily="34" charset="-120"/>
              </a:rPr>
              <a:t>從此以後 </a:t>
            </a:r>
            <a:r>
              <a:rPr lang="zh-TW" altLang="en-US" dirty="0">
                <a:latin typeface="微軟正黑體" panose="020B0604030504040204" pitchFamily="34" charset="-120"/>
                <a:ea typeface="微軟正黑體" panose="020B0604030504040204" pitchFamily="34" charset="-120"/>
              </a:rPr>
              <a:t>我就可以直接在筆電上做編輯。</a:t>
            </a:r>
          </a:p>
        </p:txBody>
      </p:sp>
      <p:pic>
        <p:nvPicPr>
          <p:cNvPr id="6" name="圖片 5"/>
          <p:cNvPicPr>
            <a:picLocks noChangeAspect="1"/>
          </p:cNvPicPr>
          <p:nvPr/>
        </p:nvPicPr>
        <p:blipFill>
          <a:blip r:embed="rId2"/>
          <a:stretch>
            <a:fillRect/>
          </a:stretch>
        </p:blipFill>
        <p:spPr>
          <a:xfrm>
            <a:off x="6057235" y="2532593"/>
            <a:ext cx="913859" cy="877786"/>
          </a:xfrm>
          <a:prstGeom prst="rect">
            <a:avLst/>
          </a:prstGeom>
        </p:spPr>
      </p:pic>
      <p:sp>
        <p:nvSpPr>
          <p:cNvPr id="7" name="矩形 6"/>
          <p:cNvSpPr/>
          <p:nvPr/>
        </p:nvSpPr>
        <p:spPr>
          <a:xfrm>
            <a:off x="5300104" y="2730568"/>
            <a:ext cx="757131" cy="31090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pic>
        <p:nvPicPr>
          <p:cNvPr id="8" name="圖片 7"/>
          <p:cNvPicPr>
            <a:picLocks noChangeAspect="1"/>
          </p:cNvPicPr>
          <p:nvPr/>
        </p:nvPicPr>
        <p:blipFill>
          <a:blip r:embed="rId2"/>
          <a:stretch>
            <a:fillRect/>
          </a:stretch>
        </p:blipFill>
        <p:spPr>
          <a:xfrm>
            <a:off x="2327975" y="2532593"/>
            <a:ext cx="921124" cy="884764"/>
          </a:xfrm>
          <a:prstGeom prst="rect">
            <a:avLst/>
          </a:prstGeom>
        </p:spPr>
      </p:pic>
      <p:sp>
        <p:nvSpPr>
          <p:cNvPr id="9" name="矩形 8"/>
          <p:cNvSpPr/>
          <p:nvPr/>
        </p:nvSpPr>
        <p:spPr>
          <a:xfrm>
            <a:off x="3249961" y="2748237"/>
            <a:ext cx="627095" cy="31096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10" name="矩形 9"/>
          <p:cNvSpPr/>
          <p:nvPr/>
        </p:nvSpPr>
        <p:spPr>
          <a:xfrm>
            <a:off x="5340911" y="2697725"/>
            <a:ext cx="627095" cy="338554"/>
          </a:xfrm>
          <a:prstGeom prst="rect">
            <a:avLst/>
          </a:prstGeom>
        </p:spPr>
        <p:txBody>
          <a:bodyPr wrap="none">
            <a:spAutoFit/>
          </a:bodyPr>
          <a:lstStyle/>
          <a:p>
            <a:r>
              <a:rPr lang="en-US" altLang="zh-TW" sz="1600" dirty="0"/>
              <a:t>Input</a:t>
            </a:r>
            <a:endParaRPr lang="zh-TW" altLang="en-US" sz="1600" dirty="0"/>
          </a:p>
        </p:txBody>
      </p:sp>
      <p:sp>
        <p:nvSpPr>
          <p:cNvPr id="11" name="矩形 10"/>
          <p:cNvSpPr/>
          <p:nvPr/>
        </p:nvSpPr>
        <p:spPr>
          <a:xfrm>
            <a:off x="3183259" y="2720651"/>
            <a:ext cx="780983" cy="338554"/>
          </a:xfrm>
          <a:prstGeom prst="rect">
            <a:avLst/>
          </a:prstGeom>
        </p:spPr>
        <p:txBody>
          <a:bodyPr wrap="none">
            <a:spAutoFit/>
          </a:bodyPr>
          <a:lstStyle/>
          <a:p>
            <a:r>
              <a:rPr lang="en-US" altLang="zh-TW" sz="1600" dirty="0"/>
              <a:t>Output</a:t>
            </a:r>
            <a:endParaRPr lang="zh-TW" altLang="en-US" sz="1600" dirty="0"/>
          </a:p>
        </p:txBody>
      </p:sp>
      <p:cxnSp>
        <p:nvCxnSpPr>
          <p:cNvPr id="12" name="直線單箭頭接點 11"/>
          <p:cNvCxnSpPr/>
          <p:nvPr/>
        </p:nvCxnSpPr>
        <p:spPr>
          <a:xfrm>
            <a:off x="2140305" y="2880562"/>
            <a:ext cx="310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3877056" y="2897899"/>
            <a:ext cx="1431812" cy="1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6886993" y="2884751"/>
            <a:ext cx="310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159202" y="2121216"/>
            <a:ext cx="1273105"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使用者故事 </a:t>
            </a:r>
            <a:r>
              <a:rPr lang="en-US" altLang="zh-TW" sz="1400" dirty="0">
                <a:latin typeface="微軟正黑體" panose="020B0604030504040204" pitchFamily="34" charset="-120"/>
                <a:ea typeface="微軟正黑體" panose="020B0604030504040204" pitchFamily="34" charset="-120"/>
              </a:rPr>
              <a:t>1.</a:t>
            </a:r>
            <a:endParaRPr lang="zh-TW" altLang="en-US" sz="1400" dirty="0">
              <a:latin typeface="微軟正黑體" panose="020B0604030504040204" pitchFamily="34" charset="-120"/>
              <a:ea typeface="微軟正黑體" panose="020B0604030504040204" pitchFamily="34" charset="-120"/>
            </a:endParaRPr>
          </a:p>
        </p:txBody>
      </p:sp>
      <p:sp>
        <p:nvSpPr>
          <p:cNvPr id="16" name="矩形 15"/>
          <p:cNvSpPr/>
          <p:nvPr/>
        </p:nvSpPr>
        <p:spPr>
          <a:xfrm>
            <a:off x="5918372" y="2100592"/>
            <a:ext cx="1279517" cy="338554"/>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使用者故事 </a:t>
            </a:r>
            <a:r>
              <a:rPr lang="en-US" altLang="zh-TW" sz="1400" dirty="0">
                <a:latin typeface="微軟正黑體" panose="020B0604030504040204" pitchFamily="34" charset="-120"/>
                <a:ea typeface="微軟正黑體" panose="020B0604030504040204" pitchFamily="34" charset="-120"/>
              </a:rPr>
              <a:t>2</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
        <p:nvSpPr>
          <p:cNvPr id="17" name="矩形 16"/>
          <p:cNvSpPr/>
          <p:nvPr/>
        </p:nvSpPr>
        <p:spPr>
          <a:xfrm>
            <a:off x="5013859" y="3939270"/>
            <a:ext cx="3914470" cy="1261884"/>
          </a:xfrm>
          <a:prstGeom prst="rect">
            <a:avLst/>
          </a:prstGeom>
        </p:spPr>
        <p:txBody>
          <a:bodyPr wrap="square">
            <a:spAutoFit/>
          </a:bodyPr>
          <a:lstStyle/>
          <a:p>
            <a:r>
              <a:rPr lang="zh-TW" altLang="en-US" b="1" dirty="0">
                <a:latin typeface="微軟正黑體" panose="020B0604030504040204" pitchFamily="34" charset="-120"/>
                <a:ea typeface="微軟正黑體" panose="020B0604030504040204" pitchFamily="34" charset="-120"/>
              </a:rPr>
              <a:t>輸入</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a:t>
            </a:r>
            <a:r>
              <a:rPr lang="zh-TW" altLang="en-US" sz="1500" dirty="0">
                <a:latin typeface="微軟正黑體" panose="020B0604030504040204" pitchFamily="34" charset="-120"/>
                <a:ea typeface="微軟正黑體" panose="020B0604030504040204" pitchFamily="34" charset="-120"/>
              </a:rPr>
              <a:t>搜尋照片，或其他媒體檔案。</a:t>
            </a:r>
            <a:endParaRPr lang="en-US" altLang="zh-TW" sz="1500" dirty="0">
              <a:latin typeface="微軟正黑體" panose="020B0604030504040204" pitchFamily="34" charset="-120"/>
              <a:ea typeface="微軟正黑體" panose="020B0604030504040204" pitchFamily="34" charset="-120"/>
            </a:endParaRPr>
          </a:p>
          <a:p>
            <a:endParaRPr lang="en-US" altLang="zh-TW" sz="1500" dirty="0">
              <a:latin typeface="微軟正黑體" panose="020B0604030504040204" pitchFamily="34" charset="-120"/>
              <a:ea typeface="微軟正黑體" panose="020B0604030504040204" pitchFamily="34" charset="-120"/>
            </a:endParaRPr>
          </a:p>
          <a:p>
            <a:endParaRPr lang="en-US" altLang="zh-TW" sz="1500" dirty="0">
              <a:latin typeface="微軟正黑體" panose="020B0604030504040204" pitchFamily="34" charset="-120"/>
              <a:ea typeface="微軟正黑體" panose="020B0604030504040204" pitchFamily="34" charset="-120"/>
            </a:endParaRPr>
          </a:p>
          <a:p>
            <a:endParaRPr lang="en-US" altLang="zh-TW" sz="1000"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輸出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sz="1500" dirty="0">
                <a:latin typeface="微軟正黑體" panose="020B0604030504040204" pitchFamily="34" charset="-120"/>
                <a:ea typeface="微軟正黑體" panose="020B0604030504040204" pitchFamily="34" charset="-120"/>
              </a:rPr>
              <a:t>找到照片後顯示它的詳細資訊</a:t>
            </a:r>
            <a:r>
              <a:rPr lang="en-US" altLang="zh-TW" sz="1400" dirty="0">
                <a:latin typeface="微軟正黑體" panose="020B0604030504040204" pitchFamily="34" charset="-120"/>
                <a:ea typeface="微軟正黑體" panose="020B0604030504040204" pitchFamily="34" charset="-120"/>
              </a:rPr>
              <a:t>(EXIF)</a:t>
            </a:r>
            <a:r>
              <a:rPr lang="zh-TW" altLang="en-US" sz="1400" dirty="0">
                <a:latin typeface="微軟正黑體" panose="020B0604030504040204" pitchFamily="34" charset="-120"/>
                <a:ea typeface="微軟正黑體" panose="020B0604030504040204" pitchFamily="34" charset="-120"/>
              </a:rPr>
              <a:t>。  </a:t>
            </a:r>
          </a:p>
        </p:txBody>
      </p:sp>
      <p:sp>
        <p:nvSpPr>
          <p:cNvPr id="18" name="矩形 17"/>
          <p:cNvSpPr/>
          <p:nvPr/>
        </p:nvSpPr>
        <p:spPr>
          <a:xfrm>
            <a:off x="636967" y="3881562"/>
            <a:ext cx="3861318" cy="1377300"/>
          </a:xfrm>
          <a:prstGeom prst="rect">
            <a:avLst/>
          </a:prstGeom>
        </p:spPr>
        <p:txBody>
          <a:bodyPr wrap="square">
            <a:spAutoFit/>
          </a:bodyPr>
          <a:lstStyle/>
          <a:p>
            <a:r>
              <a:rPr lang="zh-TW" altLang="en-US" b="1" dirty="0">
                <a:latin typeface="微軟正黑體" panose="020B0604030504040204" pitchFamily="34" charset="-120"/>
                <a:ea typeface="微軟正黑體" panose="020B0604030504040204" pitchFamily="34" charset="-120"/>
              </a:rPr>
              <a:t>輸入</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a:t>
            </a:r>
            <a:r>
              <a:rPr lang="zh-TW" altLang="en-US" sz="1500" dirty="0">
                <a:latin typeface="微軟正黑體" panose="020B0604030504040204" pitchFamily="34" charset="-120"/>
                <a:ea typeface="微軟正黑體" panose="020B0604030504040204" pitchFamily="34" charset="-120"/>
              </a:rPr>
              <a:t>轉存照片，存成</a:t>
            </a:r>
            <a:r>
              <a:rPr lang="en-US" altLang="zh-TW" sz="1500" dirty="0">
                <a:latin typeface="微軟正黑體" panose="020B0604030504040204" pitchFamily="34" charset="-120"/>
                <a:ea typeface="微軟正黑體" panose="020B0604030504040204" pitchFamily="34" charset="-120"/>
              </a:rPr>
              <a:t>JPG</a:t>
            </a:r>
            <a:r>
              <a:rPr lang="zh-TW" altLang="en-US" sz="1500" dirty="0">
                <a:latin typeface="微軟正黑體" panose="020B0604030504040204" pitchFamily="34" charset="-120"/>
                <a:ea typeface="微軟正黑體" panose="020B0604030504040204" pitchFamily="34" charset="-120"/>
              </a:rPr>
              <a:t>檔，有可能出現</a:t>
            </a:r>
            <a:endParaRPr lang="en-US" altLang="zh-TW" sz="1500" dirty="0">
              <a:latin typeface="微軟正黑體" panose="020B0604030504040204" pitchFamily="34" charset="-120"/>
              <a:ea typeface="微軟正黑體" panose="020B0604030504040204" pitchFamily="34" charset="-120"/>
            </a:endParaRPr>
          </a:p>
          <a:p>
            <a:r>
              <a:rPr lang="zh-TW" altLang="en-US" sz="1500" dirty="0">
                <a:latin typeface="微軟正黑體" panose="020B0604030504040204" pitchFamily="34" charset="-120"/>
                <a:ea typeface="微軟正黑體" panose="020B0604030504040204" pitchFamily="34" charset="-120"/>
              </a:rPr>
              <a:t>              錄音檔</a:t>
            </a:r>
            <a:r>
              <a:rPr lang="en-US" altLang="zh-TW" sz="1500" dirty="0">
                <a:latin typeface="微軟正黑體" panose="020B0604030504040204" pitchFamily="34" charset="-120"/>
                <a:ea typeface="微軟正黑體" panose="020B0604030504040204" pitchFamily="34" charset="-120"/>
              </a:rPr>
              <a:t>(MP3)</a:t>
            </a:r>
            <a:r>
              <a:rPr lang="zh-TW" altLang="en-US" sz="1500" dirty="0">
                <a:latin typeface="微軟正黑體" panose="020B0604030504040204" pitchFamily="34" charset="-120"/>
                <a:ea typeface="微軟正黑體" panose="020B0604030504040204" pitchFamily="34" charset="-120"/>
              </a:rPr>
              <a:t>或影片檔</a:t>
            </a:r>
            <a:r>
              <a:rPr lang="en-US" altLang="zh-TW" sz="1500" dirty="0">
                <a:latin typeface="微軟正黑體" panose="020B0604030504040204" pitchFamily="34" charset="-120"/>
                <a:ea typeface="微軟正黑體" panose="020B0604030504040204" pitchFamily="34" charset="-120"/>
              </a:rPr>
              <a:t>(MP4)</a:t>
            </a:r>
            <a:r>
              <a:rPr lang="zh-TW" altLang="en-US" sz="1500" dirty="0">
                <a:latin typeface="微軟正黑體" panose="020B0604030504040204" pitchFamily="34" charset="-120"/>
                <a:ea typeface="微軟正黑體" panose="020B0604030504040204" pitchFamily="34" charset="-120"/>
              </a:rPr>
              <a:t>。</a:t>
            </a:r>
            <a:endParaRPr lang="en-US" altLang="zh-TW" sz="1500" dirty="0">
              <a:latin typeface="微軟正黑體" panose="020B0604030504040204" pitchFamily="34" charset="-120"/>
              <a:ea typeface="微軟正黑體" panose="020B0604030504040204" pitchFamily="34" charset="-120"/>
            </a:endParaRPr>
          </a:p>
          <a:p>
            <a:endParaRPr lang="en-US" altLang="zh-TW" sz="1500" dirty="0">
              <a:latin typeface="微軟正黑體" panose="020B0604030504040204" pitchFamily="34" charset="-120"/>
              <a:ea typeface="微軟正黑體" panose="020B0604030504040204" pitchFamily="34" charset="-120"/>
            </a:endParaRPr>
          </a:p>
          <a:p>
            <a:endParaRPr lang="zh-TW" altLang="en-US" sz="1500" dirty="0">
              <a:latin typeface="微軟正黑體" panose="020B0604030504040204" pitchFamily="34" charset="-120"/>
              <a:ea typeface="微軟正黑體" panose="020B0604030504040204" pitchFamily="34" charset="-120"/>
            </a:endParaRPr>
          </a:p>
          <a:p>
            <a:pPr>
              <a:spcBef>
                <a:spcPts val="300"/>
              </a:spcBef>
            </a:pPr>
            <a:r>
              <a:rPr lang="zh-TW" altLang="en-US" b="1" dirty="0">
                <a:latin typeface="微軟正黑體" panose="020B0604030504040204" pitchFamily="34" charset="-120"/>
                <a:ea typeface="微軟正黑體" panose="020B0604030504040204" pitchFamily="34" charset="-120"/>
              </a:rPr>
              <a:t>輸出</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將媒體</a:t>
            </a:r>
            <a:r>
              <a:rPr lang="zh-TW" altLang="en-US" sz="1500" dirty="0">
                <a:latin typeface="微軟正黑體" panose="020B0604030504040204" pitchFamily="34" charset="-120"/>
                <a:ea typeface="微軟正黑體" panose="020B0604030504040204" pitchFamily="34" charset="-120"/>
              </a:rPr>
              <a:t>存入筆電。</a:t>
            </a:r>
            <a:endParaRPr lang="en-US" altLang="zh-TW" sz="1500" dirty="0">
              <a:latin typeface="微軟正黑體" panose="020B0604030504040204" pitchFamily="34" charset="-120"/>
              <a:ea typeface="微軟正黑體" panose="020B0604030504040204" pitchFamily="34" charset="-120"/>
            </a:endParaRPr>
          </a:p>
        </p:txBody>
      </p:sp>
      <p:cxnSp>
        <p:nvCxnSpPr>
          <p:cNvPr id="22" name="直線接點 21"/>
          <p:cNvCxnSpPr/>
          <p:nvPr/>
        </p:nvCxnSpPr>
        <p:spPr>
          <a:xfrm flipH="1">
            <a:off x="4597457" y="1943924"/>
            <a:ext cx="2637" cy="2407551"/>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18" idx="1"/>
          </p:cNvCxnSpPr>
          <p:nvPr/>
        </p:nvCxnSpPr>
        <p:spPr>
          <a:xfrm flipV="1">
            <a:off x="636967" y="4553867"/>
            <a:ext cx="7676400" cy="16345"/>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4088" y="5258862"/>
            <a:ext cx="7872984" cy="0"/>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3747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6083" y="72032"/>
            <a:ext cx="7886700" cy="356299"/>
          </a:xfrm>
        </p:spPr>
        <p:txBody>
          <a:bodyPr>
            <a:noAutofit/>
          </a:bodyPr>
          <a:lstStyle/>
          <a:p>
            <a:pPr algn="ctr"/>
            <a:r>
              <a:rPr lang="zh-TW" altLang="en-US" sz="2800" b="1" dirty="0">
                <a:latin typeface="微軟正黑體" panose="020B0604030504040204" pitchFamily="34" charset="-120"/>
                <a:ea typeface="微軟正黑體" panose="020B0604030504040204" pitchFamily="34" charset="-120"/>
              </a:rPr>
              <a:t>範例</a:t>
            </a:r>
            <a:r>
              <a:rPr lang="en-US" altLang="zh-TW" sz="2800" b="1"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Gumming</a:t>
            </a:r>
            <a:r>
              <a:rPr lang="zh-TW" altLang="en-US" sz="2400" dirty="0">
                <a:latin typeface="微軟正黑體" panose="020B0604030504040204" pitchFamily="34" charset="-120"/>
                <a:ea typeface="微軟正黑體" panose="020B0604030504040204" pitchFamily="34" charset="-120"/>
              </a:rPr>
              <a:t> 使用者故事</a:t>
            </a:r>
            <a:r>
              <a:rPr lang="en-US" altLang="zh-TW" sz="2400" b="1" dirty="0">
                <a:latin typeface="微軟正黑體" panose="020B0604030504040204" pitchFamily="34" charset="-120"/>
                <a:ea typeface="微軟正黑體" panose="020B0604030504040204" pitchFamily="34" charset="-120"/>
              </a:rPr>
              <a:t>1</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及使用者故事</a:t>
            </a:r>
            <a:r>
              <a:rPr lang="en-US" altLang="zh-TW" sz="2400" b="1" dirty="0">
                <a:latin typeface="微軟正黑體" panose="020B0604030504040204" pitchFamily="34" charset="-120"/>
                <a:ea typeface="微軟正黑體" panose="020B0604030504040204" pitchFamily="34" charset="-120"/>
              </a:rPr>
              <a:t>2</a:t>
            </a:r>
            <a:endParaRPr lang="zh-TW" altLang="en-US" sz="2400" b="1" dirty="0">
              <a:latin typeface="微軟正黑體" panose="020B0604030504040204" pitchFamily="34" charset="-120"/>
              <a:ea typeface="微軟正黑體" panose="020B0604030504040204" pitchFamily="34" charset="-120"/>
            </a:endParaRPr>
          </a:p>
        </p:txBody>
      </p:sp>
      <p:sp>
        <p:nvSpPr>
          <p:cNvPr id="4" name="矩形 3"/>
          <p:cNvSpPr/>
          <p:nvPr/>
        </p:nvSpPr>
        <p:spPr>
          <a:xfrm>
            <a:off x="864694" y="642391"/>
            <a:ext cx="7538678" cy="861774"/>
          </a:xfrm>
          <a:prstGeom prst="rect">
            <a:avLst/>
          </a:prstGeom>
        </p:spPr>
        <p:txBody>
          <a:bodyPr wrap="square">
            <a:spAutoFit/>
          </a:bodyPr>
          <a:lstStyle/>
          <a:p>
            <a:r>
              <a:rPr lang="zh-TW" altLang="en-US" sz="1600" b="1" dirty="0">
                <a:solidFill>
                  <a:srgbClr val="002060"/>
                </a:solidFill>
                <a:latin typeface="微軟正黑體" panose="020B0604030504040204" pitchFamily="34" charset="-120"/>
                <a:ea typeface="微軟正黑體" panose="020B0604030504040204" pitchFamily="34" charset="-120"/>
              </a:rPr>
              <a:t>使用者故事</a:t>
            </a:r>
            <a:r>
              <a:rPr lang="en-US" altLang="zh-TW" sz="1600" b="1" dirty="0">
                <a:solidFill>
                  <a:srgbClr val="002060"/>
                </a:solidFill>
                <a:latin typeface="微軟正黑體" panose="020B0604030504040204" pitchFamily="34" charset="-120"/>
                <a:ea typeface="微軟正黑體" panose="020B0604030504040204" pitchFamily="34" charset="-120"/>
              </a:rPr>
              <a:t>1: </a:t>
            </a:r>
            <a:r>
              <a:rPr lang="zh-TW" altLang="en-US" sz="1600" b="1" dirty="0">
                <a:solidFill>
                  <a:srgbClr val="002060"/>
                </a:solidFill>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身為 </a:t>
            </a:r>
            <a:r>
              <a:rPr lang="zh-TW" altLang="en-US" sz="1600" dirty="0">
                <a:latin typeface="微軟正黑體" panose="020B0604030504040204" pitchFamily="34" charset="-120"/>
                <a:ea typeface="微軟正黑體" panose="020B0604030504040204" pitchFamily="34" charset="-120"/>
              </a:rPr>
              <a:t>一個愛好用手機拍照的人，</a:t>
            </a:r>
            <a:r>
              <a:rPr lang="zh-TW" altLang="en-US" sz="1600" b="1" dirty="0">
                <a:latin typeface="微軟正黑體" panose="020B0604030504040204" pitchFamily="34" charset="-120"/>
                <a:ea typeface="微軟正黑體" panose="020B0604030504040204" pitchFamily="34" charset="-120"/>
              </a:rPr>
              <a:t>我希望 </a:t>
            </a:r>
            <a:r>
              <a:rPr lang="zh-TW" altLang="en-US" sz="1600" dirty="0">
                <a:latin typeface="微軟正黑體" panose="020B0604030504040204" pitchFamily="34" charset="-120"/>
                <a:ea typeface="微軟正黑體" panose="020B0604030504040204" pitchFamily="34" charset="-120"/>
              </a:rPr>
              <a:t>拍出來的照片可以自動同</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步到我的筆電裏頭，</a:t>
            </a:r>
            <a:r>
              <a:rPr lang="zh-TW" altLang="en-US" sz="1600" b="1" dirty="0">
                <a:latin typeface="微軟正黑體" panose="020B0604030504040204" pitchFamily="34" charset="-120"/>
                <a:ea typeface="微軟正黑體" panose="020B0604030504040204" pitchFamily="34" charset="-120"/>
              </a:rPr>
              <a:t>從此以後 </a:t>
            </a:r>
            <a:r>
              <a:rPr lang="zh-TW" altLang="en-US" sz="1600" dirty="0">
                <a:latin typeface="微軟正黑體" panose="020B0604030504040204" pitchFamily="34" charset="-120"/>
                <a:ea typeface="微軟正黑體" panose="020B0604030504040204" pitchFamily="34" charset="-120"/>
              </a:rPr>
              <a:t>我就可以直接在筆電上做搜尋編輯。</a:t>
            </a:r>
          </a:p>
          <a:p>
            <a:endParaRPr lang="zh-TW" altLang="en-US" dirty="0">
              <a:latin typeface="微軟正黑體" panose="020B0604030504040204" pitchFamily="34" charset="-120"/>
              <a:ea typeface="微軟正黑體" panose="020B0604030504040204" pitchFamily="34" charset="-120"/>
            </a:endParaRPr>
          </a:p>
        </p:txBody>
      </p:sp>
      <p:sp>
        <p:nvSpPr>
          <p:cNvPr id="5" name="矩形 4"/>
          <p:cNvSpPr/>
          <p:nvPr/>
        </p:nvSpPr>
        <p:spPr>
          <a:xfrm>
            <a:off x="855627" y="6152460"/>
            <a:ext cx="7639262" cy="584775"/>
          </a:xfrm>
          <a:prstGeom prst="rect">
            <a:avLst/>
          </a:prstGeom>
        </p:spPr>
        <p:txBody>
          <a:bodyPr wrap="square">
            <a:spAutoFit/>
          </a:bodyPr>
          <a:lstStyle/>
          <a:p>
            <a:r>
              <a:rPr lang="zh-TW" altLang="en-US" sz="1600" b="1" dirty="0">
                <a:solidFill>
                  <a:srgbClr val="002060"/>
                </a:solidFill>
                <a:latin typeface="微軟正黑體" panose="020B0604030504040204" pitchFamily="34" charset="-120"/>
                <a:ea typeface="微軟正黑體" panose="020B0604030504040204" pitchFamily="34" charset="-120"/>
              </a:rPr>
              <a:t>使用者故事</a:t>
            </a:r>
            <a:r>
              <a:rPr lang="en-US" altLang="zh-TW" sz="1600" b="1" dirty="0">
                <a:solidFill>
                  <a:srgbClr val="002060"/>
                </a:solidFill>
                <a:latin typeface="微軟正黑體" panose="020B0604030504040204" pitchFamily="34" charset="-120"/>
                <a:ea typeface="微軟正黑體" panose="020B0604030504040204" pitchFamily="34" charset="-120"/>
              </a:rPr>
              <a:t>2</a:t>
            </a:r>
            <a:r>
              <a:rPr lang="en-US" altLang="zh-TW" sz="1600" b="1"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  身為 </a:t>
            </a:r>
            <a:r>
              <a:rPr lang="zh-TW" altLang="en-US" sz="1600" dirty="0">
                <a:latin typeface="微軟正黑體" panose="020B0604030504040204" pitchFamily="34" charset="-120"/>
                <a:ea typeface="微軟正黑體" panose="020B0604030504040204" pitchFamily="34" charset="-120"/>
              </a:rPr>
              <a:t>一個經常用筆電編輯照片的人，</a:t>
            </a:r>
            <a:r>
              <a:rPr lang="zh-TW" altLang="en-US" sz="1600" b="1" dirty="0">
                <a:latin typeface="微軟正黑體" panose="020B0604030504040204" pitchFamily="34" charset="-120"/>
                <a:ea typeface="微軟正黑體" panose="020B0604030504040204" pitchFamily="34" charset="-120"/>
              </a:rPr>
              <a:t>我希望 </a:t>
            </a:r>
            <a:r>
              <a:rPr lang="zh-TW" altLang="en-US" sz="1600" dirty="0">
                <a:latin typeface="微軟正黑體" panose="020B0604030504040204" pitchFamily="34" charset="-120"/>
                <a:ea typeface="微軟正黑體" panose="020B0604030504040204" pitchFamily="34" charset="-120"/>
              </a:rPr>
              <a:t>可以從我的筆電裏頭</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快速找到拍過的照片，</a:t>
            </a:r>
            <a:r>
              <a:rPr lang="zh-TW" altLang="en-US" sz="1600" b="1" dirty="0">
                <a:latin typeface="微軟正黑體" panose="020B0604030504040204" pitchFamily="34" charset="-120"/>
                <a:ea typeface="微軟正黑體" panose="020B0604030504040204" pitchFamily="34" charset="-120"/>
              </a:rPr>
              <a:t>從此以後 </a:t>
            </a:r>
            <a:r>
              <a:rPr lang="zh-TW" altLang="en-US" sz="1600" dirty="0">
                <a:latin typeface="微軟正黑體" panose="020B0604030504040204" pitchFamily="34" charset="-120"/>
                <a:ea typeface="微軟正黑體" panose="020B0604030504040204" pitchFamily="34" charset="-120"/>
              </a:rPr>
              <a:t>我就可以直接在筆電上做編輯。</a:t>
            </a:r>
          </a:p>
        </p:txBody>
      </p:sp>
      <p:pic>
        <p:nvPicPr>
          <p:cNvPr id="6" name="圖片 5"/>
          <p:cNvPicPr>
            <a:picLocks noChangeAspect="1"/>
          </p:cNvPicPr>
          <p:nvPr/>
        </p:nvPicPr>
        <p:blipFill>
          <a:blip r:embed="rId2"/>
          <a:stretch>
            <a:fillRect/>
          </a:stretch>
        </p:blipFill>
        <p:spPr>
          <a:xfrm>
            <a:off x="6098582" y="2044562"/>
            <a:ext cx="825673" cy="793081"/>
          </a:xfrm>
          <a:prstGeom prst="rect">
            <a:avLst/>
          </a:prstGeom>
        </p:spPr>
      </p:pic>
      <p:sp>
        <p:nvSpPr>
          <p:cNvPr id="7" name="矩形 6"/>
          <p:cNvSpPr/>
          <p:nvPr/>
        </p:nvSpPr>
        <p:spPr>
          <a:xfrm>
            <a:off x="5382400" y="2220233"/>
            <a:ext cx="757131" cy="31090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pic>
        <p:nvPicPr>
          <p:cNvPr id="8" name="圖片 7"/>
          <p:cNvPicPr>
            <a:picLocks noChangeAspect="1"/>
          </p:cNvPicPr>
          <p:nvPr/>
        </p:nvPicPr>
        <p:blipFill>
          <a:blip r:embed="rId2"/>
          <a:stretch>
            <a:fillRect/>
          </a:stretch>
        </p:blipFill>
        <p:spPr>
          <a:xfrm>
            <a:off x="2565714" y="2048281"/>
            <a:ext cx="794908" cy="763530"/>
          </a:xfrm>
          <a:prstGeom prst="rect">
            <a:avLst/>
          </a:prstGeom>
        </p:spPr>
      </p:pic>
      <p:sp>
        <p:nvSpPr>
          <p:cNvPr id="9" name="矩形 8"/>
          <p:cNvSpPr/>
          <p:nvPr/>
        </p:nvSpPr>
        <p:spPr>
          <a:xfrm>
            <a:off x="3332257" y="2237902"/>
            <a:ext cx="692839" cy="32948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10" name="矩形 9"/>
          <p:cNvSpPr/>
          <p:nvPr/>
        </p:nvSpPr>
        <p:spPr>
          <a:xfrm>
            <a:off x="5495024" y="2192022"/>
            <a:ext cx="627095" cy="338554"/>
          </a:xfrm>
          <a:prstGeom prst="rect">
            <a:avLst/>
          </a:prstGeom>
        </p:spPr>
        <p:txBody>
          <a:bodyPr wrap="none">
            <a:spAutoFit/>
          </a:bodyPr>
          <a:lstStyle/>
          <a:p>
            <a:r>
              <a:rPr lang="en-US" altLang="zh-TW" sz="1600" dirty="0"/>
              <a:t>Input</a:t>
            </a:r>
            <a:endParaRPr lang="zh-TW" altLang="en-US" sz="1600" dirty="0"/>
          </a:p>
        </p:txBody>
      </p:sp>
      <p:sp>
        <p:nvSpPr>
          <p:cNvPr id="11" name="矩形 10"/>
          <p:cNvSpPr/>
          <p:nvPr/>
        </p:nvSpPr>
        <p:spPr>
          <a:xfrm>
            <a:off x="3250503" y="2192022"/>
            <a:ext cx="812134" cy="338554"/>
          </a:xfrm>
          <a:prstGeom prst="rect">
            <a:avLst/>
          </a:prstGeom>
        </p:spPr>
        <p:txBody>
          <a:bodyPr wrap="square">
            <a:spAutoFit/>
          </a:bodyPr>
          <a:lstStyle/>
          <a:p>
            <a:r>
              <a:rPr lang="en-US" altLang="zh-TW" sz="1600" dirty="0"/>
              <a:t>Output</a:t>
            </a:r>
            <a:endParaRPr lang="zh-TW" altLang="en-US" sz="1600" dirty="0"/>
          </a:p>
        </p:txBody>
      </p:sp>
      <p:cxnSp>
        <p:nvCxnSpPr>
          <p:cNvPr id="12" name="直線單箭頭接點 11"/>
          <p:cNvCxnSpPr/>
          <p:nvPr/>
        </p:nvCxnSpPr>
        <p:spPr>
          <a:xfrm>
            <a:off x="2350503" y="2387564"/>
            <a:ext cx="310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9" idx="3"/>
          </p:cNvCxnSpPr>
          <p:nvPr/>
        </p:nvCxnSpPr>
        <p:spPr>
          <a:xfrm flipV="1">
            <a:off x="4025096" y="2389160"/>
            <a:ext cx="1366068" cy="13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6878702" y="2361857"/>
            <a:ext cx="310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364070" y="1746270"/>
            <a:ext cx="1273105"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使用者故事 </a:t>
            </a:r>
            <a:r>
              <a:rPr lang="en-US" altLang="zh-TW" sz="1400" dirty="0">
                <a:latin typeface="微軟正黑體" panose="020B0604030504040204" pitchFamily="34" charset="-120"/>
                <a:ea typeface="微軟正黑體" panose="020B0604030504040204" pitchFamily="34" charset="-120"/>
              </a:rPr>
              <a:t>1.</a:t>
            </a:r>
            <a:endParaRPr lang="zh-TW" altLang="en-US" sz="1400" dirty="0">
              <a:latin typeface="微軟正黑體" panose="020B0604030504040204" pitchFamily="34" charset="-120"/>
              <a:ea typeface="微軟正黑體" panose="020B0604030504040204" pitchFamily="34" charset="-120"/>
            </a:endParaRPr>
          </a:p>
        </p:txBody>
      </p:sp>
      <p:sp>
        <p:nvSpPr>
          <p:cNvPr id="16" name="矩形 15"/>
          <p:cNvSpPr/>
          <p:nvPr/>
        </p:nvSpPr>
        <p:spPr>
          <a:xfrm>
            <a:off x="5910081" y="1670923"/>
            <a:ext cx="1279517" cy="338554"/>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使用者故事 </a:t>
            </a:r>
            <a:r>
              <a:rPr lang="en-US" altLang="zh-TW" sz="1400" dirty="0">
                <a:latin typeface="微軟正黑體" panose="020B0604030504040204" pitchFamily="34" charset="-120"/>
                <a:ea typeface="微軟正黑體" panose="020B0604030504040204" pitchFamily="34" charset="-120"/>
              </a:rPr>
              <a:t>2</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
        <p:nvSpPr>
          <p:cNvPr id="17" name="矩形 16"/>
          <p:cNvSpPr/>
          <p:nvPr/>
        </p:nvSpPr>
        <p:spPr>
          <a:xfrm>
            <a:off x="5156362" y="2868571"/>
            <a:ext cx="3914470" cy="723275"/>
          </a:xfrm>
          <a:prstGeom prst="rect">
            <a:avLst/>
          </a:prstGeom>
        </p:spPr>
        <p:txBody>
          <a:bodyPr wrap="square">
            <a:spAutoFit/>
          </a:bodyPr>
          <a:lstStyle/>
          <a:p>
            <a:r>
              <a:rPr lang="zh-TW" altLang="en-US" sz="1600" b="1" dirty="0">
                <a:latin typeface="微軟正黑體" panose="020B0604030504040204" pitchFamily="34" charset="-120"/>
                <a:ea typeface="微軟正黑體" panose="020B0604030504040204" pitchFamily="34" charset="-120"/>
              </a:rPr>
              <a:t>輸入</a:t>
            </a:r>
            <a:r>
              <a:rPr lang="en-US" altLang="zh-TW" dirty="0">
                <a:latin typeface="微軟正黑體" panose="020B0604030504040204" pitchFamily="34" charset="-120"/>
                <a:ea typeface="微軟正黑體" panose="020B0604030504040204" pitchFamily="34" charset="-120"/>
              </a:rPr>
              <a:t>- </a:t>
            </a:r>
            <a:r>
              <a:rPr lang="zh-TW" altLang="en-US" sz="1300" dirty="0">
                <a:latin typeface="微軟正黑體" panose="020B0604030504040204" pitchFamily="34" charset="-120"/>
                <a:ea typeface="微軟正黑體" panose="020B0604030504040204" pitchFamily="34" charset="-120"/>
              </a:rPr>
              <a:t>搜尋照片，或其他媒體檔案。</a:t>
            </a:r>
            <a:endParaRPr lang="en-US" altLang="zh-TW" sz="1300" dirty="0">
              <a:latin typeface="微軟正黑體" panose="020B0604030504040204" pitchFamily="34" charset="-120"/>
              <a:ea typeface="微軟正黑體" panose="020B0604030504040204" pitchFamily="34" charset="-120"/>
            </a:endParaRPr>
          </a:p>
          <a:p>
            <a:endParaRPr lang="en-US" altLang="zh-TW" sz="50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輸出</a:t>
            </a:r>
            <a:r>
              <a:rPr lang="en-US" altLang="zh-TW" dirty="0">
                <a:latin typeface="微軟正黑體" panose="020B0604030504040204" pitchFamily="34" charset="-120"/>
                <a:ea typeface="微軟正黑體" panose="020B0604030504040204" pitchFamily="34" charset="-120"/>
              </a:rPr>
              <a:t>-</a:t>
            </a:r>
            <a:r>
              <a:rPr lang="zh-TW" altLang="en-US" sz="1300" dirty="0">
                <a:latin typeface="微軟正黑體" panose="020B0604030504040204" pitchFamily="34" charset="-120"/>
                <a:ea typeface="微軟正黑體" panose="020B0604030504040204" pitchFamily="34" charset="-120"/>
              </a:rPr>
              <a:t>找到照片後顯示它的詳細資訊</a:t>
            </a:r>
            <a:r>
              <a:rPr lang="en-US" altLang="zh-TW" sz="1300" dirty="0">
                <a:latin typeface="微軟正黑體" panose="020B0604030504040204" pitchFamily="34" charset="-120"/>
                <a:ea typeface="微軟正黑體" panose="020B0604030504040204" pitchFamily="34" charset="-120"/>
              </a:rPr>
              <a:t>(EXIF)</a:t>
            </a:r>
            <a:r>
              <a:rPr lang="zh-TW" altLang="en-US" sz="1300" dirty="0">
                <a:latin typeface="微軟正黑體" panose="020B0604030504040204" pitchFamily="34" charset="-120"/>
                <a:ea typeface="微軟正黑體" panose="020B0604030504040204" pitchFamily="34" charset="-120"/>
              </a:rPr>
              <a:t>。  </a:t>
            </a:r>
          </a:p>
        </p:txBody>
      </p:sp>
      <p:sp>
        <p:nvSpPr>
          <p:cNvPr id="18" name="矩形 17"/>
          <p:cNvSpPr/>
          <p:nvPr/>
        </p:nvSpPr>
        <p:spPr>
          <a:xfrm>
            <a:off x="1104091" y="2795877"/>
            <a:ext cx="3861318" cy="915635"/>
          </a:xfrm>
          <a:prstGeom prst="rect">
            <a:avLst/>
          </a:prstGeom>
        </p:spPr>
        <p:txBody>
          <a:bodyPr wrap="square">
            <a:spAutoFit/>
          </a:bodyPr>
          <a:lstStyle/>
          <a:p>
            <a:r>
              <a:rPr lang="zh-TW" altLang="en-US" sz="1600" b="1" dirty="0">
                <a:latin typeface="微軟正黑體" panose="020B0604030504040204" pitchFamily="34" charset="-120"/>
                <a:ea typeface="微軟正黑體" panose="020B0604030504040204" pitchFamily="34" charset="-120"/>
              </a:rPr>
              <a:t>輸入</a:t>
            </a:r>
            <a:r>
              <a:rPr lang="en-US" altLang="zh-TW" dirty="0">
                <a:latin typeface="微軟正黑體" panose="020B0604030504040204" pitchFamily="34" charset="-120"/>
                <a:ea typeface="微軟正黑體" panose="020B0604030504040204" pitchFamily="34" charset="-120"/>
              </a:rPr>
              <a:t>- </a:t>
            </a:r>
            <a:r>
              <a:rPr lang="zh-TW" altLang="en-US" sz="1300" dirty="0">
                <a:latin typeface="微軟正黑體" panose="020B0604030504040204" pitchFamily="34" charset="-120"/>
                <a:ea typeface="微軟正黑體" panose="020B0604030504040204" pitchFamily="34" charset="-120"/>
              </a:rPr>
              <a:t>轉存照片，存成</a:t>
            </a:r>
            <a:r>
              <a:rPr lang="en-US" altLang="zh-TW" sz="1300" dirty="0">
                <a:latin typeface="微軟正黑體" panose="020B0604030504040204" pitchFamily="34" charset="-120"/>
                <a:ea typeface="微軟正黑體" panose="020B0604030504040204" pitchFamily="34" charset="-120"/>
              </a:rPr>
              <a:t>JPG</a:t>
            </a:r>
            <a:r>
              <a:rPr lang="zh-TW" altLang="en-US" sz="1300" dirty="0">
                <a:latin typeface="微軟正黑體" panose="020B0604030504040204" pitchFamily="34" charset="-120"/>
                <a:ea typeface="微軟正黑體" panose="020B0604030504040204" pitchFamily="34" charset="-120"/>
              </a:rPr>
              <a:t>檔，有可能出現</a:t>
            </a:r>
            <a:endParaRPr lang="en-US" altLang="zh-TW" sz="1300" dirty="0">
              <a:latin typeface="微軟正黑體" panose="020B0604030504040204" pitchFamily="34" charset="-120"/>
              <a:ea typeface="微軟正黑體" panose="020B0604030504040204" pitchFamily="34" charset="-120"/>
            </a:endParaRPr>
          </a:p>
          <a:p>
            <a:r>
              <a:rPr lang="zh-TW" altLang="en-US" sz="1300" dirty="0">
                <a:latin typeface="微軟正黑體" panose="020B0604030504040204" pitchFamily="34" charset="-120"/>
                <a:ea typeface="微軟正黑體" panose="020B0604030504040204" pitchFamily="34" charset="-120"/>
              </a:rPr>
              <a:t>              錄音檔</a:t>
            </a:r>
            <a:r>
              <a:rPr lang="en-US" altLang="zh-TW" sz="1300" dirty="0">
                <a:latin typeface="微軟正黑體" panose="020B0604030504040204" pitchFamily="34" charset="-120"/>
                <a:ea typeface="微軟正黑體" panose="020B0604030504040204" pitchFamily="34" charset="-120"/>
              </a:rPr>
              <a:t>(MP3)</a:t>
            </a:r>
            <a:r>
              <a:rPr lang="zh-TW" altLang="en-US" sz="1300" dirty="0">
                <a:latin typeface="微軟正黑體" panose="020B0604030504040204" pitchFamily="34" charset="-120"/>
                <a:ea typeface="微軟正黑體" panose="020B0604030504040204" pitchFamily="34" charset="-120"/>
              </a:rPr>
              <a:t>或影片檔</a:t>
            </a:r>
            <a:r>
              <a:rPr lang="en-US" altLang="zh-TW" sz="1300" dirty="0">
                <a:latin typeface="微軟正黑體" panose="020B0604030504040204" pitchFamily="34" charset="-120"/>
                <a:ea typeface="微軟正黑體" panose="020B0604030504040204" pitchFamily="34" charset="-120"/>
              </a:rPr>
              <a:t>(MP4)</a:t>
            </a:r>
            <a:r>
              <a:rPr lang="zh-TW" altLang="en-US" sz="1300" dirty="0">
                <a:latin typeface="微軟正黑體" panose="020B0604030504040204" pitchFamily="34" charset="-120"/>
                <a:ea typeface="微軟正黑體" panose="020B0604030504040204" pitchFamily="34" charset="-120"/>
              </a:rPr>
              <a:t>。</a:t>
            </a:r>
          </a:p>
          <a:p>
            <a:pPr>
              <a:spcBef>
                <a:spcPts val="300"/>
              </a:spcBef>
            </a:pPr>
            <a:r>
              <a:rPr lang="zh-TW" altLang="en-US" sz="1600" b="1" dirty="0">
                <a:latin typeface="微軟正黑體" panose="020B0604030504040204" pitchFamily="34" charset="-120"/>
                <a:ea typeface="微軟正黑體" panose="020B0604030504040204" pitchFamily="34" charset="-120"/>
              </a:rPr>
              <a:t>輸出</a:t>
            </a:r>
            <a:r>
              <a:rPr lang="en-US" altLang="zh-TW" dirty="0">
                <a:latin typeface="微軟正黑體" panose="020B0604030504040204" pitchFamily="34" charset="-120"/>
                <a:ea typeface="微軟正黑體" panose="020B0604030504040204" pitchFamily="34" charset="-120"/>
              </a:rPr>
              <a:t>- </a:t>
            </a:r>
            <a:r>
              <a:rPr lang="zh-TW" altLang="en-US" sz="1300" dirty="0">
                <a:latin typeface="微軟正黑體" panose="020B0604030504040204" pitchFamily="34" charset="-120"/>
                <a:ea typeface="微軟正黑體" panose="020B0604030504040204" pitchFamily="34" charset="-120"/>
              </a:rPr>
              <a:t>將媒體存入筆電。</a:t>
            </a:r>
            <a:endParaRPr lang="en-US" altLang="zh-TW" sz="1300" dirty="0">
              <a:latin typeface="微軟正黑體" panose="020B0604030504040204" pitchFamily="34" charset="-120"/>
              <a:ea typeface="微軟正黑體" panose="020B0604030504040204" pitchFamily="34" charset="-120"/>
            </a:endParaRPr>
          </a:p>
        </p:txBody>
      </p:sp>
      <p:cxnSp>
        <p:nvCxnSpPr>
          <p:cNvPr id="22" name="直線接點 21"/>
          <p:cNvCxnSpPr/>
          <p:nvPr/>
        </p:nvCxnSpPr>
        <p:spPr>
          <a:xfrm flipH="1">
            <a:off x="4634033" y="1707249"/>
            <a:ext cx="2637" cy="2407551"/>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405751" y="4124246"/>
            <a:ext cx="4472951" cy="1661993"/>
          </a:xfrm>
          <a:prstGeom prst="rect">
            <a:avLst/>
          </a:prstGeom>
        </p:spPr>
        <p:txBody>
          <a:bodyPr wrap="square">
            <a:spAutoFit/>
          </a:bodyPr>
          <a:lstStyle/>
          <a:p>
            <a:pPr>
              <a:spcBef>
                <a:spcPts val="600"/>
              </a:spcBef>
            </a:pPr>
            <a:r>
              <a:rPr lang="zh-TW" altLang="en-US" b="1" dirty="0">
                <a:solidFill>
                  <a:srgbClr val="C00000"/>
                </a:solidFill>
                <a:latin typeface="微軟正黑體" panose="020B0604030504040204" pitchFamily="34" charset="-120"/>
                <a:ea typeface="微軟正黑體" panose="020B0604030504040204" pitchFamily="34" charset="-120"/>
              </a:rPr>
              <a:t>               </a:t>
            </a:r>
            <a:r>
              <a:rPr lang="en-US" altLang="zh-TW" sz="2000" b="1" dirty="0">
                <a:solidFill>
                  <a:srgbClr val="C00000"/>
                </a:solidFill>
                <a:latin typeface="微軟正黑體" panose="020B0604030504040204" pitchFamily="34" charset="-120"/>
                <a:ea typeface="微軟正黑體" panose="020B0604030504040204" pitchFamily="34" charset="-120"/>
              </a:rPr>
              <a:t>《</a:t>
            </a:r>
            <a:r>
              <a:rPr lang="zh-TW" altLang="en-US" sz="2000" b="1" dirty="0">
                <a:solidFill>
                  <a:srgbClr val="C00000"/>
                </a:solidFill>
                <a:latin typeface="微軟正黑體" panose="020B0604030504040204" pitchFamily="34" charset="-120"/>
                <a:ea typeface="微軟正黑體" panose="020B0604030504040204" pitchFamily="34" charset="-120"/>
              </a:rPr>
              <a:t>引導出重要的討論</a:t>
            </a:r>
            <a:r>
              <a:rPr lang="en-US" altLang="zh-TW" sz="2000" b="1" dirty="0">
                <a:solidFill>
                  <a:srgbClr val="C00000"/>
                </a:solidFill>
                <a:latin typeface="微軟正黑體" panose="020B0604030504040204" pitchFamily="34" charset="-120"/>
                <a:ea typeface="微軟正黑體" panose="020B0604030504040204" pitchFamily="34" charset="-120"/>
              </a:rPr>
              <a:t>》</a:t>
            </a:r>
          </a:p>
          <a:p>
            <a:pPr>
              <a:spcBef>
                <a:spcPts val="1200"/>
              </a:spcBef>
            </a:pPr>
            <a:r>
              <a:rPr lang="zh-TW" altLang="en-US" b="1" dirty="0">
                <a:solidFill>
                  <a:srgbClr val="C00000"/>
                </a:solidFill>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rPr>
              <a:t>  1. </a:t>
            </a:r>
            <a:r>
              <a:rPr lang="zh-TW" altLang="en-US" dirty="0">
                <a:solidFill>
                  <a:srgbClr val="C00000"/>
                </a:solidFill>
                <a:latin typeface="微軟正黑體" panose="020B0604030504040204" pitchFamily="34" charset="-120"/>
                <a:ea typeface="微軟正黑體" panose="020B0604030504040204" pitchFamily="34" charset="-120"/>
              </a:rPr>
              <a:t>需要設定、指定目錄嗎</a:t>
            </a:r>
            <a:r>
              <a:rPr lang="en-US" altLang="zh-TW" dirty="0">
                <a:solidFill>
                  <a:srgbClr val="C00000"/>
                </a:solidFill>
                <a:latin typeface="微軟正黑體" panose="020B0604030504040204" pitchFamily="34" charset="-120"/>
                <a:ea typeface="微軟正黑體" panose="020B0604030504040204" pitchFamily="34" charset="-120"/>
              </a:rPr>
              <a:t>? </a:t>
            </a:r>
          </a:p>
          <a:p>
            <a:r>
              <a:rPr lang="en-US" altLang="zh-TW" dirty="0">
                <a:solidFill>
                  <a:srgbClr val="C00000"/>
                </a:solidFill>
                <a:latin typeface="微軟正黑體" panose="020B0604030504040204" pitchFamily="34" charset="-120"/>
                <a:ea typeface="微軟正黑體" panose="020B0604030504040204" pitchFamily="34" charset="-120"/>
              </a:rPr>
              <a:t>             2. </a:t>
            </a:r>
            <a:r>
              <a:rPr lang="zh-TW" altLang="en-US" dirty="0">
                <a:solidFill>
                  <a:srgbClr val="C00000"/>
                </a:solidFill>
                <a:latin typeface="微軟正黑體" panose="020B0604030504040204" pitchFamily="34" charset="-120"/>
                <a:ea typeface="微軟正黑體" panose="020B0604030504040204" pitchFamily="34" charset="-120"/>
              </a:rPr>
              <a:t>目錄相同時是否要覆蓋</a:t>
            </a:r>
            <a:r>
              <a:rPr lang="en-US" altLang="zh-TW" dirty="0">
                <a:solidFill>
                  <a:srgbClr val="C00000"/>
                </a:solidFill>
                <a:latin typeface="微軟正黑體" panose="020B0604030504040204" pitchFamily="34" charset="-120"/>
                <a:ea typeface="微軟正黑體" panose="020B0604030504040204" pitchFamily="34" charset="-120"/>
              </a:rPr>
              <a:t>? </a:t>
            </a:r>
          </a:p>
          <a:p>
            <a:r>
              <a:rPr lang="en-US" altLang="zh-TW" dirty="0">
                <a:solidFill>
                  <a:srgbClr val="C00000"/>
                </a:solidFill>
                <a:latin typeface="微軟正黑體" panose="020B0604030504040204" pitchFamily="34" charset="-120"/>
                <a:ea typeface="微軟正黑體" panose="020B0604030504040204" pitchFamily="34" charset="-120"/>
              </a:rPr>
              <a:t>             3. </a:t>
            </a:r>
            <a:r>
              <a:rPr lang="zh-TW" altLang="en-US" dirty="0">
                <a:solidFill>
                  <a:srgbClr val="C00000"/>
                </a:solidFill>
                <a:latin typeface="微軟正黑體" panose="020B0604030504040204" pitchFamily="34" charset="-120"/>
                <a:ea typeface="微軟正黑體" panose="020B0604030504040204" pitchFamily="34" charset="-120"/>
              </a:rPr>
              <a:t>是否依存入時間命名新目錄</a:t>
            </a:r>
            <a:r>
              <a:rPr lang="en-US" altLang="zh-TW" dirty="0">
                <a:solidFill>
                  <a:srgbClr val="C00000"/>
                </a:solidFill>
                <a:latin typeface="微軟正黑體" panose="020B0604030504040204" pitchFamily="34" charset="-120"/>
                <a:ea typeface="微軟正黑體" panose="020B0604030504040204" pitchFamily="34" charset="-120"/>
              </a:rPr>
              <a:t>?</a:t>
            </a:r>
          </a:p>
          <a:p>
            <a:r>
              <a:rPr lang="en-US" altLang="zh-TW" dirty="0">
                <a:solidFill>
                  <a:srgbClr val="C00000"/>
                </a:solidFill>
                <a:latin typeface="微軟正黑體" panose="020B0604030504040204" pitchFamily="34" charset="-120"/>
                <a:ea typeface="微軟正黑體" panose="020B0604030504040204" pitchFamily="34" charset="-120"/>
              </a:rPr>
              <a:t>                  . . .</a:t>
            </a:r>
            <a:endParaRPr lang="zh-TW" altLang="en-US" dirty="0">
              <a:solidFill>
                <a:srgbClr val="C00000"/>
              </a:solidFill>
              <a:latin typeface="微軟正黑體" panose="020B0604030504040204" pitchFamily="34" charset="-120"/>
              <a:ea typeface="微軟正黑體" panose="020B0604030504040204" pitchFamily="34" charset="-120"/>
            </a:endParaRPr>
          </a:p>
        </p:txBody>
      </p:sp>
      <p:sp>
        <p:nvSpPr>
          <p:cNvPr id="25" name="圓角矩形 24"/>
          <p:cNvSpPr/>
          <p:nvPr/>
        </p:nvSpPr>
        <p:spPr>
          <a:xfrm>
            <a:off x="2661398" y="4048948"/>
            <a:ext cx="4077729" cy="18759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687479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817899" y="3962299"/>
            <a:ext cx="5642928" cy="186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506625" y="516375"/>
            <a:ext cx="8783174"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問</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敏捷開發需要文件嗎</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不是只要會動的原始碼就 </a:t>
            </a:r>
            <a:r>
              <a:rPr lang="en-US" altLang="zh-TW" sz="2400" b="1" dirty="0">
                <a:latin typeface="微軟正黑體" panose="020B0604030504040204" pitchFamily="34" charset="-120"/>
                <a:ea typeface="微軟正黑體" panose="020B0604030504040204" pitchFamily="34" charset="-120"/>
              </a:rPr>
              <a:t>OK</a:t>
            </a:r>
            <a:r>
              <a:rPr lang="zh-TW" altLang="en-US" sz="2400" b="1" dirty="0">
                <a:latin typeface="微軟正黑體" panose="020B0604030504040204" pitchFamily="34" charset="-120"/>
                <a:ea typeface="微軟正黑體" panose="020B0604030504040204" pitchFamily="34" charset="-120"/>
              </a:rPr>
              <a:t>了嗎</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endParaRPr lang="zh-TW" altLang="en-US" sz="2400" b="1" dirty="0"/>
          </a:p>
        </p:txBody>
      </p:sp>
      <p:sp>
        <p:nvSpPr>
          <p:cNvPr id="9" name="矩形 8"/>
          <p:cNvSpPr/>
          <p:nvPr/>
        </p:nvSpPr>
        <p:spPr>
          <a:xfrm>
            <a:off x="667512" y="1334601"/>
            <a:ext cx="7929789" cy="461665"/>
          </a:xfrm>
          <a:prstGeom prst="rect">
            <a:avLst/>
          </a:prstGeom>
        </p:spPr>
        <p:txBody>
          <a:bodyPr wrap="square">
            <a:spAutoFit/>
          </a:bodyPr>
          <a:lstStyle/>
          <a:p>
            <a:r>
              <a:rPr lang="en-US" altLang="zh-TW" sz="2400" dirty="0">
                <a:latin typeface="微軟正黑體" panose="020B0604030504040204" pitchFamily="34" charset="-120"/>
                <a:ea typeface="微軟正黑體" panose="020B0604030504040204" pitchFamily="34" charset="-120"/>
              </a:rPr>
              <a:t>》</a:t>
            </a:r>
            <a:r>
              <a:rPr lang="zh-TW" altLang="en-US" sz="2400" dirty="0">
                <a:solidFill>
                  <a:schemeClr val="tx2"/>
                </a:solidFill>
                <a:latin typeface="微軟正黑體" panose="020B0604030504040204" pitchFamily="34" charset="-120"/>
                <a:ea typeface="微軟正黑體" panose="020B0604030504040204" pitchFamily="34" charset="-120"/>
              </a:rPr>
              <a:t>雖然原始碼是最佳的文件，但也是最不容易閱讀的文件</a:t>
            </a:r>
            <a:r>
              <a:rPr lang="zh-TW" altLang="en-US" dirty="0">
                <a:solidFill>
                  <a:schemeClr val="tx2"/>
                </a:solidFill>
              </a:rPr>
              <a:t>。</a:t>
            </a:r>
          </a:p>
        </p:txBody>
      </p:sp>
      <p:sp>
        <p:nvSpPr>
          <p:cNvPr id="11" name="矩形 10"/>
          <p:cNvSpPr/>
          <p:nvPr/>
        </p:nvSpPr>
        <p:spPr>
          <a:xfrm>
            <a:off x="2143362" y="4112565"/>
            <a:ext cx="4970631" cy="1508105"/>
          </a:xfrm>
          <a:prstGeom prst="rect">
            <a:avLst/>
          </a:prstGeom>
        </p:spPr>
        <p:txBody>
          <a:bodyPr wrap="square">
            <a:spAutoFit/>
          </a:bodyPr>
          <a:lstStyle/>
          <a:p>
            <a:pPr>
              <a:spcBef>
                <a:spcPts val="1200"/>
              </a:spcBef>
            </a:pPr>
            <a:r>
              <a:rPr lang="zh-TW" altLang="en-US" sz="2400" dirty="0">
                <a:solidFill>
                  <a:schemeClr val="bg1"/>
                </a:solidFill>
                <a:latin typeface="微軟正黑體" panose="020B0604030504040204" pitchFamily="34" charset="-120"/>
                <a:ea typeface="微軟正黑體" panose="020B0604030504040204" pitchFamily="34" charset="-120"/>
              </a:rPr>
              <a:t>需要文件來替它作說明。</a:t>
            </a:r>
          </a:p>
          <a:p>
            <a:pPr>
              <a:spcBef>
                <a:spcPts val="1200"/>
              </a:spcBef>
            </a:pPr>
            <a:r>
              <a:rPr lang="zh-TW" altLang="en-US" sz="2400" dirty="0">
                <a:solidFill>
                  <a:schemeClr val="bg1"/>
                </a:solidFill>
                <a:latin typeface="微軟正黑體" panose="020B0604030504040204" pitchFamily="34" charset="-120"/>
                <a:ea typeface="微軟正黑體" panose="020B0604030504040204" pitchFamily="34" charset="-120"/>
              </a:rPr>
              <a:t>更需要測試程式來保證它的好壞。</a:t>
            </a:r>
          </a:p>
          <a:p>
            <a:pPr>
              <a:spcBef>
                <a:spcPts val="1200"/>
              </a:spcBef>
            </a:pPr>
            <a:r>
              <a:rPr lang="zh-TW" altLang="en-US" sz="2400" dirty="0">
                <a:solidFill>
                  <a:schemeClr val="bg1"/>
                </a:solidFill>
                <a:latin typeface="微軟正黑體" panose="020B0604030504040204" pitchFamily="34" charset="-120"/>
                <a:ea typeface="微軟正黑體" panose="020B0604030504040204" pitchFamily="34" charset="-120"/>
              </a:rPr>
              <a:t>也需要系統架構以便進行維護運作。</a:t>
            </a:r>
          </a:p>
        </p:txBody>
      </p:sp>
      <p:sp>
        <p:nvSpPr>
          <p:cNvPr id="13" name="矩形 12"/>
          <p:cNvSpPr/>
          <p:nvPr/>
        </p:nvSpPr>
        <p:spPr>
          <a:xfrm>
            <a:off x="967721" y="1796266"/>
            <a:ext cx="7468215" cy="907941"/>
          </a:xfrm>
          <a:prstGeom prst="rect">
            <a:avLst/>
          </a:prstGeom>
        </p:spPr>
        <p:txBody>
          <a:bodyPr wrap="square">
            <a:spAutoFit/>
          </a:bodyPr>
          <a:lstStyle/>
          <a:p>
            <a:pPr>
              <a:spcBef>
                <a:spcPts val="600"/>
              </a:spcBef>
            </a:pPr>
            <a:r>
              <a:rPr lang="zh-TW" altLang="en-US" sz="2400" dirty="0">
                <a:solidFill>
                  <a:schemeClr val="tx2"/>
                </a:solidFill>
                <a:latin typeface="微軟正黑體" panose="020B0604030504040204" pitchFamily="34" charset="-120"/>
                <a:ea typeface="微軟正黑體" panose="020B0604030504040204" pitchFamily="34" charset="-120"/>
              </a:rPr>
              <a:t>單獨的程式碼是孤兒，沒有人知道他是做什麼的，更</a:t>
            </a:r>
            <a:endParaRPr lang="en-US" altLang="zh-TW" sz="2400" dirty="0">
              <a:solidFill>
                <a:schemeClr val="tx2"/>
              </a:solidFill>
              <a:latin typeface="微軟正黑體" panose="020B0604030504040204" pitchFamily="34" charset="-120"/>
              <a:ea typeface="微軟正黑體" panose="020B0604030504040204" pitchFamily="34" charset="-120"/>
            </a:endParaRPr>
          </a:p>
          <a:p>
            <a:pPr>
              <a:spcBef>
                <a:spcPts val="600"/>
              </a:spcBef>
            </a:pPr>
            <a:r>
              <a:rPr lang="zh-TW" altLang="en-US" sz="2400" dirty="0">
                <a:solidFill>
                  <a:schemeClr val="tx2"/>
                </a:solidFill>
                <a:latin typeface="微軟正黑體" panose="020B0604030504040204" pitchFamily="34" charset="-120"/>
                <a:ea typeface="微軟正黑體" panose="020B0604030504040204" pitchFamily="34" charset="-120"/>
              </a:rPr>
              <a:t>不知道該如何對待它。</a:t>
            </a:r>
            <a:endParaRPr lang="zh-TW" altLang="en-US" sz="2400" dirty="0">
              <a:solidFill>
                <a:schemeClr val="tx2"/>
              </a:solidFill>
            </a:endParaRPr>
          </a:p>
        </p:txBody>
      </p:sp>
      <p:sp>
        <p:nvSpPr>
          <p:cNvPr id="14" name="矩形 13"/>
          <p:cNvSpPr/>
          <p:nvPr/>
        </p:nvSpPr>
        <p:spPr>
          <a:xfrm>
            <a:off x="548053" y="3437267"/>
            <a:ext cx="1595309"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所以程式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endParaRPr lang="zh-TW" altLang="en-US" sz="2000" dirty="0"/>
          </a:p>
        </p:txBody>
      </p:sp>
    </p:spTree>
    <p:extLst>
      <p:ext uri="{BB962C8B-B14F-4D97-AF65-F5344CB8AC3E}">
        <p14:creationId xmlns:p14="http://schemas.microsoft.com/office/powerpoint/2010/main" val="14468028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圓角矩形 7"/>
          <p:cNvSpPr/>
          <p:nvPr/>
        </p:nvSpPr>
        <p:spPr>
          <a:xfrm>
            <a:off x="1216152" y="2388561"/>
            <a:ext cx="7004304" cy="2608742"/>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729234" y="152326"/>
            <a:ext cx="7886700" cy="659002"/>
          </a:xfrm>
        </p:spPr>
        <p:txBody>
          <a:bodyPr>
            <a:normAutofit/>
          </a:bodyPr>
          <a:lstStyle/>
          <a:p>
            <a:pPr algn="ctr"/>
            <a:r>
              <a:rPr lang="zh-TW" altLang="en-US" sz="3600" b="1" dirty="0">
                <a:latin typeface="微軟正黑體" panose="020B0604030504040204" pitchFamily="34" charset="-120"/>
                <a:ea typeface="微軟正黑體" panose="020B0604030504040204" pitchFamily="34" charset="-120"/>
              </a:rPr>
              <a:t>使用者故事對照 </a:t>
            </a:r>
            <a:r>
              <a:rPr lang="en-US" altLang="zh-TW" sz="36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Document </a:t>
            </a:r>
            <a:r>
              <a:rPr lang="zh-TW" altLang="en-US" sz="3600" b="1" dirty="0">
                <a:latin typeface="微軟正黑體" panose="020B0604030504040204" pitchFamily="34" charset="-120"/>
                <a:ea typeface="微軟正黑體" panose="020B0604030504040204" pitchFamily="34" charset="-120"/>
              </a:rPr>
              <a:t>篇</a:t>
            </a:r>
            <a:endParaRPr lang="zh-TW" altLang="en-US" sz="3600" dirty="0"/>
          </a:p>
        </p:txBody>
      </p:sp>
      <p:sp>
        <p:nvSpPr>
          <p:cNvPr id="4" name="矩形 3"/>
          <p:cNvSpPr/>
          <p:nvPr/>
        </p:nvSpPr>
        <p:spPr>
          <a:xfrm>
            <a:off x="784098" y="1233545"/>
            <a:ext cx="8359902" cy="523220"/>
          </a:xfrm>
          <a:prstGeom prst="rect">
            <a:avLst/>
          </a:prstGeom>
        </p:spPr>
        <p:txBody>
          <a:bodyPr wrap="square">
            <a:spAutoFit/>
          </a:bodyPr>
          <a:lstStyle/>
          <a:p>
            <a:r>
              <a:rPr lang="zh-TW" altLang="en-US" sz="2800" dirty="0">
                <a:latin typeface="微軟正黑體" panose="020B0604030504040204" pitchFamily="34" charset="-120"/>
                <a:ea typeface="微軟正黑體" panose="020B0604030504040204" pitchFamily="34" charset="-120"/>
              </a:rPr>
              <a:t>敏捷開發需要什麼文件呢</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r>
              <a:rPr lang="en-US" altLang="zh-TW" sz="2800" i="1" dirty="0">
                <a:solidFill>
                  <a:srgbClr val="C00000"/>
                </a:solidFill>
                <a:ea typeface="微軟正黑體" panose="020B0604030504040204" pitchFamily="34" charset="-120"/>
              </a:rPr>
              <a:t>light-but-sufﬁcient</a:t>
            </a:r>
            <a:r>
              <a:rPr lang="en-US" altLang="zh-TW" sz="2800" dirty="0">
                <a:solidFill>
                  <a:srgbClr val="C00000"/>
                </a:solidFill>
                <a:ea typeface="微軟正黑體" panose="020B0604030504040204" pitchFamily="34" charset="-120"/>
              </a:rPr>
              <a:t> </a:t>
            </a:r>
            <a:endParaRPr lang="zh-TW" altLang="en-US" sz="2800" dirty="0">
              <a:solidFill>
                <a:srgbClr val="C00000"/>
              </a:solidFill>
              <a:ea typeface="微軟正黑體" panose="020B0604030504040204" pitchFamily="34" charset="-120"/>
            </a:endParaRPr>
          </a:p>
        </p:txBody>
      </p:sp>
      <p:sp>
        <p:nvSpPr>
          <p:cNvPr id="6" name="矩形 5"/>
          <p:cNvSpPr/>
          <p:nvPr/>
        </p:nvSpPr>
        <p:spPr>
          <a:xfrm>
            <a:off x="1728216" y="2898217"/>
            <a:ext cx="5888736" cy="1585049"/>
          </a:xfrm>
          <a:prstGeom prst="rect">
            <a:avLst/>
          </a:prstGeom>
        </p:spPr>
        <p:txBody>
          <a:bodyPr wrap="square">
            <a:spAutoFit/>
          </a:bodyPr>
          <a:lstStyle/>
          <a:p>
            <a:pPr marL="457200" indent="-457200">
              <a:buFontTx/>
              <a:buAutoNum type="arabicPeriod"/>
            </a:pPr>
            <a:r>
              <a:rPr lang="zh-TW" altLang="en-US" sz="32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提供 </a:t>
            </a:r>
            <a:r>
              <a:rPr lang="en-US" altLang="zh-TW" sz="32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Big Picture </a:t>
            </a:r>
            <a:r>
              <a:rPr lang="zh-TW" altLang="en-US" sz="32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sz="32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文件</a:t>
            </a:r>
            <a:r>
              <a:rPr lang="zh-TW" altLang="en-US" sz="32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32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solidFill>
                  <a:schemeClr val="accent4"/>
                </a:solidFill>
                <a:latin typeface="微軟正黑體" panose="020B0604030504040204" pitchFamily="34" charset="-120"/>
                <a:ea typeface="微軟正黑體" panose="020B0604030504040204" pitchFamily="34" charset="-120"/>
              </a:rPr>
              <a:t>User Story Mapping </a:t>
            </a:r>
            <a:r>
              <a:rPr lang="zh-TW" altLang="zh-TW" dirty="0">
                <a:solidFill>
                  <a:schemeClr val="accent4"/>
                </a:solidFill>
                <a:latin typeface="微軟正黑體" panose="020B0604030504040204" pitchFamily="34" charset="-120"/>
                <a:ea typeface="微軟正黑體" panose="020B0604030504040204" pitchFamily="34" charset="-120"/>
              </a:rPr>
              <a:t>是最佳的文件之一</a:t>
            </a:r>
            <a:r>
              <a:rPr lang="en-US" altLang="zh-TW" dirty="0">
                <a:solidFill>
                  <a:schemeClr val="bg1"/>
                </a:solidFill>
                <a:latin typeface="微軟正黑體" panose="020B0604030504040204" pitchFamily="34" charset="-120"/>
                <a:ea typeface="微軟正黑體" panose="020B0604030504040204" pitchFamily="34" charset="-120"/>
              </a:rPr>
              <a:t>)</a:t>
            </a:r>
            <a:endParaRPr lang="zh-TW" altLang="zh-TW" dirty="0">
              <a:solidFill>
                <a:schemeClr val="bg1"/>
              </a:solidFill>
              <a:latin typeface="微軟正黑體" panose="020B0604030504040204" pitchFamily="34" charset="-120"/>
              <a:ea typeface="微軟正黑體" panose="020B0604030504040204" pitchFamily="34" charset="-120"/>
            </a:endParaRPr>
          </a:p>
          <a:p>
            <a:pPr>
              <a:spcBef>
                <a:spcPts val="1800"/>
              </a:spcBef>
            </a:pPr>
            <a:r>
              <a:rPr lang="en-US" altLang="zh-TW" sz="32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2. </a:t>
            </a:r>
            <a:r>
              <a:rPr lang="zh-TW" altLang="en-US" sz="32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活文件 </a:t>
            </a:r>
            <a:r>
              <a:rPr lang="en-US" altLang="zh-TW" sz="32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Living document </a:t>
            </a:r>
            <a:r>
              <a:rPr lang="zh-TW" altLang="en-US" sz="3200" b="1"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3200" b="1" dirty="0">
              <a:solidFill>
                <a:schemeClr val="bg1"/>
              </a:solidFill>
              <a:latin typeface="微軟正黑體" panose="020B0604030504040204" pitchFamily="34" charset="-120"/>
              <a:ea typeface="微軟正黑體" panose="020B0604030504040204" pitchFamily="34" charset="-120"/>
            </a:endParaRPr>
          </a:p>
        </p:txBody>
      </p:sp>
      <p:sp>
        <p:nvSpPr>
          <p:cNvPr id="7" name="矩形 6"/>
          <p:cNvSpPr/>
          <p:nvPr/>
        </p:nvSpPr>
        <p:spPr>
          <a:xfrm>
            <a:off x="1048175" y="6340932"/>
            <a:ext cx="8095825" cy="400110"/>
          </a:xfrm>
          <a:prstGeom prst="rect">
            <a:avLst/>
          </a:prstGeom>
        </p:spPr>
        <p:txBody>
          <a:bodyPr wrap="square">
            <a:spAutoFit/>
          </a:bodyPr>
          <a:lstStyle/>
          <a:p>
            <a:r>
              <a:rPr lang="en-US" altLang="zh-TW" b="1" dirty="0">
                <a:solidFill>
                  <a:schemeClr val="tx2"/>
                </a:solidFill>
                <a:latin typeface="新細明體" panose="02020500000000000000" pitchFamily="18" charset="-120"/>
                <a:ea typeface="新細明體" panose="02020500000000000000" pitchFamily="18" charset="-120"/>
                <a:cs typeface="Times New Roman" panose="02020603050405020304" pitchFamily="18" charset="0"/>
              </a:rPr>
              <a:t>※ </a:t>
            </a:r>
            <a:r>
              <a:rPr lang="en-US" altLang="zh-TW" b="1"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Big Picture</a:t>
            </a:r>
            <a:r>
              <a:rPr lang="zh-TW" altLang="en-US" b="1"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 參考自  </a:t>
            </a:r>
            <a:r>
              <a:rPr lang="en-US" altLang="zh-TW" sz="2000" b="1" dirty="0"/>
              <a:t>Agile Documentation</a:t>
            </a:r>
            <a:r>
              <a:rPr lang="zh-TW" altLang="en-US" sz="2000" b="1" dirty="0">
                <a:latin typeface="微軟正黑體" panose="020B0604030504040204" pitchFamily="34" charset="-120"/>
                <a:ea typeface="微軟正黑體" panose="020B0604030504040204" pitchFamily="34" charset="-120"/>
              </a:rPr>
              <a:t>一書</a:t>
            </a:r>
            <a:r>
              <a:rPr lang="en-US" altLang="zh-TW" sz="2000" b="1" dirty="0"/>
              <a:t> </a:t>
            </a:r>
            <a:r>
              <a:rPr lang="en-US" altLang="zh-TW" b="1" dirty="0"/>
              <a:t>  by: Andreas </a:t>
            </a:r>
            <a:r>
              <a:rPr lang="en-US" altLang="zh-TW" b="1" dirty="0" err="1"/>
              <a:t>Rüping</a:t>
            </a:r>
            <a:r>
              <a:rPr lang="en-US" altLang="zh-TW" b="1" dirty="0"/>
              <a:t> </a:t>
            </a:r>
            <a:endParaRPr lang="zh-TW" altLang="en-US" dirty="0"/>
          </a:p>
        </p:txBody>
      </p:sp>
    </p:spTree>
    <p:extLst>
      <p:ext uri="{BB962C8B-B14F-4D97-AF65-F5344CB8AC3E}">
        <p14:creationId xmlns:p14="http://schemas.microsoft.com/office/powerpoint/2010/main" val="19342337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8650" y="234740"/>
            <a:ext cx="8359902" cy="584775"/>
          </a:xfrm>
          <a:prstGeom prst="rect">
            <a:avLst/>
          </a:prstGeom>
        </p:spPr>
        <p:txBody>
          <a:bodyPr wrap="square">
            <a:spAutoFit/>
          </a:bodyPr>
          <a:lstStyle/>
          <a:p>
            <a:r>
              <a:rPr lang="zh-TW" altLang="en-US" sz="3200" b="1" dirty="0">
                <a:latin typeface="微軟正黑體" panose="020B0604030504040204" pitchFamily="34" charset="-120"/>
                <a:ea typeface="微軟正黑體" panose="020B0604030504040204" pitchFamily="34" charset="-120"/>
              </a:rPr>
              <a:t>敏捷開發需要什麼文件呢</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a:t>
            </a:r>
            <a:r>
              <a:rPr lang="en-US" altLang="zh-TW" sz="2800" i="1" dirty="0">
                <a:solidFill>
                  <a:srgbClr val="C00000"/>
                </a:solidFill>
                <a:ea typeface="微軟正黑體" panose="020B0604030504040204" pitchFamily="34" charset="-120"/>
              </a:rPr>
              <a:t>light-but-sufﬁcient</a:t>
            </a:r>
            <a:r>
              <a:rPr lang="en-US" altLang="zh-TW" sz="2800" dirty="0">
                <a:solidFill>
                  <a:srgbClr val="C00000"/>
                </a:solidFill>
                <a:ea typeface="微軟正黑體" panose="020B0604030504040204" pitchFamily="34" charset="-120"/>
              </a:rPr>
              <a:t> </a:t>
            </a:r>
            <a:endParaRPr lang="zh-TW" altLang="en-US" sz="2800" dirty="0">
              <a:solidFill>
                <a:srgbClr val="C00000"/>
              </a:solidFill>
              <a:ea typeface="微軟正黑體" panose="020B0604030504040204" pitchFamily="34" charset="-120"/>
            </a:endParaRPr>
          </a:p>
        </p:txBody>
      </p:sp>
      <p:sp>
        <p:nvSpPr>
          <p:cNvPr id="5" name="矩形 4"/>
          <p:cNvSpPr/>
          <p:nvPr/>
        </p:nvSpPr>
        <p:spPr>
          <a:xfrm>
            <a:off x="1068705" y="3987887"/>
            <a:ext cx="7479792" cy="461665"/>
          </a:xfrm>
          <a:prstGeom prst="rect">
            <a:avLst/>
          </a:prstGeom>
        </p:spPr>
        <p:txBody>
          <a:bodyPr wrap="square">
            <a:spAutoFit/>
          </a:bodyPr>
          <a:lstStyle/>
          <a:p>
            <a:pPr>
              <a:spcAft>
                <a:spcPts val="0"/>
              </a:spcAft>
            </a:pPr>
            <a:endPar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矩形 5"/>
          <p:cNvSpPr/>
          <p:nvPr/>
        </p:nvSpPr>
        <p:spPr>
          <a:xfrm>
            <a:off x="628650" y="1151293"/>
            <a:ext cx="8476488" cy="4380686"/>
          </a:xfrm>
          <a:prstGeom prst="rect">
            <a:avLst/>
          </a:prstGeom>
        </p:spPr>
        <p:txBody>
          <a:bodyPr wrap="square">
            <a:spAutoFit/>
          </a:bodyPr>
          <a:lstStyle/>
          <a:p>
            <a:pPr marL="457200" indent="-457200">
              <a:buFontTx/>
              <a:buAutoNum type="arabicPeriod"/>
            </a:pPr>
            <a:r>
              <a:rPr lang="zh-TW" altLang="en-US" sz="2800" b="1" dirty="0">
                <a:latin typeface="微軟正黑體" panose="020B0604030504040204" pitchFamily="34" charset="-120"/>
                <a:ea typeface="微軟正黑體" panose="020B0604030504040204" pitchFamily="34" charset="-120"/>
                <a:cs typeface="Times New Roman" panose="02020603050405020304" pitchFamily="18" charset="0"/>
              </a:rPr>
              <a:t>提供 </a:t>
            </a:r>
            <a:r>
              <a:rPr lang="en-US" altLang="zh-TW" sz="2800" b="1" dirty="0">
                <a:latin typeface="微軟正黑體" panose="020B0604030504040204" pitchFamily="34" charset="-120"/>
                <a:ea typeface="微軟正黑體" panose="020B0604030504040204" pitchFamily="34" charset="-120"/>
                <a:cs typeface="Times New Roman" panose="02020603050405020304" pitchFamily="18" charset="0"/>
              </a:rPr>
              <a:t>Big Picture </a:t>
            </a:r>
            <a:r>
              <a:rPr lang="zh-TW" altLang="en-US" sz="2800" b="1" dirty="0">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zh-TW" sz="2800" b="1" dirty="0">
                <a:latin typeface="微軟正黑體" panose="020B0604030504040204" pitchFamily="34" charset="-120"/>
                <a:ea typeface="微軟正黑體" panose="020B0604030504040204" pitchFamily="34" charset="-120"/>
                <a:cs typeface="Times New Roman" panose="02020603050405020304" pitchFamily="18" charset="0"/>
              </a:rPr>
              <a:t>文件</a:t>
            </a:r>
            <a:r>
              <a:rPr lang="zh-TW" altLang="en-US" sz="2800" b="1" dirty="0">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800" b="1" dirty="0">
              <a:latin typeface="微軟正黑體" panose="020B0604030504040204" pitchFamily="34" charset="-120"/>
              <a:ea typeface="微軟正黑體" panose="020B0604030504040204" pitchFamily="34" charset="-120"/>
              <a:cs typeface="Times New Roman" panose="02020603050405020304" pitchFamily="18" charset="0"/>
            </a:endParaRPr>
          </a:p>
          <a:p>
            <a:pPr marL="742950" lvl="1" indent="-285750">
              <a:spcBef>
                <a:spcPts val="600"/>
              </a:spcBef>
              <a:buFont typeface="Arial" panose="020B0604020202020204" pitchFamily="34" charset="0"/>
              <a:buChar char="•"/>
            </a:pPr>
            <a:r>
              <a:rPr lang="zh-TW" altLang="en-US" sz="2400" b="1" kern="100" dirty="0">
                <a:latin typeface="微軟正黑體" panose="020B0604030504040204" pitchFamily="34" charset="-120"/>
                <a:ea typeface="微軟正黑體" panose="020B0604030504040204" pitchFamily="34" charset="-120"/>
                <a:cs typeface="Times New Roman" panose="02020603050405020304" pitchFamily="18" charset="0"/>
              </a:rPr>
              <a:t>需求說明</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文件</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能讓人很快弄清楚</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程式目的的文件。</a:t>
            </a:r>
            <a:endPar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742950" lvl="1" indent="-285750">
              <a:spcBef>
                <a:spcPts val="600"/>
              </a:spcBef>
              <a:buFont typeface="Arial" panose="020B0604020202020204" pitchFamily="34" charset="0"/>
              <a:buChar char="•"/>
            </a:pPr>
            <a:r>
              <a:rPr lang="zh-TW" altLang="zh-TW" sz="2400" b="1" kern="100" dirty="0">
                <a:latin typeface="微軟正黑體" panose="020B0604030504040204" pitchFamily="34" charset="-120"/>
                <a:ea typeface="微軟正黑體" panose="020B0604030504040204" pitchFamily="34" charset="-120"/>
                <a:cs typeface="Times New Roman" panose="02020603050405020304" pitchFamily="18" charset="0"/>
              </a:rPr>
              <a:t>系統概述</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文件</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能讓人很快弄清楚系統架構的文件。</a:t>
            </a:r>
            <a:endPar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lvl="1"/>
            <a:r>
              <a:rPr lang="zh-TW" altLang="en-US" sz="28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使用者故事對照 可以作為</a:t>
            </a:r>
            <a:r>
              <a:rPr lang="zh-TW" altLang="en-US" b="1"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需求概述</a:t>
            </a:r>
            <a:r>
              <a:rPr lang="zh-TW" altLang="en-US"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及</a:t>
            </a:r>
            <a:r>
              <a:rPr lang="zh-TW" altLang="en-US" b="1"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系統概述</a:t>
            </a:r>
            <a:r>
              <a:rPr lang="zh-TW" altLang="en-US"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文件</a:t>
            </a:r>
            <a:r>
              <a:rPr lang="en-US" altLang="zh-TW"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sz="2800" dirty="0">
                <a:solidFill>
                  <a:schemeClr val="bg1"/>
                </a:solidFill>
                <a:latin typeface="微軟正黑體" panose="020B0604030504040204" pitchFamily="34" charset="-120"/>
                <a:ea typeface="微軟正黑體" panose="020B0604030504040204" pitchFamily="34" charset="-120"/>
              </a:rPr>
              <a:t>Story </a:t>
            </a:r>
            <a:r>
              <a:rPr lang="en-US" altLang="zh-TW" sz="1400" dirty="0">
                <a:solidFill>
                  <a:schemeClr val="bg1"/>
                </a:solidFill>
                <a:latin typeface="微軟正黑體" panose="020B0604030504040204" pitchFamily="34" charset="-120"/>
                <a:ea typeface="微軟正黑體" panose="020B0604030504040204" pitchFamily="34" charset="-120"/>
              </a:rPr>
              <a:t>Mapping </a:t>
            </a:r>
            <a:r>
              <a:rPr lang="zh-TW" altLang="zh-TW" sz="1400" dirty="0">
                <a:solidFill>
                  <a:schemeClr val="bg1"/>
                </a:solidFill>
                <a:latin typeface="微軟正黑體" panose="020B0604030504040204" pitchFamily="34" charset="-120"/>
                <a:ea typeface="微軟正黑體" panose="020B0604030504040204" pitchFamily="34" charset="-120"/>
              </a:rPr>
              <a:t>是最佳的文件之一</a:t>
            </a:r>
            <a:r>
              <a:rPr lang="en-US" altLang="zh-TW" sz="1400" dirty="0">
                <a:solidFill>
                  <a:schemeClr val="bg1"/>
                </a:solidFill>
                <a:latin typeface="微軟正黑體" panose="020B0604030504040204" pitchFamily="34" charset="-120"/>
                <a:ea typeface="微軟正黑體" panose="020B0604030504040204" pitchFamily="34" charset="-120"/>
              </a:rPr>
              <a:t>)</a:t>
            </a:r>
            <a:endParaRPr lang="zh-TW" altLang="zh-TW" sz="1400" dirty="0">
              <a:solidFill>
                <a:schemeClr val="bg1"/>
              </a:solidFill>
              <a:latin typeface="微軟正黑體" panose="020B0604030504040204" pitchFamily="34" charset="-120"/>
              <a:ea typeface="微軟正黑體" panose="020B0604030504040204" pitchFamily="34" charset="-120"/>
            </a:endParaRPr>
          </a:p>
          <a:p>
            <a:pPr marL="514350" indent="-514350">
              <a:spcBef>
                <a:spcPts val="600"/>
              </a:spcBef>
              <a:buAutoNum type="arabicPeriod" startAt="2"/>
            </a:pPr>
            <a:r>
              <a:rPr lang="zh-TW" altLang="en-US" sz="2800" b="1" dirty="0">
                <a:latin typeface="微軟正黑體" panose="020B0604030504040204" pitchFamily="34" charset="-120"/>
                <a:ea typeface="微軟正黑體" panose="020B0604030504040204" pitchFamily="34" charset="-120"/>
                <a:cs typeface="Times New Roman" panose="02020603050405020304" pitchFamily="18" charset="0"/>
              </a:rPr>
              <a:t>活文件 </a:t>
            </a:r>
            <a:r>
              <a:rPr lang="en-US" altLang="zh-TW" sz="2800" b="1" dirty="0">
                <a:latin typeface="微軟正黑體" panose="020B0604030504040204" pitchFamily="34" charset="-120"/>
                <a:ea typeface="微軟正黑體" panose="020B0604030504040204" pitchFamily="34" charset="-120"/>
                <a:cs typeface="Times New Roman" panose="02020603050405020304" pitchFamily="18" charset="0"/>
              </a:rPr>
              <a:t>Living document </a:t>
            </a:r>
            <a:r>
              <a:rPr lang="zh-TW" altLang="en-US" sz="2800" b="1" dirty="0">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800" b="1" dirty="0">
              <a:latin typeface="微軟正黑體" panose="020B0604030504040204" pitchFamily="34" charset="-120"/>
              <a:ea typeface="微軟正黑體" panose="020B0604030504040204" pitchFamily="34" charset="-120"/>
              <a:cs typeface="Times New Roman" panose="02020603050405020304" pitchFamily="18" charset="0"/>
            </a:endParaRPr>
          </a:p>
          <a:p>
            <a:pPr marL="742950" lvl="1" indent="-285750">
              <a:spcBef>
                <a:spcPts val="800"/>
              </a:spcBef>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解決「</a:t>
            </a:r>
            <a:r>
              <a:rPr lang="zh-TW" altLang="zh-TW" sz="2400" b="1" dirty="0">
                <a:latin typeface="微軟正黑體" panose="020B0604030504040204" pitchFamily="34" charset="-120"/>
                <a:ea typeface="微軟正黑體" panose="020B0604030504040204" pitchFamily="34" charset="-120"/>
              </a:rPr>
              <a:t>沒有銀子彈</a:t>
            </a:r>
            <a:r>
              <a:rPr lang="zh-TW" altLang="zh-TW" sz="2400" dirty="0">
                <a:latin typeface="微軟正黑體" panose="020B0604030504040204" pitchFamily="34" charset="-120"/>
                <a:ea typeface="微軟正黑體" panose="020B0604030504040204" pitchFamily="34" charset="-120"/>
              </a:rPr>
              <a:t>」的</a:t>
            </a:r>
            <a:r>
              <a:rPr lang="zh-TW" altLang="en-US" sz="2400" dirty="0">
                <a:latin typeface="微軟正黑體" panose="020B0604030504040204" pitchFamily="34" charset="-120"/>
                <a:ea typeface="微軟正黑體" panose="020B0604030504040204" pitchFamily="34" charset="-120"/>
              </a:rPr>
              <a:t>活文件。</a:t>
            </a:r>
            <a:endParaRPr lang="en-US" altLang="zh-TW" sz="2400" dirty="0">
              <a:latin typeface="微軟正黑體" panose="020B0604030504040204" pitchFamily="34" charset="-120"/>
              <a:ea typeface="微軟正黑體" panose="020B0604030504040204" pitchFamily="34" charset="-120"/>
            </a:endParaRPr>
          </a:p>
          <a:p>
            <a:pPr marL="800100" lvl="1" indent="-342900">
              <a:spcBef>
                <a:spcPts val="600"/>
              </a:spcBef>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活文件提供自動化測試的基礎</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lvl="1">
              <a:spcBef>
                <a:spcPts val="600"/>
              </a:spcBef>
            </a:pPr>
            <a:endParaRPr lang="zh-TW" altLang="zh-TW" sz="2400" dirty="0">
              <a:latin typeface="微軟正黑體" panose="020B0604030504040204" pitchFamily="34" charset="-120"/>
              <a:ea typeface="微軟正黑體" panose="020B0604030504040204" pitchFamily="34" charset="-120"/>
            </a:endParaRPr>
          </a:p>
          <a:p>
            <a:pPr>
              <a:spcBef>
                <a:spcPts val="600"/>
              </a:spcBef>
            </a:pPr>
            <a:r>
              <a:rPr lang="zh-TW" altLang="zh-TW" sz="2400" dirty="0">
                <a:latin typeface="微軟正黑體" panose="020B0604030504040204" pitchFamily="34" charset="-120"/>
                <a:ea typeface="微軟正黑體" panose="020B0604030504040204" pitchFamily="34" charset="-120"/>
              </a:rPr>
              <a:t>「</a:t>
            </a:r>
            <a:r>
              <a:rPr lang="zh-TW" altLang="zh-TW" sz="2400" b="1" dirty="0">
                <a:latin typeface="微軟正黑體" panose="020B0604030504040204" pitchFamily="34" charset="-120"/>
                <a:ea typeface="微軟正黑體" panose="020B0604030504040204" pitchFamily="34" charset="-120"/>
              </a:rPr>
              <a:t>活文件</a:t>
            </a:r>
            <a:r>
              <a:rPr lang="zh-TW" altLang="zh-TW"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能夠</a:t>
            </a:r>
            <a:r>
              <a:rPr lang="zh-TW" altLang="zh-TW" sz="2400" dirty="0">
                <a:latin typeface="微軟正黑體" panose="020B0604030504040204" pitchFamily="34" charset="-120"/>
                <a:ea typeface="微軟正黑體" panose="020B0604030504040204" pitchFamily="34" charset="-120"/>
              </a:rPr>
              <a:t>伴隨著程式開發同步更新</a:t>
            </a:r>
            <a:r>
              <a:rPr lang="zh-TW" altLang="en-US" sz="2400" dirty="0">
                <a:latin typeface="微軟正黑體" panose="020B0604030504040204" pitchFamily="34" charset="-120"/>
                <a:ea typeface="微軟正黑體" panose="020B0604030504040204" pitchFamily="34" charset="-120"/>
              </a:rPr>
              <a:t>的</a:t>
            </a:r>
            <a:r>
              <a:rPr lang="zh-TW" altLang="zh-TW" sz="2400" dirty="0">
                <a:latin typeface="微軟正黑體" panose="020B0604030504040204" pitchFamily="34" charset="-120"/>
                <a:ea typeface="微軟正黑體" panose="020B0604030504040204" pitchFamily="34" charset="-120"/>
              </a:rPr>
              <a:t>文件</a:t>
            </a:r>
            <a:r>
              <a:rPr lang="zh-TW" altLang="en-US" sz="2400" dirty="0">
                <a:latin typeface="微軟正黑體" panose="020B0604030504040204" pitchFamily="34" charset="-120"/>
                <a:ea typeface="微軟正黑體" panose="020B0604030504040204" pitchFamily="34" charset="-120"/>
              </a:rPr>
              <a:t>謂</a:t>
            </a:r>
            <a:r>
              <a:rPr lang="zh-TW" altLang="zh-TW" sz="2400" dirty="0">
                <a:latin typeface="微軟正黑體" panose="020B0604030504040204" pitchFamily="34" charset="-120"/>
                <a:ea typeface="微軟正黑體" panose="020B0604030504040204" pitchFamily="34" charset="-120"/>
              </a:rPr>
              <a:t>之活文件。</a:t>
            </a:r>
            <a:endParaRPr lang="zh-TW" altLang="en-US" sz="2400" b="1" dirty="0">
              <a:latin typeface="微軟正黑體" panose="020B0604030504040204" pitchFamily="34" charset="-120"/>
              <a:ea typeface="微軟正黑體" panose="020B0604030504040204" pitchFamily="34" charset="-120"/>
            </a:endParaRPr>
          </a:p>
        </p:txBody>
      </p:sp>
      <p:sp>
        <p:nvSpPr>
          <p:cNvPr id="10" name="矩形 9"/>
          <p:cNvSpPr/>
          <p:nvPr/>
        </p:nvSpPr>
        <p:spPr>
          <a:xfrm>
            <a:off x="152524" y="6042415"/>
            <a:ext cx="8952614" cy="707886"/>
          </a:xfrm>
          <a:prstGeom prst="rect">
            <a:avLst/>
          </a:prstGeom>
        </p:spPr>
        <p:txBody>
          <a:bodyPr wrap="square">
            <a:spAutoFit/>
          </a:bodyPr>
          <a:lstStyle/>
          <a:p>
            <a:pPr lvl="0">
              <a:spcAft>
                <a:spcPts val="0"/>
              </a:spcAft>
            </a:pPr>
            <a:r>
              <a:rPr lang="en-US" altLang="zh-TW" sz="2000" kern="100" dirty="0">
                <a:latin typeface="新細明體" panose="02020500000000000000" pitchFamily="18" charset="-120"/>
                <a:ea typeface="新細明體" panose="02020500000000000000" pitchFamily="18" charset="-120"/>
                <a:cs typeface="Times New Roman" panose="02020603050405020304" pitchFamily="18" charset="0"/>
              </a:rPr>
              <a:t>※</a:t>
            </a:r>
            <a:r>
              <a:rPr lang="zh-TW" altLang="en-US" sz="2000" kern="100" dirty="0">
                <a:latin typeface="新細明體" panose="02020500000000000000" pitchFamily="18" charset="-120"/>
                <a:ea typeface="新細明體" panose="02020500000000000000" pitchFamily="18" charset="-120"/>
                <a:cs typeface="Times New Roman" panose="02020603050405020304" pitchFamily="18" charset="0"/>
              </a:rPr>
              <a:t> </a:t>
            </a:r>
            <a:r>
              <a:rPr lang="zh-TW" altLang="zh-TW" sz="2000" kern="100" dirty="0">
                <a:latin typeface="微軟正黑體" panose="020B0604030504040204" pitchFamily="34" charset="-120"/>
                <a:ea typeface="微軟正黑體" panose="020B0604030504040204" pitchFamily="34" charset="-120"/>
                <a:cs typeface="Times New Roman" panose="02020603050405020304" pitchFamily="18" charset="0"/>
              </a:rPr>
              <a:t>當專案開發時間開始延緩的時候，增加人手一定會增加時間跟資源的消耗，</a:t>
            </a:r>
            <a:endParaRPr lang="en-US" altLang="zh-TW" sz="20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lvl="0">
              <a:spcAft>
                <a:spcPts val="0"/>
              </a:spcAft>
            </a:pP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2000" kern="100" dirty="0">
                <a:latin typeface="微軟正黑體" panose="020B0604030504040204" pitchFamily="34" charset="-120"/>
                <a:ea typeface="微軟正黑體" panose="020B0604030504040204" pitchFamily="34" charset="-120"/>
                <a:cs typeface="Times New Roman" panose="02020603050405020304" pitchFamily="18" charset="0"/>
              </a:rPr>
              <a:t>此時只有</a:t>
            </a:r>
            <a:r>
              <a:rPr lang="zh-TW" altLang="zh-TW" sz="2000" b="1" kern="100" dirty="0">
                <a:latin typeface="微軟正黑體" panose="020B0604030504040204" pitchFamily="34" charset="-120"/>
                <a:ea typeface="微軟正黑體" panose="020B0604030504040204" pitchFamily="34" charset="-120"/>
                <a:cs typeface="Times New Roman" panose="02020603050405020304" pitchFamily="18" charset="0"/>
              </a:rPr>
              <a:t>好的文件及工具</a:t>
            </a:r>
            <a:r>
              <a:rPr lang="zh-TW" altLang="zh-TW" sz="2000" kern="100" dirty="0">
                <a:latin typeface="微軟正黑體" panose="020B0604030504040204" pitchFamily="34" charset="-120"/>
                <a:ea typeface="微軟正黑體" panose="020B0604030504040204" pitchFamily="34" charset="-120"/>
                <a:cs typeface="Times New Roman" panose="02020603050405020304" pitchFamily="18" charset="0"/>
              </a:rPr>
              <a:t>可以用來減少新手開發的</a:t>
            </a: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學習</a:t>
            </a:r>
            <a:r>
              <a:rPr lang="zh-TW" altLang="zh-TW" sz="2000" kern="100" dirty="0">
                <a:latin typeface="微軟正黑體" panose="020B0604030504040204" pitchFamily="34" charset="-120"/>
                <a:ea typeface="微軟正黑體" panose="020B0604030504040204" pitchFamily="34" charset="-120"/>
                <a:cs typeface="Times New Roman" panose="02020603050405020304" pitchFamily="18" charset="0"/>
              </a:rPr>
              <a:t>障礙</a:t>
            </a:r>
            <a:r>
              <a:rPr lang="zh-TW" altLang="en-US" sz="10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000" kern="1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800" kern="1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000" kern="100" dirty="0">
                <a:latin typeface="微軟正黑體" panose="020B0604030504040204" pitchFamily="34" charset="-120"/>
                <a:ea typeface="微軟正黑體" panose="020B0604030504040204" pitchFamily="34" charset="-120"/>
                <a:cs typeface="Times New Roman" panose="02020603050405020304" pitchFamily="18" charset="0"/>
              </a:rPr>
              <a:t>人月神話。</a:t>
            </a:r>
            <a:endParaRPr lang="zh-TW" altLang="zh-TW" sz="20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814319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4342" y="768701"/>
            <a:ext cx="2941831" cy="400110"/>
          </a:xfrm>
          <a:prstGeom prst="rect">
            <a:avLst/>
          </a:prstGeom>
        </p:spPr>
        <p:txBody>
          <a:bodyPr wrap="none">
            <a:spAutoFit/>
          </a:bodyPr>
          <a:lstStyle/>
          <a:p>
            <a:r>
              <a:rPr lang="en-US" altLang="zh-TW"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 作為</a:t>
            </a:r>
            <a:r>
              <a:rPr lang="zh-TW" altLang="en-US" sz="2000" b="1"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需求概述</a:t>
            </a:r>
            <a:r>
              <a:rPr lang="zh-TW" altLang="en-US"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文件 </a:t>
            </a:r>
            <a:r>
              <a:rPr lang="en-US" altLang="zh-TW"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2000" dirty="0"/>
          </a:p>
        </p:txBody>
      </p:sp>
      <p:sp>
        <p:nvSpPr>
          <p:cNvPr id="5" name="矩形 4"/>
          <p:cNvSpPr/>
          <p:nvPr/>
        </p:nvSpPr>
        <p:spPr>
          <a:xfrm>
            <a:off x="2295898" y="141470"/>
            <a:ext cx="4698722" cy="584775"/>
          </a:xfrm>
          <a:prstGeom prst="rect">
            <a:avLst/>
          </a:prstGeom>
        </p:spPr>
        <p:txBody>
          <a:bodyPr wrap="none">
            <a:spAutoFit/>
          </a:bodyPr>
          <a:lstStyle/>
          <a:p>
            <a:r>
              <a:rPr lang="zh-TW" altLang="en-US" sz="3200" b="1"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使用者故事對照作為文件</a:t>
            </a:r>
            <a:endParaRPr lang="zh-TW" altLang="en-US" sz="3200" b="1" dirty="0"/>
          </a:p>
        </p:txBody>
      </p:sp>
      <p:pic>
        <p:nvPicPr>
          <p:cNvPr id="7" name="圖片 6"/>
          <p:cNvPicPr>
            <a:picLocks noChangeAspect="1"/>
          </p:cNvPicPr>
          <p:nvPr/>
        </p:nvPicPr>
        <p:blipFill>
          <a:blip r:embed="rId2"/>
          <a:stretch>
            <a:fillRect/>
          </a:stretch>
        </p:blipFill>
        <p:spPr>
          <a:xfrm>
            <a:off x="1178700" y="3346199"/>
            <a:ext cx="6708187" cy="2788787"/>
          </a:xfrm>
          <a:prstGeom prst="rect">
            <a:avLst/>
          </a:prstGeom>
        </p:spPr>
      </p:pic>
      <p:sp>
        <p:nvSpPr>
          <p:cNvPr id="8" name="橢圓 7"/>
          <p:cNvSpPr/>
          <p:nvPr/>
        </p:nvSpPr>
        <p:spPr>
          <a:xfrm>
            <a:off x="1856561" y="5504674"/>
            <a:ext cx="210312" cy="192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4645258" y="4650259"/>
            <a:ext cx="210312" cy="192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5683788" y="4646328"/>
            <a:ext cx="210312" cy="192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3140021" y="4646328"/>
            <a:ext cx="210312" cy="192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p:nvPr/>
        </p:nvCxnSpPr>
        <p:spPr>
          <a:xfrm>
            <a:off x="1957892" y="3000972"/>
            <a:ext cx="46517" cy="25037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a:off x="3322207" y="3008142"/>
            <a:ext cx="28126" cy="15788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1957892" y="3000972"/>
            <a:ext cx="382972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744122" y="3008142"/>
            <a:ext cx="1313" cy="15788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5787614" y="3000972"/>
            <a:ext cx="923" cy="15860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848264" y="1741904"/>
            <a:ext cx="4337756" cy="723275"/>
          </a:xfrm>
          <a:prstGeom prst="rect">
            <a:avLst/>
          </a:prstGeom>
        </p:spPr>
        <p:txBody>
          <a:bodyPr wrap="square">
            <a:spAutoFit/>
          </a:bodyPr>
          <a:lstStyle/>
          <a:p>
            <a:pPr>
              <a:spcBef>
                <a:spcPts val="600"/>
              </a:spcBef>
            </a:pPr>
            <a:r>
              <a:rPr lang="zh-TW" altLang="en-US" dirty="0">
                <a:latin typeface="微軟正黑體" panose="020B0604030504040204" pitchFamily="34" charset="-120"/>
                <a:ea typeface="微軟正黑體" panose="020B0604030504040204" pitchFamily="34" charset="-120"/>
              </a:rPr>
              <a:t>運用卡片的特殊標誌標示重要性、</a:t>
            </a:r>
            <a:endParaRPr lang="en-US" altLang="zh-TW" dirty="0">
              <a:latin typeface="微軟正黑體" panose="020B0604030504040204" pitchFamily="34" charset="-120"/>
              <a:ea typeface="微軟正黑體" panose="020B0604030504040204" pitchFamily="34" charset="-120"/>
            </a:endParaRPr>
          </a:p>
          <a:p>
            <a:pPr>
              <a:spcBef>
                <a:spcPts val="600"/>
              </a:spcBef>
            </a:pPr>
            <a:r>
              <a:rPr lang="zh-TW" altLang="en-US" dirty="0">
                <a:latin typeface="微軟正黑體" panose="020B0604030504040204" pitchFamily="34" charset="-120"/>
                <a:ea typeface="微軟正黑體" panose="020B0604030504040204" pitchFamily="34" charset="-120"/>
              </a:rPr>
              <a:t>困難度、簡易說明、定義完成 </a:t>
            </a:r>
            <a:r>
              <a:rPr lang="en-US" altLang="zh-TW" dirty="0">
                <a:latin typeface="微軟正黑體" panose="020B0604030504040204" pitchFamily="34" charset="-120"/>
                <a:ea typeface="微軟正黑體" panose="020B0604030504040204" pitchFamily="34" charset="-120"/>
              </a:rPr>
              <a:t>Done</a:t>
            </a:r>
            <a:r>
              <a:rPr lang="zh-TW" altLang="en-US" dirty="0">
                <a:latin typeface="微軟正黑體" panose="020B0604030504040204" pitchFamily="34" charset="-120"/>
                <a:ea typeface="微軟正黑體" panose="020B0604030504040204" pitchFamily="34" charset="-120"/>
              </a:rPr>
              <a:t>。</a:t>
            </a:r>
          </a:p>
        </p:txBody>
      </p:sp>
      <p:cxnSp>
        <p:nvCxnSpPr>
          <p:cNvPr id="28" name="直線接點 27"/>
          <p:cNvCxnSpPr/>
          <p:nvPr/>
        </p:nvCxnSpPr>
        <p:spPr>
          <a:xfrm flipV="1">
            <a:off x="4744122" y="2550562"/>
            <a:ext cx="0" cy="4575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657138" y="1714684"/>
            <a:ext cx="4173967" cy="7232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單箭頭接點 22"/>
          <p:cNvCxnSpPr>
            <a:endCxn id="18" idx="2"/>
          </p:cNvCxnSpPr>
          <p:nvPr/>
        </p:nvCxnSpPr>
        <p:spPr>
          <a:xfrm flipV="1">
            <a:off x="4744121" y="2437959"/>
            <a:ext cx="1" cy="3413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98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22282" y="3772039"/>
            <a:ext cx="3454792"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作者： 彼得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提爾</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布雷克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馬斯特</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746" y="2659578"/>
            <a:ext cx="1050476" cy="1457535"/>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46" y="4767898"/>
            <a:ext cx="1258760" cy="1258760"/>
          </a:xfrm>
          <a:prstGeom prst="rect">
            <a:avLst/>
          </a:prstGeom>
        </p:spPr>
      </p:pic>
      <p:sp>
        <p:nvSpPr>
          <p:cNvPr id="8" name="矩形 7"/>
          <p:cNvSpPr/>
          <p:nvPr/>
        </p:nvSpPr>
        <p:spPr>
          <a:xfrm>
            <a:off x="2506888" y="5686165"/>
            <a:ext cx="4414478" cy="369332"/>
          </a:xfrm>
          <a:prstGeom prst="rect">
            <a:avLst/>
          </a:prstGeom>
        </p:spPr>
        <p:txBody>
          <a:bodyPr wrap="none">
            <a:spAutoFit/>
          </a:bodyPr>
          <a:lstStyle/>
          <a:p>
            <a:r>
              <a:rPr lang="zh-TW" altLang="fr-FR" dirty="0"/>
              <a:t>作者</a:t>
            </a:r>
            <a:r>
              <a:rPr lang="fr-FR" altLang="zh-TW" dirty="0"/>
              <a:t>: Suzanne Robertson / James Robertson </a:t>
            </a:r>
            <a:endParaRPr lang="zh-TW" altLang="en-US" dirty="0"/>
          </a:p>
        </p:txBody>
      </p:sp>
      <p:sp>
        <p:nvSpPr>
          <p:cNvPr id="9" name="矩形 8"/>
          <p:cNvSpPr/>
          <p:nvPr/>
        </p:nvSpPr>
        <p:spPr>
          <a:xfrm>
            <a:off x="3688572" y="257604"/>
            <a:ext cx="2236510" cy="584775"/>
          </a:xfrm>
          <a:prstGeom prst="rect">
            <a:avLst/>
          </a:prstGeom>
        </p:spPr>
        <p:txBody>
          <a:bodyPr wrap="none">
            <a:spAutoFit/>
          </a:bodyPr>
          <a:lstStyle/>
          <a:p>
            <a:r>
              <a:rPr lang="zh-TW" altLang="en-US" sz="3200" b="1" dirty="0">
                <a:latin typeface="微軟正黑體" panose="020B0604030504040204" pitchFamily="34" charset="-120"/>
                <a:ea typeface="微軟正黑體" panose="020B0604030504040204" pitchFamily="34" charset="-120"/>
              </a:rPr>
              <a:t>需求的定義</a:t>
            </a:r>
          </a:p>
        </p:txBody>
      </p:sp>
      <p:sp>
        <p:nvSpPr>
          <p:cNvPr id="2" name="矩形 1"/>
          <p:cNvSpPr/>
          <p:nvPr/>
        </p:nvSpPr>
        <p:spPr>
          <a:xfrm>
            <a:off x="446928" y="1124518"/>
            <a:ext cx="8534399" cy="800219"/>
          </a:xfrm>
          <a:prstGeom prst="rect">
            <a:avLst/>
          </a:prstGeom>
        </p:spPr>
        <p:txBody>
          <a:bodyPr wrap="square">
            <a:spAutoFit/>
          </a:bodyPr>
          <a:lstStyle/>
          <a:p>
            <a:r>
              <a:rPr lang="zh-TW" altLang="en-US" sz="2300" dirty="0">
                <a:latin typeface="微軟正黑體" panose="020B0604030504040204" pitchFamily="34" charset="-120"/>
                <a:ea typeface="微軟正黑體" panose="020B0604030504040204" pitchFamily="34" charset="-120"/>
              </a:rPr>
              <a:t>需求分析指的是在建立一個新的或改變一個現存的系統或產品時，確定新系統的目的、範圍、定義和功能時所要做的所有工作。</a:t>
            </a:r>
          </a:p>
        </p:txBody>
      </p:sp>
      <p:sp>
        <p:nvSpPr>
          <p:cNvPr id="6" name="矩形 5"/>
          <p:cNvSpPr/>
          <p:nvPr/>
        </p:nvSpPr>
        <p:spPr>
          <a:xfrm>
            <a:off x="2522282" y="2917902"/>
            <a:ext cx="6459045" cy="738664"/>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從</a:t>
            </a: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到</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：打開世界運作的未知祕密，在意想不到之處發現價值</a:t>
            </a:r>
            <a:endParaRPr lang="en-US" altLang="zh-TW" dirty="0">
              <a:latin typeface="微軟正黑體" panose="020B0604030504040204" pitchFamily="34" charset="-120"/>
              <a:ea typeface="微軟正黑體" panose="020B0604030504040204" pitchFamily="34" charset="-120"/>
            </a:endParaRPr>
          </a:p>
          <a:p>
            <a:r>
              <a:rPr lang="en-US" altLang="zh-TW" dirty="0"/>
              <a:t>Zero to One: </a:t>
            </a:r>
            <a:r>
              <a:rPr lang="en-US" altLang="zh-TW" sz="2400" dirty="0"/>
              <a:t>Notes</a:t>
            </a:r>
            <a:r>
              <a:rPr lang="en-US" altLang="zh-TW" dirty="0"/>
              <a:t> on Startups, or How to Build the Future</a:t>
            </a:r>
            <a:endParaRPr lang="en-US" altLang="zh-TW" dirty="0">
              <a:latin typeface="微軟正黑體" panose="020B0604030504040204" pitchFamily="34" charset="-120"/>
              <a:ea typeface="微軟正黑體" panose="020B0604030504040204" pitchFamily="34" charset="-120"/>
            </a:endParaRPr>
          </a:p>
        </p:txBody>
      </p:sp>
      <p:sp>
        <p:nvSpPr>
          <p:cNvPr id="11" name="矩形 10"/>
          <p:cNvSpPr/>
          <p:nvPr/>
        </p:nvSpPr>
        <p:spPr>
          <a:xfrm>
            <a:off x="2522282" y="4767898"/>
            <a:ext cx="4572000" cy="677108"/>
          </a:xfrm>
          <a:prstGeom prst="rect">
            <a:avLst/>
          </a:prstGeom>
        </p:spPr>
        <p:txBody>
          <a:bodyPr>
            <a:spAutoFit/>
          </a:bodyPr>
          <a:lstStyle/>
          <a:p>
            <a:r>
              <a:rPr lang="zh-TW" altLang="en-US" sz="2000" dirty="0">
                <a:latin typeface="微軟正黑體" panose="020B0604030504040204" pitchFamily="34" charset="-120"/>
                <a:ea typeface="微軟正黑體" panose="020B0604030504040204" pitchFamily="34" charset="-120"/>
              </a:rPr>
              <a:t>掌握需求過程</a:t>
            </a:r>
            <a:endParaRPr lang="en-US" altLang="zh-TW" sz="2000" dirty="0">
              <a:latin typeface="微軟正黑體" panose="020B0604030504040204" pitchFamily="34" charset="-120"/>
              <a:ea typeface="微軟正黑體" panose="020B0604030504040204" pitchFamily="34" charset="-120"/>
            </a:endParaRPr>
          </a:p>
          <a:p>
            <a:r>
              <a:rPr lang="en-US" altLang="zh-TW" dirty="0"/>
              <a:t>Mastering the Requirements Process </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1169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95898" y="141470"/>
            <a:ext cx="4698722" cy="584775"/>
          </a:xfrm>
          <a:prstGeom prst="rect">
            <a:avLst/>
          </a:prstGeom>
        </p:spPr>
        <p:txBody>
          <a:bodyPr wrap="none">
            <a:spAutoFit/>
          </a:bodyPr>
          <a:lstStyle/>
          <a:p>
            <a:r>
              <a:rPr lang="zh-TW" altLang="en-US" sz="3200" b="1"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使用者故事對照作為文件</a:t>
            </a:r>
            <a:endParaRPr lang="zh-TW" altLang="en-US" sz="3200" b="1" dirty="0"/>
          </a:p>
        </p:txBody>
      </p:sp>
      <p:pic>
        <p:nvPicPr>
          <p:cNvPr id="25" name="圖片 24"/>
          <p:cNvPicPr>
            <a:picLocks noChangeAspect="1"/>
          </p:cNvPicPr>
          <p:nvPr/>
        </p:nvPicPr>
        <p:blipFill>
          <a:blip r:embed="rId2"/>
          <a:stretch>
            <a:fillRect/>
          </a:stretch>
        </p:blipFill>
        <p:spPr>
          <a:xfrm>
            <a:off x="914149" y="2942588"/>
            <a:ext cx="7815928" cy="3253380"/>
          </a:xfrm>
          <a:prstGeom prst="rect">
            <a:avLst/>
          </a:prstGeom>
        </p:spPr>
      </p:pic>
      <p:sp>
        <p:nvSpPr>
          <p:cNvPr id="26" name="矩形 25"/>
          <p:cNvSpPr/>
          <p:nvPr/>
        </p:nvSpPr>
        <p:spPr>
          <a:xfrm>
            <a:off x="1702161" y="1488168"/>
            <a:ext cx="6910212" cy="1092607"/>
          </a:xfrm>
          <a:prstGeom prst="rect">
            <a:avLst/>
          </a:prstGeom>
        </p:spPr>
        <p:txBody>
          <a:bodyPr wrap="square">
            <a:spAutoFit/>
          </a:bodyPr>
          <a:lstStyle/>
          <a:p>
            <a:pPr marL="285750" indent="-28575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使用者故事對應 </a:t>
            </a:r>
            <a:r>
              <a:rPr lang="en-US" altLang="zh-TW" sz="2000" dirty="0" err="1">
                <a:latin typeface="微軟正黑體" panose="020B0604030504040204" pitchFamily="34" charset="-120"/>
                <a:ea typeface="微軟正黑體" panose="020B0604030504040204" pitchFamily="34" charset="-120"/>
              </a:rPr>
              <a:t>Input/Output</a:t>
            </a:r>
            <a:r>
              <a:rPr lang="zh-TW" altLang="en-US" sz="2000" dirty="0">
                <a:latin typeface="微軟正黑體" panose="020B0604030504040204" pitchFamily="34" charset="-120"/>
                <a:ea typeface="微軟正黑體" panose="020B0604030504040204" pitchFamily="34" charset="-120"/>
              </a:rPr>
              <a:t> 、 </a:t>
            </a:r>
            <a:r>
              <a:rPr lang="en-US" altLang="zh-TW" sz="2000" dirty="0">
                <a:latin typeface="微軟正黑體" panose="020B0604030504040204" pitchFamily="34" charset="-120"/>
                <a:ea typeface="微軟正黑體" panose="020B0604030504040204" pitchFamily="34" charset="-120"/>
              </a:rPr>
              <a:t>Process </a:t>
            </a:r>
            <a:r>
              <a:rPr lang="zh-TW" altLang="en-US" sz="2000" dirty="0">
                <a:latin typeface="微軟正黑體" panose="020B0604030504040204" pitchFamily="34" charset="-120"/>
                <a:ea typeface="微軟正黑體" panose="020B0604030504040204" pitchFamily="34" charset="-120"/>
              </a:rPr>
              <a:t>對應功能。</a:t>
            </a:r>
            <a:endParaRPr lang="en-US" altLang="zh-TW" sz="2000" dirty="0">
              <a:latin typeface="微軟正黑體" panose="020B0604030504040204" pitchFamily="34" charset="-120"/>
              <a:ea typeface="微軟正黑體" panose="020B0604030504040204" pitchFamily="34" charset="-120"/>
            </a:endParaRPr>
          </a:p>
          <a:p>
            <a:pPr marL="285750" indent="-285750">
              <a:spcBef>
                <a:spcPts val="60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相關故事形成元件功能模組 </a:t>
            </a:r>
            <a:r>
              <a:rPr lang="en-US" altLang="zh-TW" sz="2000" dirty="0">
                <a:latin typeface="微軟正黑體" panose="020B0604030504040204" pitchFamily="34" charset="-120"/>
                <a:ea typeface="微軟正黑體" panose="020B0604030504040204" pitchFamily="34" charset="-120"/>
              </a:rPr>
              <a:t>model</a:t>
            </a:r>
          </a:p>
          <a:p>
            <a:r>
              <a:rPr lang="zh-TW" altLang="en-US" sz="2000" dirty="0">
                <a:latin typeface="微軟正黑體" panose="020B0604030504040204" pitchFamily="34" charset="-120"/>
                <a:ea typeface="微軟正黑體" panose="020B0604030504040204" pitchFamily="34" charset="-120"/>
              </a:rPr>
              <a:t> </a:t>
            </a:r>
          </a:p>
        </p:txBody>
      </p:sp>
      <p:sp>
        <p:nvSpPr>
          <p:cNvPr id="27" name="矩形 26"/>
          <p:cNvSpPr/>
          <p:nvPr/>
        </p:nvSpPr>
        <p:spPr>
          <a:xfrm>
            <a:off x="3174342" y="726245"/>
            <a:ext cx="2941831" cy="400110"/>
          </a:xfrm>
          <a:prstGeom prst="rect">
            <a:avLst/>
          </a:prstGeom>
        </p:spPr>
        <p:txBody>
          <a:bodyPr wrap="none">
            <a:spAutoFit/>
          </a:bodyPr>
          <a:lstStyle/>
          <a:p>
            <a:r>
              <a:rPr lang="en-US" altLang="zh-TW"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 作為</a:t>
            </a:r>
            <a:r>
              <a:rPr lang="zh-TW" altLang="en-US" sz="2000" b="1"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系統概述</a:t>
            </a:r>
            <a:r>
              <a:rPr lang="zh-TW" altLang="en-US"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文件 </a:t>
            </a:r>
            <a:r>
              <a:rPr lang="en-US" altLang="zh-TW"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 </a:t>
            </a:r>
            <a:endParaRPr lang="zh-TW" altLang="en-US" sz="2000" dirty="0"/>
          </a:p>
        </p:txBody>
      </p:sp>
      <p:sp>
        <p:nvSpPr>
          <p:cNvPr id="29" name="手繪多邊形 28"/>
          <p:cNvSpPr/>
          <p:nvPr/>
        </p:nvSpPr>
        <p:spPr>
          <a:xfrm>
            <a:off x="1077837" y="3435350"/>
            <a:ext cx="853042" cy="2305610"/>
          </a:xfrm>
          <a:custGeom>
            <a:avLst/>
            <a:gdLst>
              <a:gd name="connsiteX0" fmla="*/ 46592 w 853042"/>
              <a:gd name="connsiteY0" fmla="*/ 44450 h 2305610"/>
              <a:gd name="connsiteX1" fmla="*/ 46592 w 853042"/>
              <a:gd name="connsiteY1" fmla="*/ 44450 h 2305610"/>
              <a:gd name="connsiteX2" fmla="*/ 65642 w 853042"/>
              <a:gd name="connsiteY2" fmla="*/ 101600 h 2305610"/>
              <a:gd name="connsiteX3" fmla="*/ 84692 w 853042"/>
              <a:gd name="connsiteY3" fmla="*/ 171450 h 2305610"/>
              <a:gd name="connsiteX4" fmla="*/ 78342 w 853042"/>
              <a:gd name="connsiteY4" fmla="*/ 304800 h 2305610"/>
              <a:gd name="connsiteX5" fmla="*/ 71992 w 853042"/>
              <a:gd name="connsiteY5" fmla="*/ 336550 h 2305610"/>
              <a:gd name="connsiteX6" fmla="*/ 65642 w 853042"/>
              <a:gd name="connsiteY6" fmla="*/ 374650 h 2305610"/>
              <a:gd name="connsiteX7" fmla="*/ 65642 w 853042"/>
              <a:gd name="connsiteY7" fmla="*/ 1238250 h 2305610"/>
              <a:gd name="connsiteX8" fmla="*/ 52942 w 853042"/>
              <a:gd name="connsiteY8" fmla="*/ 1301750 h 2305610"/>
              <a:gd name="connsiteX9" fmla="*/ 65642 w 853042"/>
              <a:gd name="connsiteY9" fmla="*/ 2247900 h 2305610"/>
              <a:gd name="connsiteX10" fmla="*/ 65642 w 853042"/>
              <a:gd name="connsiteY10" fmla="*/ 2247900 h 2305610"/>
              <a:gd name="connsiteX11" fmla="*/ 141842 w 853042"/>
              <a:gd name="connsiteY11" fmla="*/ 2254250 h 2305610"/>
              <a:gd name="connsiteX12" fmla="*/ 249792 w 853042"/>
              <a:gd name="connsiteY12" fmla="*/ 2273300 h 2305610"/>
              <a:gd name="connsiteX13" fmla="*/ 510142 w 853042"/>
              <a:gd name="connsiteY13" fmla="*/ 2279650 h 2305610"/>
              <a:gd name="connsiteX14" fmla="*/ 554592 w 853042"/>
              <a:gd name="connsiteY14" fmla="*/ 2286000 h 2305610"/>
              <a:gd name="connsiteX15" fmla="*/ 649842 w 853042"/>
              <a:gd name="connsiteY15" fmla="*/ 2305050 h 2305610"/>
              <a:gd name="connsiteX16" fmla="*/ 719692 w 853042"/>
              <a:gd name="connsiteY16" fmla="*/ 2298700 h 2305610"/>
              <a:gd name="connsiteX17" fmla="*/ 745092 w 853042"/>
              <a:gd name="connsiteY17" fmla="*/ 2247900 h 2305610"/>
              <a:gd name="connsiteX18" fmla="*/ 764142 w 853042"/>
              <a:gd name="connsiteY18" fmla="*/ 2235200 h 2305610"/>
              <a:gd name="connsiteX19" fmla="*/ 776842 w 853042"/>
              <a:gd name="connsiteY19" fmla="*/ 2159000 h 2305610"/>
              <a:gd name="connsiteX20" fmla="*/ 783192 w 853042"/>
              <a:gd name="connsiteY20" fmla="*/ 2139950 h 2305610"/>
              <a:gd name="connsiteX21" fmla="*/ 795892 w 853042"/>
              <a:gd name="connsiteY21" fmla="*/ 2063750 h 2305610"/>
              <a:gd name="connsiteX22" fmla="*/ 814942 w 853042"/>
              <a:gd name="connsiteY22" fmla="*/ 1955800 h 2305610"/>
              <a:gd name="connsiteX23" fmla="*/ 827642 w 853042"/>
              <a:gd name="connsiteY23" fmla="*/ 1771650 h 2305610"/>
              <a:gd name="connsiteX24" fmla="*/ 840342 w 853042"/>
              <a:gd name="connsiteY24" fmla="*/ 1676400 h 2305610"/>
              <a:gd name="connsiteX25" fmla="*/ 846692 w 853042"/>
              <a:gd name="connsiteY25" fmla="*/ 1657350 h 2305610"/>
              <a:gd name="connsiteX26" fmla="*/ 853042 w 853042"/>
              <a:gd name="connsiteY26" fmla="*/ 1625600 h 2305610"/>
              <a:gd name="connsiteX27" fmla="*/ 846692 w 853042"/>
              <a:gd name="connsiteY27" fmla="*/ 1517650 h 2305610"/>
              <a:gd name="connsiteX28" fmla="*/ 840342 w 853042"/>
              <a:gd name="connsiteY28" fmla="*/ 1492250 h 2305610"/>
              <a:gd name="connsiteX29" fmla="*/ 827642 w 853042"/>
              <a:gd name="connsiteY29" fmla="*/ 1422400 h 2305610"/>
              <a:gd name="connsiteX30" fmla="*/ 821292 w 853042"/>
              <a:gd name="connsiteY30" fmla="*/ 1403350 h 2305610"/>
              <a:gd name="connsiteX31" fmla="*/ 808592 w 853042"/>
              <a:gd name="connsiteY31" fmla="*/ 1384300 h 2305610"/>
              <a:gd name="connsiteX32" fmla="*/ 802242 w 853042"/>
              <a:gd name="connsiteY32" fmla="*/ 1327150 h 2305610"/>
              <a:gd name="connsiteX33" fmla="*/ 795892 w 853042"/>
              <a:gd name="connsiteY33" fmla="*/ 1282700 h 2305610"/>
              <a:gd name="connsiteX34" fmla="*/ 802242 w 853042"/>
              <a:gd name="connsiteY34" fmla="*/ 990600 h 2305610"/>
              <a:gd name="connsiteX35" fmla="*/ 814942 w 853042"/>
              <a:gd name="connsiteY35" fmla="*/ 958850 h 2305610"/>
              <a:gd name="connsiteX36" fmla="*/ 808592 w 853042"/>
              <a:gd name="connsiteY36" fmla="*/ 463550 h 2305610"/>
              <a:gd name="connsiteX37" fmla="*/ 802242 w 853042"/>
              <a:gd name="connsiteY37" fmla="*/ 431800 h 2305610"/>
              <a:gd name="connsiteX38" fmla="*/ 789542 w 853042"/>
              <a:gd name="connsiteY38" fmla="*/ 260350 h 2305610"/>
              <a:gd name="connsiteX39" fmla="*/ 776842 w 853042"/>
              <a:gd name="connsiteY39" fmla="*/ 222250 h 2305610"/>
              <a:gd name="connsiteX40" fmla="*/ 770492 w 853042"/>
              <a:gd name="connsiteY40" fmla="*/ 196850 h 2305610"/>
              <a:gd name="connsiteX41" fmla="*/ 764142 w 853042"/>
              <a:gd name="connsiteY41" fmla="*/ 127000 h 2305610"/>
              <a:gd name="connsiteX42" fmla="*/ 757792 w 853042"/>
              <a:gd name="connsiteY42" fmla="*/ 12700 h 2305610"/>
              <a:gd name="connsiteX43" fmla="*/ 713342 w 853042"/>
              <a:gd name="connsiteY43" fmla="*/ 6350 h 2305610"/>
              <a:gd name="connsiteX44" fmla="*/ 618092 w 853042"/>
              <a:gd name="connsiteY44" fmla="*/ 0 h 2305610"/>
              <a:gd name="connsiteX45" fmla="*/ 97392 w 853042"/>
              <a:gd name="connsiteY45" fmla="*/ 6350 h 2305610"/>
              <a:gd name="connsiteX46" fmla="*/ 78342 w 853042"/>
              <a:gd name="connsiteY46" fmla="*/ 19050 h 2305610"/>
              <a:gd name="connsiteX47" fmla="*/ 46592 w 853042"/>
              <a:gd name="connsiteY47" fmla="*/ 25400 h 2305610"/>
              <a:gd name="connsiteX48" fmla="*/ 46592 w 853042"/>
              <a:gd name="connsiteY48" fmla="*/ 44450 h 230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53042" h="2305610">
                <a:moveTo>
                  <a:pt x="46592" y="44450"/>
                </a:moveTo>
                <a:lnTo>
                  <a:pt x="46592" y="44450"/>
                </a:lnTo>
                <a:cubicBezTo>
                  <a:pt x="52942" y="63500"/>
                  <a:pt x="61043" y="82053"/>
                  <a:pt x="65642" y="101600"/>
                </a:cubicBezTo>
                <a:cubicBezTo>
                  <a:pt x="82889" y="174898"/>
                  <a:pt x="58076" y="131526"/>
                  <a:pt x="84692" y="171450"/>
                </a:cubicBezTo>
                <a:cubicBezTo>
                  <a:pt x="82575" y="215900"/>
                  <a:pt x="81755" y="260431"/>
                  <a:pt x="78342" y="304800"/>
                </a:cubicBezTo>
                <a:cubicBezTo>
                  <a:pt x="77514" y="315561"/>
                  <a:pt x="73923" y="325931"/>
                  <a:pt x="71992" y="336550"/>
                </a:cubicBezTo>
                <a:cubicBezTo>
                  <a:pt x="69689" y="349218"/>
                  <a:pt x="67759" y="361950"/>
                  <a:pt x="65642" y="374650"/>
                </a:cubicBezTo>
                <a:cubicBezTo>
                  <a:pt x="91004" y="704361"/>
                  <a:pt x="81237" y="546871"/>
                  <a:pt x="65642" y="1238250"/>
                </a:cubicBezTo>
                <a:cubicBezTo>
                  <a:pt x="65155" y="1259830"/>
                  <a:pt x="57175" y="1280583"/>
                  <a:pt x="52942" y="1301750"/>
                </a:cubicBezTo>
                <a:cubicBezTo>
                  <a:pt x="55088" y="1617154"/>
                  <a:pt x="-75414" y="1965787"/>
                  <a:pt x="65642" y="2247900"/>
                </a:cubicBezTo>
                <a:lnTo>
                  <a:pt x="65642" y="2247900"/>
                </a:lnTo>
                <a:cubicBezTo>
                  <a:pt x="91042" y="2250017"/>
                  <a:pt x="116636" y="2250469"/>
                  <a:pt x="141842" y="2254250"/>
                </a:cubicBezTo>
                <a:cubicBezTo>
                  <a:pt x="230467" y="2267544"/>
                  <a:pt x="154178" y="2269475"/>
                  <a:pt x="249792" y="2273300"/>
                </a:cubicBezTo>
                <a:cubicBezTo>
                  <a:pt x="336532" y="2276770"/>
                  <a:pt x="423359" y="2277533"/>
                  <a:pt x="510142" y="2279650"/>
                </a:cubicBezTo>
                <a:cubicBezTo>
                  <a:pt x="524959" y="2281767"/>
                  <a:pt x="539916" y="2283065"/>
                  <a:pt x="554592" y="2286000"/>
                </a:cubicBezTo>
                <a:lnTo>
                  <a:pt x="649842" y="2305050"/>
                </a:lnTo>
                <a:cubicBezTo>
                  <a:pt x="673125" y="2302933"/>
                  <a:pt x="699644" y="2310729"/>
                  <a:pt x="719692" y="2298700"/>
                </a:cubicBezTo>
                <a:cubicBezTo>
                  <a:pt x="735926" y="2288960"/>
                  <a:pt x="729340" y="2258402"/>
                  <a:pt x="745092" y="2247900"/>
                </a:cubicBezTo>
                <a:lnTo>
                  <a:pt x="764142" y="2235200"/>
                </a:lnTo>
                <a:cubicBezTo>
                  <a:pt x="780966" y="2167904"/>
                  <a:pt x="757022" y="2268010"/>
                  <a:pt x="776842" y="2159000"/>
                </a:cubicBezTo>
                <a:cubicBezTo>
                  <a:pt x="778039" y="2152414"/>
                  <a:pt x="781569" y="2146444"/>
                  <a:pt x="783192" y="2139950"/>
                </a:cubicBezTo>
                <a:cubicBezTo>
                  <a:pt x="788090" y="2120358"/>
                  <a:pt x="794100" y="2081671"/>
                  <a:pt x="795892" y="2063750"/>
                </a:cubicBezTo>
                <a:cubicBezTo>
                  <a:pt x="805622" y="1966455"/>
                  <a:pt x="788990" y="2007705"/>
                  <a:pt x="814942" y="1955800"/>
                </a:cubicBezTo>
                <a:cubicBezTo>
                  <a:pt x="829558" y="1838872"/>
                  <a:pt x="813319" y="1979339"/>
                  <a:pt x="827642" y="1771650"/>
                </a:cubicBezTo>
                <a:cubicBezTo>
                  <a:pt x="828130" y="1764574"/>
                  <a:pt x="838348" y="1686369"/>
                  <a:pt x="840342" y="1676400"/>
                </a:cubicBezTo>
                <a:cubicBezTo>
                  <a:pt x="841655" y="1669836"/>
                  <a:pt x="845069" y="1663844"/>
                  <a:pt x="846692" y="1657350"/>
                </a:cubicBezTo>
                <a:cubicBezTo>
                  <a:pt x="849310" y="1646879"/>
                  <a:pt x="850925" y="1636183"/>
                  <a:pt x="853042" y="1625600"/>
                </a:cubicBezTo>
                <a:cubicBezTo>
                  <a:pt x="850925" y="1589617"/>
                  <a:pt x="850109" y="1553533"/>
                  <a:pt x="846692" y="1517650"/>
                </a:cubicBezTo>
                <a:cubicBezTo>
                  <a:pt x="845865" y="1508962"/>
                  <a:pt x="842054" y="1500808"/>
                  <a:pt x="840342" y="1492250"/>
                </a:cubicBezTo>
                <a:cubicBezTo>
                  <a:pt x="834681" y="1463943"/>
                  <a:pt x="834452" y="1449642"/>
                  <a:pt x="827642" y="1422400"/>
                </a:cubicBezTo>
                <a:cubicBezTo>
                  <a:pt x="826019" y="1415906"/>
                  <a:pt x="824285" y="1409337"/>
                  <a:pt x="821292" y="1403350"/>
                </a:cubicBezTo>
                <a:cubicBezTo>
                  <a:pt x="817879" y="1396524"/>
                  <a:pt x="812825" y="1390650"/>
                  <a:pt x="808592" y="1384300"/>
                </a:cubicBezTo>
                <a:cubicBezTo>
                  <a:pt x="806475" y="1365250"/>
                  <a:pt x="804619" y="1346169"/>
                  <a:pt x="802242" y="1327150"/>
                </a:cubicBezTo>
                <a:cubicBezTo>
                  <a:pt x="800386" y="1312298"/>
                  <a:pt x="795892" y="1297667"/>
                  <a:pt x="795892" y="1282700"/>
                </a:cubicBezTo>
                <a:cubicBezTo>
                  <a:pt x="795892" y="1185310"/>
                  <a:pt x="796523" y="1087822"/>
                  <a:pt x="802242" y="990600"/>
                </a:cubicBezTo>
                <a:cubicBezTo>
                  <a:pt x="802911" y="979221"/>
                  <a:pt x="810709" y="969433"/>
                  <a:pt x="814942" y="958850"/>
                </a:cubicBezTo>
                <a:cubicBezTo>
                  <a:pt x="812825" y="793750"/>
                  <a:pt x="812569" y="628616"/>
                  <a:pt x="808592" y="463550"/>
                </a:cubicBezTo>
                <a:cubicBezTo>
                  <a:pt x="808332" y="452760"/>
                  <a:pt x="803177" y="442552"/>
                  <a:pt x="802242" y="431800"/>
                </a:cubicBezTo>
                <a:cubicBezTo>
                  <a:pt x="800358" y="410131"/>
                  <a:pt x="797329" y="299284"/>
                  <a:pt x="789542" y="260350"/>
                </a:cubicBezTo>
                <a:cubicBezTo>
                  <a:pt x="786917" y="247223"/>
                  <a:pt x="780089" y="235237"/>
                  <a:pt x="776842" y="222250"/>
                </a:cubicBezTo>
                <a:lnTo>
                  <a:pt x="770492" y="196850"/>
                </a:lnTo>
                <a:cubicBezTo>
                  <a:pt x="768375" y="173567"/>
                  <a:pt x="765751" y="150324"/>
                  <a:pt x="764142" y="127000"/>
                </a:cubicBezTo>
                <a:cubicBezTo>
                  <a:pt x="761517" y="88932"/>
                  <a:pt x="772600" y="47868"/>
                  <a:pt x="757792" y="12700"/>
                </a:cubicBezTo>
                <a:cubicBezTo>
                  <a:pt x="751984" y="-1094"/>
                  <a:pt x="728248" y="7705"/>
                  <a:pt x="713342" y="6350"/>
                </a:cubicBezTo>
                <a:cubicBezTo>
                  <a:pt x="681652" y="3469"/>
                  <a:pt x="649842" y="2117"/>
                  <a:pt x="618092" y="0"/>
                </a:cubicBezTo>
                <a:cubicBezTo>
                  <a:pt x="444525" y="2117"/>
                  <a:pt x="270864" y="227"/>
                  <a:pt x="97392" y="6350"/>
                </a:cubicBezTo>
                <a:cubicBezTo>
                  <a:pt x="89765" y="6619"/>
                  <a:pt x="85488" y="16370"/>
                  <a:pt x="78342" y="19050"/>
                </a:cubicBezTo>
                <a:cubicBezTo>
                  <a:pt x="68236" y="22840"/>
                  <a:pt x="57128" y="23059"/>
                  <a:pt x="46592" y="25400"/>
                </a:cubicBezTo>
                <a:cubicBezTo>
                  <a:pt x="38073" y="27293"/>
                  <a:pt x="46592" y="41275"/>
                  <a:pt x="46592" y="44450"/>
                </a:cubicBez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手繪多邊形 29"/>
          <p:cNvSpPr/>
          <p:nvPr/>
        </p:nvSpPr>
        <p:spPr>
          <a:xfrm>
            <a:off x="2743200" y="3435350"/>
            <a:ext cx="1531033" cy="1220462"/>
          </a:xfrm>
          <a:custGeom>
            <a:avLst/>
            <a:gdLst>
              <a:gd name="connsiteX0" fmla="*/ 12700 w 1531033"/>
              <a:gd name="connsiteY0" fmla="*/ 31750 h 1220462"/>
              <a:gd name="connsiteX1" fmla="*/ 12700 w 1531033"/>
              <a:gd name="connsiteY1" fmla="*/ 31750 h 1220462"/>
              <a:gd name="connsiteX2" fmla="*/ 12700 w 1531033"/>
              <a:gd name="connsiteY2" fmla="*/ 215900 h 1220462"/>
              <a:gd name="connsiteX3" fmla="*/ 0 w 1531033"/>
              <a:gd name="connsiteY3" fmla="*/ 298450 h 1220462"/>
              <a:gd name="connsiteX4" fmla="*/ 6350 w 1531033"/>
              <a:gd name="connsiteY4" fmla="*/ 723900 h 1220462"/>
              <a:gd name="connsiteX5" fmla="*/ 19050 w 1531033"/>
              <a:gd name="connsiteY5" fmla="*/ 812800 h 1220462"/>
              <a:gd name="connsiteX6" fmla="*/ 25400 w 1531033"/>
              <a:gd name="connsiteY6" fmla="*/ 958850 h 1220462"/>
              <a:gd name="connsiteX7" fmla="*/ 31750 w 1531033"/>
              <a:gd name="connsiteY7" fmla="*/ 977900 h 1220462"/>
              <a:gd name="connsiteX8" fmla="*/ 38100 w 1531033"/>
              <a:gd name="connsiteY8" fmla="*/ 1016000 h 1220462"/>
              <a:gd name="connsiteX9" fmla="*/ 44450 w 1531033"/>
              <a:gd name="connsiteY9" fmla="*/ 1193800 h 1220462"/>
              <a:gd name="connsiteX10" fmla="*/ 488950 w 1531033"/>
              <a:gd name="connsiteY10" fmla="*/ 1200150 h 1220462"/>
              <a:gd name="connsiteX11" fmla="*/ 1511300 w 1531033"/>
              <a:gd name="connsiteY11" fmla="*/ 1193800 h 1220462"/>
              <a:gd name="connsiteX12" fmla="*/ 1530350 w 1531033"/>
              <a:gd name="connsiteY12" fmla="*/ 1181100 h 1220462"/>
              <a:gd name="connsiteX13" fmla="*/ 1524000 w 1531033"/>
              <a:gd name="connsiteY13" fmla="*/ 1149350 h 1220462"/>
              <a:gd name="connsiteX14" fmla="*/ 1517650 w 1531033"/>
              <a:gd name="connsiteY14" fmla="*/ 1104900 h 1220462"/>
              <a:gd name="connsiteX15" fmla="*/ 1524000 w 1531033"/>
              <a:gd name="connsiteY15" fmla="*/ 876300 h 1220462"/>
              <a:gd name="connsiteX16" fmla="*/ 1530350 w 1531033"/>
              <a:gd name="connsiteY16" fmla="*/ 838200 h 1220462"/>
              <a:gd name="connsiteX17" fmla="*/ 1524000 w 1531033"/>
              <a:gd name="connsiteY17" fmla="*/ 622300 h 1220462"/>
              <a:gd name="connsiteX18" fmla="*/ 1498600 w 1531033"/>
              <a:gd name="connsiteY18" fmla="*/ 609600 h 1220462"/>
              <a:gd name="connsiteX19" fmla="*/ 908050 w 1531033"/>
              <a:gd name="connsiteY19" fmla="*/ 603250 h 1220462"/>
              <a:gd name="connsiteX20" fmla="*/ 755650 w 1531033"/>
              <a:gd name="connsiteY20" fmla="*/ 590550 h 1220462"/>
              <a:gd name="connsiteX21" fmla="*/ 742950 w 1531033"/>
              <a:gd name="connsiteY21" fmla="*/ 552450 h 1220462"/>
              <a:gd name="connsiteX22" fmla="*/ 730250 w 1531033"/>
              <a:gd name="connsiteY22" fmla="*/ 533400 h 1220462"/>
              <a:gd name="connsiteX23" fmla="*/ 736600 w 1531033"/>
              <a:gd name="connsiteY23" fmla="*/ 0 h 1220462"/>
              <a:gd name="connsiteX24" fmla="*/ 304800 w 1531033"/>
              <a:gd name="connsiteY24" fmla="*/ 6350 h 1220462"/>
              <a:gd name="connsiteX25" fmla="*/ 127000 w 1531033"/>
              <a:gd name="connsiteY25" fmla="*/ 25400 h 1220462"/>
              <a:gd name="connsiteX26" fmla="*/ 12700 w 1531033"/>
              <a:gd name="connsiteY26" fmla="*/ 31750 h 122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31033" h="1220462">
                <a:moveTo>
                  <a:pt x="12700" y="31750"/>
                </a:moveTo>
                <a:lnTo>
                  <a:pt x="12700" y="31750"/>
                </a:lnTo>
                <a:cubicBezTo>
                  <a:pt x="23042" y="124831"/>
                  <a:pt x="21529" y="83458"/>
                  <a:pt x="12700" y="215900"/>
                </a:cubicBezTo>
                <a:cubicBezTo>
                  <a:pt x="8607" y="277290"/>
                  <a:pt x="12157" y="261979"/>
                  <a:pt x="0" y="298450"/>
                </a:cubicBezTo>
                <a:cubicBezTo>
                  <a:pt x="2117" y="440267"/>
                  <a:pt x="1101" y="582165"/>
                  <a:pt x="6350" y="723900"/>
                </a:cubicBezTo>
                <a:cubicBezTo>
                  <a:pt x="7458" y="753814"/>
                  <a:pt x="19050" y="812800"/>
                  <a:pt x="19050" y="812800"/>
                </a:cubicBezTo>
                <a:cubicBezTo>
                  <a:pt x="21167" y="861483"/>
                  <a:pt x="21663" y="910264"/>
                  <a:pt x="25400" y="958850"/>
                </a:cubicBezTo>
                <a:cubicBezTo>
                  <a:pt x="25913" y="965524"/>
                  <a:pt x="30298" y="971366"/>
                  <a:pt x="31750" y="977900"/>
                </a:cubicBezTo>
                <a:cubicBezTo>
                  <a:pt x="34543" y="990469"/>
                  <a:pt x="35983" y="1003300"/>
                  <a:pt x="38100" y="1016000"/>
                </a:cubicBezTo>
                <a:cubicBezTo>
                  <a:pt x="40217" y="1075267"/>
                  <a:pt x="-10451" y="1171375"/>
                  <a:pt x="44450" y="1193800"/>
                </a:cubicBezTo>
                <a:cubicBezTo>
                  <a:pt x="181630" y="1249831"/>
                  <a:pt x="340768" y="1200150"/>
                  <a:pt x="488950" y="1200150"/>
                </a:cubicBezTo>
                <a:lnTo>
                  <a:pt x="1511300" y="1193800"/>
                </a:lnTo>
                <a:cubicBezTo>
                  <a:pt x="1517650" y="1189567"/>
                  <a:pt x="1528253" y="1188438"/>
                  <a:pt x="1530350" y="1181100"/>
                </a:cubicBezTo>
                <a:cubicBezTo>
                  <a:pt x="1533315" y="1170722"/>
                  <a:pt x="1525774" y="1159996"/>
                  <a:pt x="1524000" y="1149350"/>
                </a:cubicBezTo>
                <a:cubicBezTo>
                  <a:pt x="1521539" y="1134587"/>
                  <a:pt x="1519767" y="1119717"/>
                  <a:pt x="1517650" y="1104900"/>
                </a:cubicBezTo>
                <a:cubicBezTo>
                  <a:pt x="1519767" y="1028700"/>
                  <a:pt x="1520374" y="952443"/>
                  <a:pt x="1524000" y="876300"/>
                </a:cubicBezTo>
                <a:cubicBezTo>
                  <a:pt x="1524612" y="863439"/>
                  <a:pt x="1530350" y="851075"/>
                  <a:pt x="1530350" y="838200"/>
                </a:cubicBezTo>
                <a:cubicBezTo>
                  <a:pt x="1530350" y="766202"/>
                  <a:pt x="1533905" y="693613"/>
                  <a:pt x="1524000" y="622300"/>
                </a:cubicBezTo>
                <a:cubicBezTo>
                  <a:pt x="1522698" y="612924"/>
                  <a:pt x="1508061" y="609893"/>
                  <a:pt x="1498600" y="609600"/>
                </a:cubicBezTo>
                <a:cubicBezTo>
                  <a:pt x="1301833" y="603514"/>
                  <a:pt x="1104900" y="605367"/>
                  <a:pt x="908050" y="603250"/>
                </a:cubicBezTo>
                <a:cubicBezTo>
                  <a:pt x="857250" y="599017"/>
                  <a:pt x="804372" y="605541"/>
                  <a:pt x="755650" y="590550"/>
                </a:cubicBezTo>
                <a:cubicBezTo>
                  <a:pt x="742855" y="586613"/>
                  <a:pt x="750376" y="563589"/>
                  <a:pt x="742950" y="552450"/>
                </a:cubicBezTo>
                <a:lnTo>
                  <a:pt x="730250" y="533400"/>
                </a:lnTo>
                <a:cubicBezTo>
                  <a:pt x="751396" y="237349"/>
                  <a:pt x="744011" y="415008"/>
                  <a:pt x="736600" y="0"/>
                </a:cubicBezTo>
                <a:cubicBezTo>
                  <a:pt x="592667" y="2117"/>
                  <a:pt x="448624" y="357"/>
                  <a:pt x="304800" y="6350"/>
                </a:cubicBezTo>
                <a:cubicBezTo>
                  <a:pt x="245246" y="8831"/>
                  <a:pt x="127000" y="25400"/>
                  <a:pt x="127000" y="25400"/>
                </a:cubicBezTo>
                <a:cubicBezTo>
                  <a:pt x="27027" y="18735"/>
                  <a:pt x="31750" y="30692"/>
                  <a:pt x="12700" y="31750"/>
                </a:cubicBezTo>
                <a:close/>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a:off x="6489700" y="4032250"/>
            <a:ext cx="2305050" cy="647700"/>
          </a:xfrm>
          <a:custGeom>
            <a:avLst/>
            <a:gdLst>
              <a:gd name="connsiteX0" fmla="*/ 0 w 2305050"/>
              <a:gd name="connsiteY0" fmla="*/ 50800 h 647700"/>
              <a:gd name="connsiteX1" fmla="*/ 0 w 2305050"/>
              <a:gd name="connsiteY1" fmla="*/ 50800 h 647700"/>
              <a:gd name="connsiteX2" fmla="*/ 6350 w 2305050"/>
              <a:gd name="connsiteY2" fmla="*/ 107950 h 647700"/>
              <a:gd name="connsiteX3" fmla="*/ 19050 w 2305050"/>
              <a:gd name="connsiteY3" fmla="*/ 247650 h 647700"/>
              <a:gd name="connsiteX4" fmla="*/ 25400 w 2305050"/>
              <a:gd name="connsiteY4" fmla="*/ 412750 h 647700"/>
              <a:gd name="connsiteX5" fmla="*/ 31750 w 2305050"/>
              <a:gd name="connsiteY5" fmla="*/ 438150 h 647700"/>
              <a:gd name="connsiteX6" fmla="*/ 19050 w 2305050"/>
              <a:gd name="connsiteY6" fmla="*/ 514350 h 647700"/>
              <a:gd name="connsiteX7" fmla="*/ 19050 w 2305050"/>
              <a:gd name="connsiteY7" fmla="*/ 622300 h 647700"/>
              <a:gd name="connsiteX8" fmla="*/ 101600 w 2305050"/>
              <a:gd name="connsiteY8" fmla="*/ 615950 h 647700"/>
              <a:gd name="connsiteX9" fmla="*/ 622300 w 2305050"/>
              <a:gd name="connsiteY9" fmla="*/ 622300 h 647700"/>
              <a:gd name="connsiteX10" fmla="*/ 685800 w 2305050"/>
              <a:gd name="connsiteY10" fmla="*/ 635000 h 647700"/>
              <a:gd name="connsiteX11" fmla="*/ 806450 w 2305050"/>
              <a:gd name="connsiteY11" fmla="*/ 647700 h 647700"/>
              <a:gd name="connsiteX12" fmla="*/ 1466850 w 2305050"/>
              <a:gd name="connsiteY12" fmla="*/ 641350 h 647700"/>
              <a:gd name="connsiteX13" fmla="*/ 1517650 w 2305050"/>
              <a:gd name="connsiteY13" fmla="*/ 628650 h 647700"/>
              <a:gd name="connsiteX14" fmla="*/ 1651000 w 2305050"/>
              <a:gd name="connsiteY14" fmla="*/ 615950 h 647700"/>
              <a:gd name="connsiteX15" fmla="*/ 1695450 w 2305050"/>
              <a:gd name="connsiteY15" fmla="*/ 609600 h 647700"/>
              <a:gd name="connsiteX16" fmla="*/ 1714500 w 2305050"/>
              <a:gd name="connsiteY16" fmla="*/ 603250 h 647700"/>
              <a:gd name="connsiteX17" fmla="*/ 1790700 w 2305050"/>
              <a:gd name="connsiteY17" fmla="*/ 590550 h 647700"/>
              <a:gd name="connsiteX18" fmla="*/ 2070100 w 2305050"/>
              <a:gd name="connsiteY18" fmla="*/ 603250 h 647700"/>
              <a:gd name="connsiteX19" fmla="*/ 2139950 w 2305050"/>
              <a:gd name="connsiteY19" fmla="*/ 609600 h 647700"/>
              <a:gd name="connsiteX20" fmla="*/ 2292350 w 2305050"/>
              <a:gd name="connsiteY20" fmla="*/ 603250 h 647700"/>
              <a:gd name="connsiteX21" fmla="*/ 2298700 w 2305050"/>
              <a:gd name="connsiteY21" fmla="*/ 577850 h 647700"/>
              <a:gd name="connsiteX22" fmla="*/ 2286000 w 2305050"/>
              <a:gd name="connsiteY22" fmla="*/ 450850 h 647700"/>
              <a:gd name="connsiteX23" fmla="*/ 2286000 w 2305050"/>
              <a:gd name="connsiteY23" fmla="*/ 304800 h 647700"/>
              <a:gd name="connsiteX24" fmla="*/ 2292350 w 2305050"/>
              <a:gd name="connsiteY24" fmla="*/ 165100 h 647700"/>
              <a:gd name="connsiteX25" fmla="*/ 2305050 w 2305050"/>
              <a:gd name="connsiteY25" fmla="*/ 57150 h 647700"/>
              <a:gd name="connsiteX26" fmla="*/ 2298700 w 2305050"/>
              <a:gd name="connsiteY26" fmla="*/ 31750 h 647700"/>
              <a:gd name="connsiteX27" fmla="*/ 2260600 w 2305050"/>
              <a:gd name="connsiteY27" fmla="*/ 0 h 647700"/>
              <a:gd name="connsiteX28" fmla="*/ 2082800 w 2305050"/>
              <a:gd name="connsiteY28" fmla="*/ 6350 h 647700"/>
              <a:gd name="connsiteX29" fmla="*/ 2025650 w 2305050"/>
              <a:gd name="connsiteY29" fmla="*/ 12700 h 647700"/>
              <a:gd name="connsiteX30" fmla="*/ 1955800 w 2305050"/>
              <a:gd name="connsiteY30" fmla="*/ 19050 h 647700"/>
              <a:gd name="connsiteX31" fmla="*/ 1892300 w 2305050"/>
              <a:gd name="connsiteY31" fmla="*/ 31750 h 647700"/>
              <a:gd name="connsiteX32" fmla="*/ 1784350 w 2305050"/>
              <a:gd name="connsiteY32" fmla="*/ 38100 h 647700"/>
              <a:gd name="connsiteX33" fmla="*/ 1708150 w 2305050"/>
              <a:gd name="connsiteY33" fmla="*/ 44450 h 647700"/>
              <a:gd name="connsiteX34" fmla="*/ 1530350 w 2305050"/>
              <a:gd name="connsiteY34" fmla="*/ 31750 h 647700"/>
              <a:gd name="connsiteX35" fmla="*/ 1397000 w 2305050"/>
              <a:gd name="connsiteY35" fmla="*/ 19050 h 647700"/>
              <a:gd name="connsiteX36" fmla="*/ 25400 w 2305050"/>
              <a:gd name="connsiteY36" fmla="*/ 25400 h 647700"/>
              <a:gd name="connsiteX37" fmla="*/ 0 w 2305050"/>
              <a:gd name="connsiteY37" fmla="*/ 508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05050" h="647700">
                <a:moveTo>
                  <a:pt x="0" y="50800"/>
                </a:moveTo>
                <a:lnTo>
                  <a:pt x="0" y="50800"/>
                </a:lnTo>
                <a:cubicBezTo>
                  <a:pt x="2117" y="69850"/>
                  <a:pt x="4758" y="88849"/>
                  <a:pt x="6350" y="107950"/>
                </a:cubicBezTo>
                <a:cubicBezTo>
                  <a:pt x="18103" y="248985"/>
                  <a:pt x="6127" y="157188"/>
                  <a:pt x="19050" y="247650"/>
                </a:cubicBezTo>
                <a:cubicBezTo>
                  <a:pt x="21167" y="302683"/>
                  <a:pt x="21737" y="357798"/>
                  <a:pt x="25400" y="412750"/>
                </a:cubicBezTo>
                <a:cubicBezTo>
                  <a:pt x="25981" y="421458"/>
                  <a:pt x="31750" y="429423"/>
                  <a:pt x="31750" y="438150"/>
                </a:cubicBezTo>
                <a:cubicBezTo>
                  <a:pt x="31750" y="480685"/>
                  <a:pt x="28986" y="484543"/>
                  <a:pt x="19050" y="514350"/>
                </a:cubicBezTo>
                <a:cubicBezTo>
                  <a:pt x="16445" y="532588"/>
                  <a:pt x="1613" y="611091"/>
                  <a:pt x="19050" y="622300"/>
                </a:cubicBezTo>
                <a:cubicBezTo>
                  <a:pt x="42265" y="637224"/>
                  <a:pt x="74083" y="618067"/>
                  <a:pt x="101600" y="615950"/>
                </a:cubicBezTo>
                <a:cubicBezTo>
                  <a:pt x="275167" y="618067"/>
                  <a:pt x="448813" y="616643"/>
                  <a:pt x="622300" y="622300"/>
                </a:cubicBezTo>
                <a:cubicBezTo>
                  <a:pt x="643874" y="623004"/>
                  <a:pt x="664417" y="632051"/>
                  <a:pt x="685800" y="635000"/>
                </a:cubicBezTo>
                <a:cubicBezTo>
                  <a:pt x="725860" y="640525"/>
                  <a:pt x="806450" y="647700"/>
                  <a:pt x="806450" y="647700"/>
                </a:cubicBezTo>
                <a:lnTo>
                  <a:pt x="1466850" y="641350"/>
                </a:lnTo>
                <a:cubicBezTo>
                  <a:pt x="1484298" y="640883"/>
                  <a:pt x="1500433" y="631519"/>
                  <a:pt x="1517650" y="628650"/>
                </a:cubicBezTo>
                <a:cubicBezTo>
                  <a:pt x="1587138" y="617069"/>
                  <a:pt x="1542903" y="623156"/>
                  <a:pt x="1651000" y="615950"/>
                </a:cubicBezTo>
                <a:cubicBezTo>
                  <a:pt x="1665817" y="613833"/>
                  <a:pt x="1680774" y="612535"/>
                  <a:pt x="1695450" y="609600"/>
                </a:cubicBezTo>
                <a:cubicBezTo>
                  <a:pt x="1702014" y="608287"/>
                  <a:pt x="1707936" y="604563"/>
                  <a:pt x="1714500" y="603250"/>
                </a:cubicBezTo>
                <a:cubicBezTo>
                  <a:pt x="1739750" y="598200"/>
                  <a:pt x="1790700" y="590550"/>
                  <a:pt x="1790700" y="590550"/>
                </a:cubicBezTo>
                <a:lnTo>
                  <a:pt x="2070100" y="603250"/>
                </a:lnTo>
                <a:cubicBezTo>
                  <a:pt x="2093445" y="604523"/>
                  <a:pt x="2116571" y="609600"/>
                  <a:pt x="2139950" y="609600"/>
                </a:cubicBezTo>
                <a:cubicBezTo>
                  <a:pt x="2190794" y="609600"/>
                  <a:pt x="2241550" y="605367"/>
                  <a:pt x="2292350" y="603250"/>
                </a:cubicBezTo>
                <a:cubicBezTo>
                  <a:pt x="2294467" y="594783"/>
                  <a:pt x="2298700" y="586577"/>
                  <a:pt x="2298700" y="577850"/>
                </a:cubicBezTo>
                <a:cubicBezTo>
                  <a:pt x="2298700" y="483447"/>
                  <a:pt x="2302496" y="500339"/>
                  <a:pt x="2286000" y="450850"/>
                </a:cubicBezTo>
                <a:cubicBezTo>
                  <a:pt x="2274480" y="370213"/>
                  <a:pt x="2279557" y="427221"/>
                  <a:pt x="2286000" y="304800"/>
                </a:cubicBezTo>
                <a:cubicBezTo>
                  <a:pt x="2288450" y="258250"/>
                  <a:pt x="2289349" y="211618"/>
                  <a:pt x="2292350" y="165100"/>
                </a:cubicBezTo>
                <a:cubicBezTo>
                  <a:pt x="2293448" y="148082"/>
                  <a:pt x="2302676" y="76138"/>
                  <a:pt x="2305050" y="57150"/>
                </a:cubicBezTo>
                <a:cubicBezTo>
                  <a:pt x="2302933" y="48683"/>
                  <a:pt x="2303030" y="39327"/>
                  <a:pt x="2298700" y="31750"/>
                </a:cubicBezTo>
                <a:cubicBezTo>
                  <a:pt x="2291178" y="18587"/>
                  <a:pt x="2272739" y="8093"/>
                  <a:pt x="2260600" y="0"/>
                </a:cubicBezTo>
                <a:lnTo>
                  <a:pt x="2082800" y="6350"/>
                </a:lnTo>
                <a:cubicBezTo>
                  <a:pt x="2063661" y="7385"/>
                  <a:pt x="2044722" y="10793"/>
                  <a:pt x="2025650" y="12700"/>
                </a:cubicBezTo>
                <a:lnTo>
                  <a:pt x="1955800" y="19050"/>
                </a:lnTo>
                <a:cubicBezTo>
                  <a:pt x="1934633" y="23283"/>
                  <a:pt x="1913754" y="29366"/>
                  <a:pt x="1892300" y="31750"/>
                </a:cubicBezTo>
                <a:cubicBezTo>
                  <a:pt x="1856475" y="35731"/>
                  <a:pt x="1820310" y="35620"/>
                  <a:pt x="1784350" y="38100"/>
                </a:cubicBezTo>
                <a:cubicBezTo>
                  <a:pt x="1758922" y="39854"/>
                  <a:pt x="1733550" y="42333"/>
                  <a:pt x="1708150" y="44450"/>
                </a:cubicBezTo>
                <a:lnTo>
                  <a:pt x="1530350" y="31750"/>
                </a:lnTo>
                <a:cubicBezTo>
                  <a:pt x="1485847" y="28117"/>
                  <a:pt x="1397000" y="19050"/>
                  <a:pt x="1397000" y="19050"/>
                </a:cubicBezTo>
                <a:lnTo>
                  <a:pt x="25400" y="25400"/>
                </a:lnTo>
                <a:cubicBezTo>
                  <a:pt x="18120" y="25500"/>
                  <a:pt x="4233" y="46567"/>
                  <a:pt x="0" y="50800"/>
                </a:cubicBez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七邊形 31"/>
          <p:cNvSpPr/>
          <p:nvPr/>
        </p:nvSpPr>
        <p:spPr>
          <a:xfrm>
            <a:off x="1172949" y="3712112"/>
            <a:ext cx="308345" cy="320138"/>
          </a:xfrm>
          <a:prstGeom prst="heptag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1</a:t>
            </a:r>
            <a:endParaRPr lang="zh-TW" altLang="en-US" dirty="0"/>
          </a:p>
        </p:txBody>
      </p:sp>
      <p:sp>
        <p:nvSpPr>
          <p:cNvPr id="33" name="七邊形 32"/>
          <p:cNvSpPr/>
          <p:nvPr/>
        </p:nvSpPr>
        <p:spPr>
          <a:xfrm>
            <a:off x="784749" y="6433825"/>
            <a:ext cx="258800" cy="251470"/>
          </a:xfrm>
          <a:prstGeom prst="heptag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1</a:t>
            </a:r>
            <a:endParaRPr lang="zh-TW" altLang="en-US" dirty="0"/>
          </a:p>
        </p:txBody>
      </p:sp>
      <p:sp>
        <p:nvSpPr>
          <p:cNvPr id="34" name="矩形 33"/>
          <p:cNvSpPr/>
          <p:nvPr/>
        </p:nvSpPr>
        <p:spPr>
          <a:xfrm>
            <a:off x="1055133" y="6433825"/>
            <a:ext cx="2723823" cy="307777"/>
          </a:xfrm>
          <a:prstGeom prst="rect">
            <a:avLst/>
          </a:prstGeom>
        </p:spPr>
        <p:txBody>
          <a:bodyPr wrap="none">
            <a:spAutoFit/>
          </a:bodyPr>
          <a:lstStyle/>
          <a:p>
            <a:r>
              <a:rPr lang="zh-TW" altLang="en-US" sz="1400" dirty="0"/>
              <a:t>敏捷 </a:t>
            </a:r>
            <a:r>
              <a:rPr lang="en-US" altLang="zh-TW" sz="1400" dirty="0"/>
              <a:t>= </a:t>
            </a:r>
            <a:r>
              <a:rPr lang="zh-TW" altLang="en-US" sz="1400" dirty="0"/>
              <a:t>精實精神 </a:t>
            </a:r>
            <a:r>
              <a:rPr lang="en-US" altLang="zh-TW" sz="1400" dirty="0"/>
              <a:t>+ </a:t>
            </a:r>
            <a:r>
              <a:rPr lang="zh-TW" altLang="en-US" sz="1400" dirty="0"/>
              <a:t>敏捷開發方法</a:t>
            </a:r>
            <a:r>
              <a:rPr lang="en-US" altLang="zh-TW" sz="1400" dirty="0"/>
              <a:t>.</a:t>
            </a:r>
            <a:endParaRPr lang="zh-TW" altLang="en-US" sz="1400" dirty="0"/>
          </a:p>
        </p:txBody>
      </p:sp>
      <p:sp>
        <p:nvSpPr>
          <p:cNvPr id="35" name="七邊形 34"/>
          <p:cNvSpPr/>
          <p:nvPr/>
        </p:nvSpPr>
        <p:spPr>
          <a:xfrm>
            <a:off x="6335527" y="4286929"/>
            <a:ext cx="308345" cy="320138"/>
          </a:xfrm>
          <a:prstGeom prst="heptag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2</a:t>
            </a:r>
            <a:endParaRPr lang="zh-TW" altLang="en-US" dirty="0"/>
          </a:p>
        </p:txBody>
      </p:sp>
      <p:sp>
        <p:nvSpPr>
          <p:cNvPr id="36" name="七邊形 35"/>
          <p:cNvSpPr/>
          <p:nvPr/>
        </p:nvSpPr>
        <p:spPr>
          <a:xfrm>
            <a:off x="4120060" y="6433825"/>
            <a:ext cx="271187" cy="301704"/>
          </a:xfrm>
          <a:prstGeom prst="heptag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2</a:t>
            </a:r>
            <a:endParaRPr lang="zh-TW" altLang="en-US" dirty="0"/>
          </a:p>
        </p:txBody>
      </p:sp>
      <p:sp>
        <p:nvSpPr>
          <p:cNvPr id="37" name="矩形 36"/>
          <p:cNvSpPr/>
          <p:nvPr/>
        </p:nvSpPr>
        <p:spPr>
          <a:xfrm>
            <a:off x="4391247" y="6433825"/>
            <a:ext cx="2563522" cy="307777"/>
          </a:xfrm>
          <a:prstGeom prst="rect">
            <a:avLst/>
          </a:prstGeom>
        </p:spPr>
        <p:txBody>
          <a:bodyPr wrap="none">
            <a:spAutoFit/>
          </a:bodyPr>
          <a:lstStyle/>
          <a:p>
            <a:r>
              <a:rPr lang="zh-TW" altLang="en-US" sz="1400" dirty="0"/>
              <a:t>工時估算需配合專案複雜程度</a:t>
            </a:r>
            <a:r>
              <a:rPr lang="en-US" altLang="zh-TW" sz="1400" dirty="0"/>
              <a:t>.</a:t>
            </a:r>
            <a:endParaRPr lang="zh-TW" altLang="en-US" sz="1400" dirty="0"/>
          </a:p>
        </p:txBody>
      </p:sp>
    </p:spTree>
    <p:extLst>
      <p:ext uri="{BB962C8B-B14F-4D97-AF65-F5344CB8AC3E}">
        <p14:creationId xmlns:p14="http://schemas.microsoft.com/office/powerpoint/2010/main" val="24188969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標題 1"/>
          <p:cNvSpPr>
            <a:spLocks noGrp="1"/>
          </p:cNvSpPr>
          <p:nvPr>
            <p:ph type="title"/>
          </p:nvPr>
        </p:nvSpPr>
        <p:spPr>
          <a:xfrm>
            <a:off x="0" y="0"/>
            <a:ext cx="1052623" cy="701749"/>
          </a:xfrm>
        </p:spPr>
        <p:txBody>
          <a:bodyPr>
            <a:normAutofit/>
          </a:bodyPr>
          <a:lstStyle/>
          <a:p>
            <a:r>
              <a:rPr lang="zh-TW" altLang="en-US" sz="3200" dirty="0">
                <a:solidFill>
                  <a:srgbClr val="C00000"/>
                </a:solidFill>
                <a:latin typeface="微軟正黑體" panose="020B0604030504040204" pitchFamily="34" charset="-120"/>
                <a:ea typeface="微軟正黑體" panose="020B0604030504040204" pitchFamily="34" charset="-120"/>
              </a:rPr>
              <a:t>範例</a:t>
            </a:r>
          </a:p>
        </p:txBody>
      </p:sp>
    </p:spTree>
    <p:extLst>
      <p:ext uri="{BB962C8B-B14F-4D97-AF65-F5344CB8AC3E}">
        <p14:creationId xmlns:p14="http://schemas.microsoft.com/office/powerpoint/2010/main" val="34000590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833" y="382773"/>
            <a:ext cx="7886700" cy="308344"/>
          </a:xfrm>
        </p:spPr>
        <p:txBody>
          <a:bodyPr>
            <a:normAutofit fontScale="90000"/>
          </a:bodyPr>
          <a:lstStyle/>
          <a:p>
            <a:pPr algn="ctr"/>
            <a:r>
              <a:rPr lang="en-US" altLang="zh-TW" b="1" dirty="0">
                <a:solidFill>
                  <a:srgbClr val="C00000"/>
                </a:solidFill>
                <a:latin typeface="+mn-lt"/>
                <a:ea typeface="Tahoma" panose="020B0604030504040204" pitchFamily="34" charset="0"/>
                <a:cs typeface="Tahoma" panose="020B0604030504040204" pitchFamily="34" charset="0"/>
              </a:rPr>
              <a:t>Big Picture</a:t>
            </a:r>
            <a:r>
              <a:rPr lang="zh-TW" altLang="en-US" b="1" dirty="0">
                <a:solidFill>
                  <a:srgbClr val="C00000"/>
                </a:solidFill>
                <a:latin typeface="+mn-lt"/>
                <a:ea typeface="Tahoma" panose="020B0604030504040204" pitchFamily="34" charset="0"/>
                <a:cs typeface="Tahoma" panose="020B0604030504040204" pitchFamily="34" charset="0"/>
              </a:rPr>
              <a:t> </a:t>
            </a:r>
            <a:r>
              <a:rPr lang="zh-TW" altLang="en-US" sz="4000" b="1" dirty="0">
                <a:solidFill>
                  <a:srgbClr val="C00000"/>
                </a:solidFill>
                <a:latin typeface="+mn-lt"/>
                <a:ea typeface="Tahoma" panose="020B0604030504040204" pitchFamily="34" charset="0"/>
                <a:cs typeface="Tahoma" panose="020B0604030504040204" pitchFamily="34" charset="0"/>
              </a:rPr>
              <a:t>的觀念</a:t>
            </a:r>
            <a:r>
              <a:rPr lang="en-US" altLang="zh-TW" sz="4000" b="1" dirty="0">
                <a:solidFill>
                  <a:srgbClr val="C00000"/>
                </a:solidFill>
                <a:latin typeface="+mn-lt"/>
                <a:ea typeface="Tahoma" panose="020B0604030504040204" pitchFamily="34" charset="0"/>
                <a:cs typeface="Tahoma" panose="020B0604030504040204" pitchFamily="34" charset="0"/>
              </a:rPr>
              <a:t>   </a:t>
            </a:r>
            <a:endParaRPr lang="zh-TW" altLang="en-US" sz="4000" b="1" dirty="0">
              <a:solidFill>
                <a:srgbClr val="C00000"/>
              </a:solidFill>
              <a:latin typeface="+mn-lt"/>
              <a:ea typeface="微軟正黑體" panose="020B0604030504040204" pitchFamily="34" charset="-120"/>
              <a:cs typeface="Tahoma" panose="020B0604030504040204" pitchFamily="34" charset="0"/>
            </a:endParaRPr>
          </a:p>
        </p:txBody>
      </p:sp>
      <p:sp>
        <p:nvSpPr>
          <p:cNvPr id="3" name="內容版面配置區 2"/>
          <p:cNvSpPr>
            <a:spLocks noGrp="1"/>
          </p:cNvSpPr>
          <p:nvPr>
            <p:ph idx="1"/>
          </p:nvPr>
        </p:nvSpPr>
        <p:spPr>
          <a:xfrm>
            <a:off x="632425" y="1348612"/>
            <a:ext cx="8209823" cy="4636448"/>
          </a:xfrm>
        </p:spPr>
        <p:txBody>
          <a:bodyPr>
            <a:normAutofit/>
          </a:bodyPr>
          <a:lstStyle/>
          <a:p>
            <a:pPr marL="0" indent="0">
              <a:buNone/>
            </a:pPr>
            <a:r>
              <a:rPr lang="zh-TW" altLang="en-US" sz="2400" dirty="0">
                <a:latin typeface="微軟正黑體" panose="020B0604030504040204" pitchFamily="34" charset="-120"/>
                <a:ea typeface="微軟正黑體" panose="020B0604030504040204" pitchFamily="34" charset="-120"/>
              </a:rPr>
              <a:t>具有 </a:t>
            </a:r>
            <a:r>
              <a:rPr lang="en-US" altLang="zh-TW" sz="2400" dirty="0">
                <a:latin typeface="微軟正黑體" panose="020B0604030504040204" pitchFamily="34" charset="-120"/>
                <a:ea typeface="微軟正黑體" panose="020B0604030504040204" pitchFamily="34" charset="-120"/>
              </a:rPr>
              <a:t>Big Picture </a:t>
            </a:r>
            <a:r>
              <a:rPr lang="zh-TW" altLang="en-US" sz="2400" dirty="0">
                <a:latin typeface="微軟正黑體" panose="020B0604030504040204" pitchFamily="34" charset="-120"/>
                <a:ea typeface="微軟正黑體" panose="020B0604030504040204" pitchFamily="34" charset="-120"/>
              </a:rPr>
              <a:t>觀念的</a:t>
            </a:r>
            <a:r>
              <a:rPr lang="zh-TW" altLang="zh-TW" sz="2400" dirty="0">
                <a:latin typeface="微軟正黑體" panose="020B0604030504040204" pitchFamily="34" charset="-120"/>
                <a:ea typeface="微軟正黑體" panose="020B0604030504040204" pitchFamily="34" charset="-120"/>
              </a:rPr>
              <a:t>文件提供</a:t>
            </a:r>
            <a:r>
              <a:rPr lang="zh-TW" altLang="en-US" sz="2400" dirty="0">
                <a:latin typeface="微軟正黑體" panose="020B0604030504040204" pitchFamily="34" charset="-120"/>
                <a:ea typeface="微軟正黑體" panose="020B0604030504040204" pitchFamily="34" charset="-120"/>
              </a:rPr>
              <a:t>了我們</a:t>
            </a:r>
            <a:r>
              <a:rPr lang="zh-TW" altLang="zh-TW" sz="2400" dirty="0">
                <a:latin typeface="微軟正黑體" panose="020B0604030504040204" pitchFamily="34" charset="-120"/>
                <a:ea typeface="微軟正黑體" panose="020B0604030504040204" pitchFamily="34" charset="-120"/>
              </a:rPr>
              <a:t>一些全面</a:t>
            </a:r>
            <a:r>
              <a:rPr lang="zh-TW" altLang="en-US" sz="2400" dirty="0">
                <a:latin typeface="微軟正黑體" panose="020B0604030504040204" pitchFamily="34" charset="-120"/>
                <a:ea typeface="微軟正黑體" panose="020B0604030504040204" pitchFamily="34" charset="-120"/>
              </a:rPr>
              <a:t>性</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zh-TW" sz="2400" dirty="0">
                <a:latin typeface="微軟正黑體" panose="020B0604030504040204" pitchFamily="34" charset="-120"/>
                <a:ea typeface="微軟正黑體" panose="020B0604030504040204" pitchFamily="34" charset="-120"/>
              </a:rPr>
              <a:t>的了解</a:t>
            </a:r>
            <a:r>
              <a:rPr lang="zh-TW" altLang="en-US" sz="2400" dirty="0">
                <a:latin typeface="微軟正黑體" panose="020B0604030504040204" pitchFamily="34" charset="-120"/>
                <a:ea typeface="微軟正黑體" panose="020B0604030504040204" pitchFamily="34" charset="-120"/>
              </a:rPr>
              <a:t>，包括</a:t>
            </a:r>
            <a:r>
              <a:rPr lang="zh-TW" altLang="zh-TW"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marL="0" indent="0">
              <a:buNone/>
            </a:pPr>
            <a:endParaRPr lang="en-US" altLang="zh-TW" sz="1200" dirty="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 </a:t>
            </a:r>
            <a:r>
              <a:rPr lang="zh-TW" altLang="en-US" sz="2200" dirty="0">
                <a:latin typeface="微軟正黑體" panose="020B0604030504040204" pitchFamily="34" charset="-120"/>
                <a:ea typeface="微軟正黑體" panose="020B0604030504040204" pitchFamily="34" charset="-120"/>
              </a:rPr>
              <a:t>描述了整體架構</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 </a:t>
            </a:r>
            <a:r>
              <a:rPr lang="zh-TW" altLang="zh-TW" sz="2200" dirty="0">
                <a:latin typeface="微軟正黑體" panose="020B0604030504040204" pitchFamily="34" charset="-120"/>
                <a:ea typeface="微軟正黑體" panose="020B0604030504040204" pitchFamily="34" charset="-120"/>
              </a:rPr>
              <a:t>顯示了整個系統</a:t>
            </a:r>
            <a:r>
              <a:rPr lang="zh-TW" altLang="en-US" sz="2200" dirty="0">
                <a:latin typeface="微軟正黑體" panose="020B0604030504040204" pitchFamily="34" charset="-120"/>
                <a:ea typeface="微軟正黑體" panose="020B0604030504040204" pitchFamily="34" charset="-120"/>
              </a:rPr>
              <a:t>所組成的</a:t>
            </a:r>
            <a:r>
              <a:rPr lang="zh-TW" altLang="zh-TW" sz="2200" dirty="0">
                <a:latin typeface="微軟正黑體" panose="020B0604030504040204" pitchFamily="34" charset="-120"/>
                <a:ea typeface="微軟正黑體" panose="020B0604030504040204" pitchFamily="34" charset="-120"/>
              </a:rPr>
              <a:t>子系統</a:t>
            </a:r>
            <a:endParaRPr lang="en-US" altLang="zh-TW" sz="2200" dirty="0">
              <a:latin typeface="微軟正黑體" panose="020B0604030504040204" pitchFamily="34" charset="-120"/>
              <a:ea typeface="微軟正黑體" panose="020B0604030504040204" pitchFamily="34" charset="-120"/>
            </a:endParaRPr>
          </a:p>
          <a:p>
            <a:pPr marL="457200" lvl="1" indent="0">
              <a:buNone/>
            </a:pPr>
            <a:r>
              <a:rPr lang="zh-TW" altLang="en-US" sz="2200" dirty="0">
                <a:latin typeface="微軟正黑體" panose="020B0604030504040204" pitchFamily="34" charset="-120"/>
                <a:ea typeface="微軟正黑體" panose="020B0604030504040204" pitchFamily="34" charset="-120"/>
              </a:rPr>
              <a:t>   </a:t>
            </a:r>
            <a:r>
              <a:rPr lang="zh-TW" altLang="zh-TW" sz="2200" dirty="0">
                <a:latin typeface="微軟正黑體" panose="020B0604030504040204" pitchFamily="34" charset="-120"/>
                <a:ea typeface="微軟正黑體" panose="020B0604030504040204" pitchFamily="34" charset="-120"/>
              </a:rPr>
              <a:t>和模塊</a:t>
            </a:r>
            <a:r>
              <a:rPr lang="zh-TW" altLang="en-US" sz="2200" dirty="0">
                <a:latin typeface="微軟正黑體" panose="020B0604030504040204" pitchFamily="34" charset="-120"/>
                <a:ea typeface="微軟正黑體" panose="020B0604030504040204" pitchFamily="34" charset="-120"/>
              </a:rPr>
              <a:t>，</a:t>
            </a:r>
            <a:r>
              <a:rPr lang="zh-TW" altLang="zh-TW" sz="2200" dirty="0">
                <a:latin typeface="微軟正黑體" panose="020B0604030504040204" pitchFamily="34" charset="-120"/>
                <a:ea typeface="微軟正黑體" panose="020B0604030504040204" pitchFamily="34" charset="-120"/>
              </a:rPr>
              <a:t>並</a:t>
            </a:r>
            <a:r>
              <a:rPr lang="zh-TW" altLang="en-US" sz="2200" dirty="0">
                <a:latin typeface="微軟正黑體" panose="020B0604030504040204" pitchFamily="34" charset="-120"/>
                <a:ea typeface="微軟正黑體" panose="020B0604030504040204" pitchFamily="34" charset="-120"/>
              </a:rPr>
              <a:t>說明了</a:t>
            </a:r>
            <a:r>
              <a:rPr lang="zh-TW" altLang="zh-TW" sz="2200" dirty="0">
                <a:latin typeface="微軟正黑體" panose="020B0604030504040204" pitchFamily="34" charset="-120"/>
                <a:ea typeface="微軟正黑體" panose="020B0604030504040204" pitchFamily="34" charset="-120"/>
              </a:rPr>
              <a:t>系統</a:t>
            </a:r>
            <a:r>
              <a:rPr lang="zh-TW" altLang="en-US" sz="2200" dirty="0">
                <a:latin typeface="微軟正黑體" panose="020B0604030504040204" pitchFamily="34" charset="-120"/>
                <a:ea typeface="微軟正黑體" panose="020B0604030504040204" pitchFamily="34" charset="-120"/>
              </a:rPr>
              <a:t>運作時</a:t>
            </a:r>
            <a:r>
              <a:rPr lang="zh-TW" altLang="zh-TW" sz="2200" dirty="0">
                <a:latin typeface="微軟正黑體" panose="020B0604030504040204" pitchFamily="34" charset="-120"/>
                <a:ea typeface="微軟正黑體" panose="020B0604030504040204" pitchFamily="34" charset="-120"/>
              </a:rPr>
              <a:t>的基</a:t>
            </a:r>
            <a:r>
              <a:rPr lang="zh-TW" altLang="en-US" sz="2200" dirty="0">
                <a:latin typeface="微軟正黑體" panose="020B0604030504040204" pitchFamily="34" charset="-120"/>
                <a:ea typeface="微軟正黑體" panose="020B0604030504040204" pitchFamily="34" charset="-120"/>
              </a:rPr>
              <a:t>本</a:t>
            </a:r>
            <a:r>
              <a:rPr lang="zh-TW" altLang="zh-TW" sz="2200" dirty="0">
                <a:latin typeface="微軟正黑體" panose="020B0604030504040204" pitchFamily="34" charset="-120"/>
                <a:ea typeface="微軟正黑體" panose="020B0604030504040204" pitchFamily="34" charset="-120"/>
              </a:rPr>
              <a:t>動態行為。</a:t>
            </a:r>
            <a:r>
              <a:rPr lang="en-US" altLang="zh-TW" sz="2200" dirty="0">
                <a:latin typeface="微軟正黑體" panose="020B0604030504040204" pitchFamily="34" charset="-120"/>
                <a:ea typeface="微軟正黑體" panose="020B0604030504040204" pitchFamily="34" charset="-120"/>
              </a:rPr>
              <a:t> </a:t>
            </a:r>
          </a:p>
          <a:p>
            <a:pPr marL="457200" lvl="1" indent="0">
              <a:spcBef>
                <a:spcPts val="1800"/>
              </a:spcBef>
              <a:buNone/>
            </a:pPr>
            <a:r>
              <a:rPr lang="en-US" altLang="zh-TW"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 </a:t>
            </a:r>
            <a:r>
              <a:rPr lang="zh-TW" altLang="en-US" sz="2200" dirty="0">
                <a:latin typeface="微軟正黑體" panose="020B0604030504040204" pitchFamily="34" charset="-120"/>
                <a:ea typeface="微軟正黑體" panose="020B0604030504040204" pitchFamily="34" charset="-120"/>
              </a:rPr>
              <a:t>說明了設計的原則和實際上做設計決策時的動機</a:t>
            </a:r>
            <a:r>
              <a:rPr lang="zh-TW" altLang="en-US" sz="2000"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457200" lvl="1" indent="0">
              <a:spcBef>
                <a:spcPts val="1800"/>
              </a:spcBef>
              <a:buNone/>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它依據建構的技術而命名。</a:t>
            </a:r>
            <a:r>
              <a:rPr lang="en-US" altLang="zh-TW" dirty="0">
                <a:latin typeface="微軟正黑體" panose="020B0604030504040204" pitchFamily="34" charset="-120"/>
                <a:ea typeface="微軟正黑體" panose="020B0604030504040204" pitchFamily="34" charset="-120"/>
              </a:rPr>
              <a:t> </a:t>
            </a:r>
          </a:p>
          <a:p>
            <a:pPr marL="457200" lvl="1" indent="0">
              <a:spcBef>
                <a:spcPts val="1800"/>
              </a:spcBef>
              <a:buNone/>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sz="2200" dirty="0">
                <a:latin typeface="微軟正黑體" panose="020B0604030504040204" pitchFamily="34" charset="-120"/>
                <a:ea typeface="微軟正黑體" panose="020B0604030504040204" pitchFamily="34" charset="-120"/>
              </a:rPr>
              <a:t>它刻意的放過各種技術的細節</a:t>
            </a:r>
            <a:r>
              <a:rPr lang="zh-TW" altLang="en-US" sz="2000" dirty="0">
                <a:latin typeface="微軟正黑體" panose="020B0604030504040204" pitchFamily="34" charset="-120"/>
                <a:ea typeface="微軟正黑體" panose="020B0604030504040204" pitchFamily="34" charset="-120"/>
              </a:rPr>
              <a:t>，並以概述的方式來描繪系統。</a:t>
            </a:r>
          </a:p>
        </p:txBody>
      </p:sp>
      <p:sp>
        <p:nvSpPr>
          <p:cNvPr id="4" name="矩形 3"/>
          <p:cNvSpPr/>
          <p:nvPr/>
        </p:nvSpPr>
        <p:spPr>
          <a:xfrm>
            <a:off x="7025471" y="506451"/>
            <a:ext cx="2118529"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by: </a:t>
            </a:r>
            <a:r>
              <a:rPr lang="en-US" altLang="zh-TW" b="1" dirty="0"/>
              <a:t>Andreas </a:t>
            </a:r>
            <a:r>
              <a:rPr lang="en-US" altLang="zh-TW" b="1" dirty="0" err="1"/>
              <a:t>Rüping</a:t>
            </a:r>
            <a:r>
              <a:rPr lang="en-US" altLang="zh-TW" b="1" dirty="0"/>
              <a:t> </a:t>
            </a:r>
            <a:endParaRPr lang="zh-TW" altLang="en-US" dirty="0"/>
          </a:p>
        </p:txBody>
      </p:sp>
      <p:sp>
        <p:nvSpPr>
          <p:cNvPr id="5" name="矩形 4"/>
          <p:cNvSpPr/>
          <p:nvPr/>
        </p:nvSpPr>
        <p:spPr>
          <a:xfrm>
            <a:off x="875502" y="6457889"/>
            <a:ext cx="8095825" cy="400110"/>
          </a:xfrm>
          <a:prstGeom prst="rect">
            <a:avLst/>
          </a:prstGeom>
        </p:spPr>
        <p:txBody>
          <a:bodyPr wrap="square">
            <a:spAutoFit/>
          </a:bodyPr>
          <a:lstStyle/>
          <a:p>
            <a:r>
              <a:rPr lang="en-US" altLang="zh-TW" b="1" dirty="0">
                <a:solidFill>
                  <a:schemeClr val="tx2"/>
                </a:solidFill>
                <a:latin typeface="新細明體" panose="02020500000000000000" pitchFamily="18" charset="-120"/>
                <a:ea typeface="新細明體" panose="02020500000000000000" pitchFamily="18" charset="-120"/>
                <a:cs typeface="Times New Roman" panose="02020603050405020304" pitchFamily="18" charset="0"/>
              </a:rPr>
              <a:t>※ </a:t>
            </a:r>
            <a:r>
              <a:rPr lang="en-US" altLang="zh-TW" b="1"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Big Picture</a:t>
            </a:r>
            <a:r>
              <a:rPr lang="zh-TW" altLang="en-US" b="1" dirty="0">
                <a:solidFill>
                  <a:schemeClr val="tx2"/>
                </a:solidFill>
                <a:latin typeface="微軟正黑體" panose="020B0604030504040204" pitchFamily="34" charset="-120"/>
                <a:ea typeface="微軟正黑體" panose="020B0604030504040204" pitchFamily="34" charset="-120"/>
                <a:cs typeface="Times New Roman" panose="02020603050405020304" pitchFamily="18" charset="0"/>
              </a:rPr>
              <a:t> 參考自  </a:t>
            </a:r>
            <a:r>
              <a:rPr lang="en-US" altLang="zh-TW" sz="2000" b="1" dirty="0">
                <a:latin typeface="微軟正黑體" panose="020B0604030504040204" pitchFamily="34" charset="-120"/>
                <a:ea typeface="微軟正黑體" panose="020B0604030504040204" pitchFamily="34" charset="-120"/>
              </a:rPr>
              <a:t>Agile Documentation</a:t>
            </a:r>
            <a:r>
              <a:rPr lang="zh-TW" altLang="en-US" sz="2000" b="1" dirty="0">
                <a:latin typeface="微軟正黑體" panose="020B0604030504040204" pitchFamily="34" charset="-120"/>
                <a:ea typeface="微軟正黑體" panose="020B0604030504040204" pitchFamily="34" charset="-120"/>
              </a:rPr>
              <a:t>一書</a:t>
            </a:r>
            <a:r>
              <a:rPr lang="en-US" altLang="zh-TW" sz="2000"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  </a:t>
            </a:r>
            <a:r>
              <a:rPr lang="en-US" altLang="zh-TW" b="1" dirty="0"/>
              <a:t>by: Andreas </a:t>
            </a:r>
            <a:r>
              <a:rPr lang="en-US" altLang="zh-TW" b="1" dirty="0" err="1"/>
              <a:t>Rüping</a:t>
            </a:r>
            <a:r>
              <a:rPr lang="en-US" altLang="zh-TW" b="1" dirty="0"/>
              <a:t> </a:t>
            </a:r>
            <a:endParaRPr lang="zh-TW" altLang="en-US" dirty="0"/>
          </a:p>
        </p:txBody>
      </p:sp>
    </p:spTree>
    <p:extLst>
      <p:ext uri="{BB962C8B-B14F-4D97-AF65-F5344CB8AC3E}">
        <p14:creationId xmlns:p14="http://schemas.microsoft.com/office/powerpoint/2010/main" val="4716102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76067" y="1642004"/>
            <a:ext cx="7579895" cy="137641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561273" y="182880"/>
            <a:ext cx="7886700" cy="567891"/>
          </a:xfrm>
        </p:spPr>
        <p:txBody>
          <a:bodyPr>
            <a:normAutofit fontScale="90000"/>
          </a:bodyPr>
          <a:lstStyle/>
          <a:p>
            <a:r>
              <a:rPr lang="zh-TW" altLang="en-US" dirty="0">
                <a:latin typeface="微軟正黑體" panose="020B0604030504040204" pitchFamily="34" charset="-120"/>
                <a:ea typeface="微軟正黑體" panose="020B0604030504040204" pitchFamily="34" charset="-120"/>
              </a:rPr>
              <a:t>練習一</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p>
        </p:txBody>
      </p:sp>
      <p:sp>
        <p:nvSpPr>
          <p:cNvPr id="3" name="內容版面配置區 2"/>
          <p:cNvSpPr>
            <a:spLocks noGrp="1"/>
          </p:cNvSpPr>
          <p:nvPr>
            <p:ph idx="1"/>
          </p:nvPr>
        </p:nvSpPr>
        <p:spPr>
          <a:xfrm>
            <a:off x="561273" y="977707"/>
            <a:ext cx="7886700" cy="4351338"/>
          </a:xfrm>
        </p:spPr>
        <p:txBody>
          <a:bodyPr/>
          <a:lstStyle/>
          <a:p>
            <a:r>
              <a:rPr lang="zh-TW" altLang="en-US" dirty="0">
                <a:latin typeface="微軟正黑體" panose="020B0604030504040204" pitchFamily="34" charset="-120"/>
                <a:ea typeface="微軟正黑體" panose="020B0604030504040204" pitchFamily="34" charset="-120"/>
              </a:rPr>
              <a:t>看著使用者故事產出畫面</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
        <p:nvSpPr>
          <p:cNvPr id="4" name="矩形 3"/>
          <p:cNvSpPr/>
          <p:nvPr/>
        </p:nvSpPr>
        <p:spPr>
          <a:xfrm>
            <a:off x="976067" y="1810849"/>
            <a:ext cx="7579895" cy="933589"/>
          </a:xfrm>
          <a:prstGeom prst="rect">
            <a:avLst/>
          </a:prstGeom>
        </p:spPr>
        <p:txBody>
          <a:bodyPr wrap="square">
            <a:spAutoFit/>
          </a:bodyPr>
          <a:lstStyle/>
          <a:p>
            <a:pPr>
              <a:spcBef>
                <a:spcPts val="800"/>
              </a:spcBef>
            </a:pPr>
            <a:r>
              <a:rPr lang="zh-TW" altLang="zh-TW" sz="24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身為</a:t>
            </a:r>
            <a:r>
              <a:rPr lang="zh-TW" altLang="en-US" sz="2400" u="sng" dirty="0">
                <a:latin typeface="微軟正黑體" panose="020B0604030504040204" pitchFamily="34" charset="-120"/>
                <a:ea typeface="微軟正黑體" panose="020B0604030504040204" pitchFamily="34" charset="-120"/>
                <a:cs typeface="Times New Roman" panose="02020603050405020304" pitchFamily="18" charset="0"/>
              </a:rPr>
              <a:t>電話行銷員</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我希望</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可以運用姓氏或名字來搜尋我</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a:spcBef>
                <a:spcPts val="800"/>
              </a:spcBef>
            </a:pP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的客戶</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電話</a:t>
            </a:r>
            <a:r>
              <a:rPr lang="zh-TW" altLang="en-US" sz="24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以便於</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我可以直接按鈕呼叫出去</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a:t>
            </a:r>
          </a:p>
        </p:txBody>
      </p:sp>
      <p:pic>
        <p:nvPicPr>
          <p:cNvPr id="7" name="圖片 6"/>
          <p:cNvPicPr>
            <a:picLocks noChangeAspect="1"/>
          </p:cNvPicPr>
          <p:nvPr/>
        </p:nvPicPr>
        <p:blipFill>
          <a:blip r:embed="rId2"/>
          <a:stretch>
            <a:fillRect/>
          </a:stretch>
        </p:blipFill>
        <p:spPr>
          <a:xfrm>
            <a:off x="2117561" y="3909649"/>
            <a:ext cx="5331544" cy="2560876"/>
          </a:xfrm>
          <a:prstGeom prst="rect">
            <a:avLst/>
          </a:prstGeom>
          <a:effectLst>
            <a:outerShdw blurRad="50800" dist="38100" dir="2700000" algn="tl" rotWithShape="0">
              <a:prstClr val="black">
                <a:alpha val="40000"/>
              </a:prstClr>
            </a:outerShdw>
          </a:effectLst>
        </p:spPr>
      </p:pic>
      <p:sp>
        <p:nvSpPr>
          <p:cNvPr id="5" name="矩形 4"/>
          <p:cNvSpPr/>
          <p:nvPr/>
        </p:nvSpPr>
        <p:spPr>
          <a:xfrm>
            <a:off x="597598" y="3498047"/>
            <a:ext cx="947695" cy="461665"/>
          </a:xfrm>
          <a:prstGeom prst="rect">
            <a:avLst/>
          </a:prstGeom>
        </p:spPr>
        <p:txBody>
          <a:bodyPr wrap="none">
            <a:spAutoFit/>
          </a:bodyPr>
          <a:lstStyle/>
          <a:p>
            <a:r>
              <a:rPr lang="zh-TW" altLang="en-US" sz="2400" dirty="0">
                <a:latin typeface="微軟正黑體" panose="020B0604030504040204" pitchFamily="34" charset="-120"/>
                <a:ea typeface="微軟正黑體" panose="020B0604030504040204" pitchFamily="34" charset="-120"/>
              </a:rPr>
              <a:t>答案</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endParaRPr lang="zh-TW" altLang="en-US" sz="2400" dirty="0"/>
          </a:p>
        </p:txBody>
      </p:sp>
    </p:spTree>
    <p:extLst>
      <p:ext uri="{BB962C8B-B14F-4D97-AF65-F5344CB8AC3E}">
        <p14:creationId xmlns:p14="http://schemas.microsoft.com/office/powerpoint/2010/main" val="14203204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1273" y="182880"/>
            <a:ext cx="7886700" cy="567891"/>
          </a:xfrm>
        </p:spPr>
        <p:txBody>
          <a:bodyPr>
            <a:normAutofit fontScale="90000"/>
          </a:bodyPr>
          <a:lstStyle/>
          <a:p>
            <a:r>
              <a:rPr lang="zh-TW" altLang="en-US" dirty="0">
                <a:latin typeface="微軟正黑體" panose="020B0604030504040204" pitchFamily="34" charset="-120"/>
                <a:ea typeface="微軟正黑體" panose="020B0604030504040204" pitchFamily="34" charset="-120"/>
              </a:rPr>
              <a:t>練習二</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p>
        </p:txBody>
      </p:sp>
      <p:sp>
        <p:nvSpPr>
          <p:cNvPr id="3" name="內容版面配置區 2"/>
          <p:cNvSpPr>
            <a:spLocks noGrp="1"/>
          </p:cNvSpPr>
          <p:nvPr>
            <p:ph idx="1"/>
          </p:nvPr>
        </p:nvSpPr>
        <p:spPr>
          <a:xfrm>
            <a:off x="561273" y="1190358"/>
            <a:ext cx="7886700" cy="4351338"/>
          </a:xfrm>
        </p:spPr>
        <p:txBody>
          <a:bodyPr/>
          <a:lstStyle/>
          <a:p>
            <a:r>
              <a:rPr lang="zh-TW" altLang="en-US" dirty="0">
                <a:latin typeface="微軟正黑體" panose="020B0604030504040204" pitchFamily="34" charset="-120"/>
                <a:ea typeface="微軟正黑體" panose="020B0604030504040204" pitchFamily="34" charset="-120"/>
              </a:rPr>
              <a:t>看著畫面產出使用者故事</a:t>
            </a:r>
          </a:p>
        </p:txBody>
      </p:sp>
      <p:pic>
        <p:nvPicPr>
          <p:cNvPr id="9" name="圖片 8"/>
          <p:cNvPicPr/>
          <p:nvPr/>
        </p:nvPicPr>
        <p:blipFill>
          <a:blip r:embed="rId2">
            <a:extLst>
              <a:ext uri="{28A0092B-C50C-407E-A947-70E740481C1C}">
                <a14:useLocalDpi xmlns:a14="http://schemas.microsoft.com/office/drawing/2010/main" val="0"/>
              </a:ext>
            </a:extLst>
          </a:blip>
          <a:srcRect/>
          <a:stretch>
            <a:fillRect/>
          </a:stretch>
        </p:blipFill>
        <p:spPr bwMode="auto">
          <a:xfrm>
            <a:off x="1653122" y="2143024"/>
            <a:ext cx="5703002" cy="2446005"/>
          </a:xfrm>
          <a:prstGeom prst="rect">
            <a:avLst/>
          </a:prstGeom>
          <a:noFill/>
          <a:ln>
            <a:noFill/>
          </a:ln>
        </p:spPr>
      </p:pic>
    </p:spTree>
    <p:extLst>
      <p:ext uri="{BB962C8B-B14F-4D97-AF65-F5344CB8AC3E}">
        <p14:creationId xmlns:p14="http://schemas.microsoft.com/office/powerpoint/2010/main" val="16978189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9097" y="906171"/>
            <a:ext cx="8399721" cy="5592941"/>
          </a:xfrm>
          <a:prstGeom prst="rect">
            <a:avLst/>
          </a:prstGeom>
        </p:spPr>
        <p:txBody>
          <a:bodyPr wrap="square">
            <a:spAutoFit/>
          </a:bodyPr>
          <a:lstStyle/>
          <a:p>
            <a:pPr>
              <a:lnSpc>
                <a:spcPct val="107000"/>
              </a:lnSpc>
              <a:spcAft>
                <a:spcPts val="800"/>
              </a:spcAft>
            </a:pPr>
            <a:r>
              <a:rPr lang="zh-TW" altLang="zh-TW" sz="2400" b="1" dirty="0">
                <a:latin typeface="微軟正黑體" panose="020B0604030504040204" pitchFamily="34" charset="-120"/>
                <a:ea typeface="微軟正黑體" panose="020B0604030504040204" pitchFamily="34" charset="-120"/>
                <a:cs typeface="Times New Roman" panose="02020603050405020304" pitchFamily="18" charset="0"/>
              </a:rPr>
              <a:t>狀況一</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b="1" dirty="0">
                <a:latin typeface="微軟正黑體" panose="020B0604030504040204" pitchFamily="34" charset="-120"/>
                <a:ea typeface="微軟正黑體" panose="020B0604030504040204" pitchFamily="34" charset="-120"/>
                <a:cs typeface="Times New Roman" panose="02020603050405020304" pitchFamily="18" charset="0"/>
              </a:rPr>
              <a:t>當你想要讓匿名者也可以留言的話</a:t>
            </a: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b="1" dirty="0">
                <a:latin typeface="微軟正黑體" panose="020B0604030504040204" pitchFamily="34" charset="-120"/>
                <a:ea typeface="微軟正黑體" panose="020B0604030504040204" pitchFamily="34" charset="-120"/>
                <a:cs typeface="Times New Roman" panose="02020603050405020304" pitchFamily="18" charset="0"/>
              </a:rPr>
              <a:t>也就是姓名欄位為非必要的輸入欄位時</a:t>
            </a: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b="1"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便可以寫成</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a:t>
            </a:r>
          </a:p>
          <a:p>
            <a:pPr>
              <a:lnSpc>
                <a:spcPct val="107000"/>
              </a:lnSpc>
              <a:spcAft>
                <a:spcPts val="800"/>
              </a:spcAft>
            </a:pPr>
            <a:endPar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endParaRPr>
          </a:p>
          <a:p>
            <a:pPr>
              <a:lnSpc>
                <a:spcPct val="107000"/>
              </a:lnSpc>
              <a:spcAft>
                <a:spcPts val="800"/>
              </a:spcAft>
            </a:pPr>
            <a:r>
              <a:rPr lang="zh-TW" altLang="zh-TW" b="1" dirty="0">
                <a:solidFill>
                  <a:srgbClr val="C00000"/>
                </a:solidFill>
                <a:latin typeface="Calibri" panose="020F0502020204030204" pitchFamily="34" charset="0"/>
                <a:cs typeface="Times New Roman" panose="02020603050405020304" pitchFamily="18" charset="0"/>
              </a:rPr>
              <a:t>》身為</a:t>
            </a:r>
            <a:r>
              <a:rPr lang="zh-TW" altLang="zh-TW" dirty="0">
                <a:latin typeface="Calibri" panose="020F0502020204030204" pitchFamily="34" charset="0"/>
                <a:cs typeface="Times New Roman" panose="02020603050405020304" pitchFamily="18" charset="0"/>
              </a:rPr>
              <a:t>一位瀏覽者，</a:t>
            </a:r>
            <a:r>
              <a:rPr lang="zh-TW" altLang="zh-TW" b="1" dirty="0">
                <a:solidFill>
                  <a:srgbClr val="C00000"/>
                </a:solidFill>
                <a:latin typeface="Calibri" panose="020F0502020204030204" pitchFamily="34" charset="0"/>
                <a:cs typeface="Times New Roman" panose="02020603050405020304" pitchFamily="18" charset="0"/>
              </a:rPr>
              <a:t>我希望也可以不需要</a:t>
            </a:r>
            <a:r>
              <a:rPr lang="zh-TW" altLang="zh-TW" dirty="0">
                <a:latin typeface="Calibri" panose="020F0502020204030204" pitchFamily="34" charset="0"/>
                <a:cs typeface="Times New Roman" panose="02020603050405020304" pitchFamily="18" charset="0"/>
              </a:rPr>
              <a:t>輸入姓名</a:t>
            </a:r>
            <a:r>
              <a:rPr lang="zh-TW" altLang="zh-TW" b="1" dirty="0">
                <a:solidFill>
                  <a:srgbClr val="C00000"/>
                </a:solidFill>
                <a:latin typeface="Calibri" panose="020F0502020204030204" pitchFamily="34" charset="0"/>
                <a:cs typeface="Times New Roman" panose="02020603050405020304" pitchFamily="18" charset="0"/>
              </a:rPr>
              <a:t>便可以</a:t>
            </a:r>
            <a:r>
              <a:rPr lang="zh-TW" altLang="zh-TW" dirty="0">
                <a:latin typeface="Calibri" panose="020F0502020204030204" pitchFamily="34" charset="0"/>
                <a:cs typeface="Times New Roman" panose="02020603050405020304" pitchFamily="18" charset="0"/>
              </a:rPr>
              <a:t>對這篇文章發表意見。</a:t>
            </a:r>
          </a:p>
          <a:p>
            <a:pPr marL="342900" lvl="0" indent="-342900">
              <a:lnSpc>
                <a:spcPct val="107000"/>
              </a:lnSpc>
              <a:spcAft>
                <a:spcPts val="800"/>
              </a:spcAft>
              <a:buFont typeface="Wingdings" panose="05000000000000000000" pitchFamily="2" charset="2"/>
              <a:buChar char=""/>
            </a:pPr>
            <a:r>
              <a:rPr lang="zh-TW" altLang="zh-TW" dirty="0">
                <a:latin typeface="Calibri" panose="020F0502020204030204" pitchFamily="34" charset="0"/>
                <a:cs typeface="Times New Roman" panose="02020603050405020304" pitchFamily="18" charset="0"/>
              </a:rPr>
              <a:t>表示畫面上的姓名輸入欄位都是可有可無的輸入欄位。</a:t>
            </a:r>
          </a:p>
          <a:p>
            <a:pPr>
              <a:lnSpc>
                <a:spcPct val="107000"/>
              </a:lnSpc>
              <a:spcAft>
                <a:spcPts val="800"/>
              </a:spcAft>
            </a:pPr>
            <a:endParaRPr lang="en-US" altLang="zh-TW" sz="2800" dirty="0">
              <a:latin typeface="Calibri" panose="020F0502020204030204" pitchFamily="34" charset="0"/>
              <a:cs typeface="Times New Roman" panose="02020603050405020304" pitchFamily="18" charset="0"/>
            </a:endParaRPr>
          </a:p>
          <a:p>
            <a:pPr>
              <a:lnSpc>
                <a:spcPct val="107000"/>
              </a:lnSpc>
              <a:spcAft>
                <a:spcPts val="800"/>
              </a:spcAft>
            </a:pPr>
            <a:r>
              <a:rPr lang="zh-TW" altLang="zh-TW" sz="2400" b="1" dirty="0">
                <a:latin typeface="微軟正黑體" panose="020B0604030504040204" pitchFamily="34" charset="-120"/>
                <a:ea typeface="微軟正黑體" panose="020B0604030504040204" pitchFamily="34" charset="-120"/>
                <a:cs typeface="Times New Roman" panose="02020603050405020304" pitchFamily="18" charset="0"/>
              </a:rPr>
              <a:t>狀況二、當你想要使用者先輸入姓名作檢核是否是會員時，才可以留言的話，</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便可以寫成</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a:t>
            </a:r>
          </a:p>
          <a:p>
            <a:pPr>
              <a:lnSpc>
                <a:spcPct val="107000"/>
              </a:lnSpc>
              <a:spcAft>
                <a:spcPts val="800"/>
              </a:spcAft>
            </a:pPr>
            <a:endPar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endParaRPr>
          </a:p>
          <a:p>
            <a:pPr>
              <a:lnSpc>
                <a:spcPct val="107000"/>
              </a:lnSpc>
              <a:spcAft>
                <a:spcPts val="800"/>
              </a:spcAft>
            </a:pPr>
            <a:r>
              <a:rPr lang="zh-TW" altLang="zh-TW" b="1" dirty="0">
                <a:solidFill>
                  <a:srgbClr val="C00000"/>
                </a:solidFill>
                <a:latin typeface="Calibri" panose="020F0502020204030204" pitchFamily="34" charset="0"/>
                <a:cs typeface="Times New Roman" panose="02020603050405020304" pitchFamily="18" charset="0"/>
              </a:rPr>
              <a:t>》身為</a:t>
            </a:r>
            <a:r>
              <a:rPr lang="zh-TW" altLang="zh-TW" dirty="0">
                <a:latin typeface="Calibri" panose="020F0502020204030204" pitchFamily="34" charset="0"/>
                <a:cs typeface="Times New Roman" panose="02020603050405020304" pitchFamily="18" charset="0"/>
              </a:rPr>
              <a:t>一位瀏覽者，</a:t>
            </a:r>
            <a:r>
              <a:rPr lang="zh-TW" altLang="zh-TW" b="1" dirty="0">
                <a:solidFill>
                  <a:srgbClr val="C00000"/>
                </a:solidFill>
                <a:latin typeface="Calibri" panose="020F0502020204030204" pitchFamily="34" charset="0"/>
                <a:cs typeface="Times New Roman" panose="02020603050405020304" pitchFamily="18" charset="0"/>
              </a:rPr>
              <a:t>我希望在</a:t>
            </a:r>
            <a:r>
              <a:rPr lang="zh-TW" altLang="zh-TW" dirty="0">
                <a:latin typeface="Calibri" panose="020F0502020204030204" pitchFamily="34" charset="0"/>
                <a:cs typeface="Times New Roman" panose="02020603050405020304" pitchFamily="18" charset="0"/>
              </a:rPr>
              <a:t>輸入姓名後</a:t>
            </a:r>
            <a:r>
              <a:rPr lang="zh-TW" altLang="zh-TW" dirty="0">
                <a:solidFill>
                  <a:srgbClr val="000000"/>
                </a:solidFill>
                <a:latin typeface="Calibri" panose="020F0502020204030204" pitchFamily="34" charset="0"/>
                <a:cs typeface="Times New Roman" panose="02020603050405020304" pitchFamily="18" charset="0"/>
              </a:rPr>
              <a:t>檢查它是否是會員，</a:t>
            </a:r>
            <a:r>
              <a:rPr lang="zh-TW" altLang="zh-TW" b="1" dirty="0">
                <a:solidFill>
                  <a:srgbClr val="C00000"/>
                </a:solidFill>
                <a:latin typeface="Calibri" panose="020F0502020204030204" pitchFamily="34" charset="0"/>
                <a:cs typeface="Times New Roman" panose="02020603050405020304" pitchFamily="18" charset="0"/>
              </a:rPr>
              <a:t>以便於</a:t>
            </a:r>
            <a:r>
              <a:rPr lang="zh-TW" altLang="zh-TW" dirty="0">
                <a:latin typeface="Calibri" panose="020F0502020204030204" pitchFamily="34" charset="0"/>
                <a:cs typeface="Times New Roman" panose="02020603050405020304" pitchFamily="18" charset="0"/>
              </a:rPr>
              <a:t>決定他是否可以對這篇文章發表意見。</a:t>
            </a:r>
          </a:p>
          <a:p>
            <a:pPr>
              <a:lnSpc>
                <a:spcPct val="107000"/>
              </a:lnSpc>
              <a:spcAft>
                <a:spcPts val="800"/>
              </a:spcAft>
            </a:pPr>
            <a:r>
              <a:rPr lang="zh-TW" altLang="zh-TW" dirty="0">
                <a:latin typeface="Calibri" panose="020F0502020204030204" pitchFamily="34" charset="0"/>
                <a:cs typeface="Times New Roman" panose="02020603050405020304" pitchFamily="18" charset="0"/>
              </a:rPr>
              <a:t>或是</a:t>
            </a:r>
          </a:p>
          <a:p>
            <a:pPr>
              <a:lnSpc>
                <a:spcPct val="107000"/>
              </a:lnSpc>
              <a:spcAft>
                <a:spcPts val="800"/>
              </a:spcAft>
            </a:pPr>
            <a:r>
              <a:rPr lang="zh-TW" altLang="zh-TW" b="1" dirty="0">
                <a:solidFill>
                  <a:srgbClr val="C00000"/>
                </a:solidFill>
                <a:latin typeface="Calibri" panose="020F0502020204030204" pitchFamily="34" charset="0"/>
                <a:cs typeface="Times New Roman" panose="02020603050405020304" pitchFamily="18" charset="0"/>
              </a:rPr>
              <a:t>》身為</a:t>
            </a:r>
            <a:r>
              <a:rPr lang="zh-TW" altLang="zh-TW" dirty="0">
                <a:latin typeface="Calibri" panose="020F0502020204030204" pitchFamily="34" charset="0"/>
                <a:cs typeface="Times New Roman" panose="02020603050405020304" pitchFamily="18" charset="0"/>
              </a:rPr>
              <a:t>一位會員，</a:t>
            </a:r>
            <a:r>
              <a:rPr lang="zh-TW" altLang="zh-TW" b="1" dirty="0">
                <a:solidFill>
                  <a:srgbClr val="C00000"/>
                </a:solidFill>
                <a:latin typeface="Calibri" panose="020F0502020204030204" pitchFamily="34" charset="0"/>
                <a:cs typeface="Times New Roman" panose="02020603050405020304" pitchFamily="18" charset="0"/>
              </a:rPr>
              <a:t>我希望在</a:t>
            </a:r>
            <a:r>
              <a:rPr lang="zh-TW" altLang="zh-TW" dirty="0">
                <a:latin typeface="Calibri" panose="020F0502020204030204" pitchFamily="34" charset="0"/>
                <a:cs typeface="Times New Roman" panose="02020603050405020304" pitchFamily="18" charset="0"/>
              </a:rPr>
              <a:t>輸入姓名時便能夠自動被判別</a:t>
            </a:r>
            <a:r>
              <a:rPr lang="zh-TW" altLang="zh-TW" dirty="0">
                <a:solidFill>
                  <a:srgbClr val="000000"/>
                </a:solidFill>
                <a:latin typeface="Calibri" panose="020F0502020204030204" pitchFamily="34" charset="0"/>
                <a:cs typeface="Times New Roman" panose="02020603050405020304" pitchFamily="18" charset="0"/>
              </a:rPr>
              <a:t>，</a:t>
            </a:r>
            <a:r>
              <a:rPr lang="zh-TW" altLang="zh-TW" b="1" dirty="0">
                <a:solidFill>
                  <a:srgbClr val="C00000"/>
                </a:solidFill>
                <a:latin typeface="Calibri" panose="020F0502020204030204" pitchFamily="34" charset="0"/>
                <a:cs typeface="Times New Roman" panose="02020603050405020304" pitchFamily="18" charset="0"/>
              </a:rPr>
              <a:t>以便於</a:t>
            </a:r>
            <a:r>
              <a:rPr lang="zh-TW" altLang="zh-TW" dirty="0">
                <a:latin typeface="Calibri" panose="020F0502020204030204" pitchFamily="34" charset="0"/>
                <a:cs typeface="Times New Roman" panose="02020603050405020304" pitchFamily="18" charset="0"/>
              </a:rPr>
              <a:t>對這篇文章發表意見。</a:t>
            </a:r>
          </a:p>
        </p:txBody>
      </p:sp>
      <p:sp>
        <p:nvSpPr>
          <p:cNvPr id="5" name="矩形 4"/>
          <p:cNvSpPr/>
          <p:nvPr/>
        </p:nvSpPr>
        <p:spPr>
          <a:xfrm>
            <a:off x="489097" y="221222"/>
            <a:ext cx="947695"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答案</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endParaRPr lang="zh-TW" altLang="en-US" sz="2400" dirty="0"/>
          </a:p>
        </p:txBody>
      </p:sp>
    </p:spTree>
    <p:extLst>
      <p:ext uri="{BB962C8B-B14F-4D97-AF65-F5344CB8AC3E}">
        <p14:creationId xmlns:p14="http://schemas.microsoft.com/office/powerpoint/2010/main" val="20508745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4870" y="1807779"/>
            <a:ext cx="8618482" cy="924911"/>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710762" y="-102694"/>
            <a:ext cx="7886700" cy="794669"/>
          </a:xfrm>
        </p:spPr>
        <p:txBody>
          <a:bodyPr>
            <a:normAutofit/>
          </a:bodyPr>
          <a:lstStyle/>
          <a:p>
            <a:pPr algn="ctr"/>
            <a:r>
              <a:rPr lang="zh-TW" altLang="zh-TW" sz="3600" dirty="0">
                <a:latin typeface="微軟正黑體" panose="020B0604030504040204" pitchFamily="34" charset="-120"/>
                <a:ea typeface="微軟正黑體" panose="020B0604030504040204" pitchFamily="34" charset="-120"/>
              </a:rPr>
              <a:t>封閉式的使用者故事</a:t>
            </a:r>
            <a:endParaRPr lang="zh-TW" altLang="en-US" sz="36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344870" y="691975"/>
            <a:ext cx="8618482" cy="2620251"/>
          </a:xfrm>
        </p:spPr>
        <p:txBody>
          <a:bodyPr/>
          <a:lstStyle/>
          <a:p>
            <a:pPr marL="0" indent="0">
              <a:buNone/>
            </a:pPr>
            <a:r>
              <a:rPr lang="zh-TW" altLang="en-US" sz="2000" dirty="0">
                <a:latin typeface="微軟正黑體" panose="020B0604030504040204" pitchFamily="34" charset="-120"/>
                <a:ea typeface="微軟正黑體" panose="020B0604030504040204" pitchFamily="34" charset="-120"/>
              </a:rPr>
              <a:t>典型範例</a:t>
            </a:r>
            <a:r>
              <a:rPr lang="en-US" altLang="zh-TW" sz="2000" dirty="0">
                <a:latin typeface="微軟正黑體" panose="020B0604030504040204" pitchFamily="34" charset="-120"/>
                <a:ea typeface="微軟正黑體" panose="020B0604030504040204" pitchFamily="34" charset="-120"/>
              </a:rPr>
              <a:t>:</a:t>
            </a:r>
          </a:p>
          <a:p>
            <a:pPr marL="0" indent="0">
              <a:buNone/>
            </a:pPr>
            <a:r>
              <a:rPr lang="zh-TW" altLang="en-US" dirty="0">
                <a:latin typeface="微軟正黑體" panose="020B0604030504040204" pitchFamily="34" charset="-120"/>
                <a:ea typeface="微軟正黑體" panose="020B0604030504040204" pitchFamily="34" charset="-120"/>
              </a:rPr>
              <a:t>        </a:t>
            </a:r>
            <a:r>
              <a:rPr lang="zh-TW" altLang="zh-TW" dirty="0">
                <a:latin typeface="微軟正黑體" panose="020B0604030504040204" pitchFamily="34" charset="-120"/>
                <a:ea typeface="微軟正黑體" panose="020B0604030504040204" pitchFamily="34" charset="-120"/>
              </a:rPr>
              <a:t>作為一個招聘人員，我可以</a:t>
            </a:r>
            <a:r>
              <a:rPr lang="zh-TW" altLang="zh-TW" b="1" dirty="0">
                <a:latin typeface="微軟正黑體" panose="020B0604030504040204" pitchFamily="34" charset="-120"/>
                <a:ea typeface="微軟正黑體" panose="020B0604030504040204" pitchFamily="34" charset="-120"/>
              </a:rPr>
              <a:t>管理</a:t>
            </a:r>
            <a:r>
              <a:rPr lang="zh-TW" altLang="zh-TW" dirty="0">
                <a:latin typeface="微軟正黑體" panose="020B0604030504040204" pitchFamily="34" charset="-120"/>
                <a:ea typeface="微軟正黑體" panose="020B0604030504040204" pitchFamily="34" charset="-120"/>
              </a:rPr>
              <a:t>我發佈的工作。</a:t>
            </a:r>
            <a:endParaRPr lang="en-US" altLang="zh-TW" dirty="0">
              <a:latin typeface="微軟正黑體" panose="020B0604030504040204" pitchFamily="34" charset="-120"/>
              <a:ea typeface="微軟正黑體" panose="020B0604030504040204" pitchFamily="34" charset="-120"/>
            </a:endParaRPr>
          </a:p>
          <a:p>
            <a:pPr marL="0" indent="0">
              <a:buNone/>
            </a:pPr>
            <a:endParaRPr lang="en-US" altLang="zh-TW" sz="1600" dirty="0"/>
          </a:p>
          <a:p>
            <a:pPr marL="0" indent="0">
              <a:buNone/>
            </a:pPr>
            <a:r>
              <a:rPr lang="en-US" altLang="zh-TW" sz="2400" dirty="0">
                <a:latin typeface="微軟正黑體" panose="020B0604030504040204" pitchFamily="34" charset="-120"/>
                <a:ea typeface="微軟正黑體" panose="020B0604030504040204" pitchFamily="34" charset="-120"/>
              </a:rPr>
              <a:t>“</a:t>
            </a:r>
            <a:r>
              <a:rPr lang="zh-TW" altLang="zh-TW" sz="2400" b="1" dirty="0">
                <a:latin typeface="微軟正黑體" panose="020B0604030504040204" pitchFamily="34" charset="-120"/>
                <a:ea typeface="微軟正黑體" panose="020B0604030504040204" pitchFamily="34" charset="-120"/>
              </a:rPr>
              <a:t>管理</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這個詞很明確的提示我們，這個故事不是一個封閉式的故事，類似的詞比如</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維護</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優化</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改進</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等等。</a:t>
            </a:r>
            <a:endParaRPr lang="zh-TW" altLang="en-US" sz="2400" dirty="0">
              <a:latin typeface="微軟正黑體" panose="020B0604030504040204" pitchFamily="34" charset="-120"/>
              <a:ea typeface="微軟正黑體" panose="020B0604030504040204" pitchFamily="34" charset="-120"/>
            </a:endParaRPr>
          </a:p>
        </p:txBody>
      </p:sp>
      <p:sp>
        <p:nvSpPr>
          <p:cNvPr id="4" name="矩形 3"/>
          <p:cNvSpPr/>
          <p:nvPr/>
        </p:nvSpPr>
        <p:spPr>
          <a:xfrm>
            <a:off x="476249" y="4694946"/>
            <a:ext cx="8487103" cy="2462213"/>
          </a:xfrm>
          <a:prstGeom prst="rect">
            <a:avLst/>
          </a:prstGeom>
        </p:spPr>
        <p:txBody>
          <a:bodyPr wrap="square">
            <a:spAutoFit/>
          </a:bodyPr>
          <a:lstStyle/>
          <a:p>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作為招聘人員，我期望能夠 </a:t>
            </a:r>
            <a:r>
              <a:rPr lang="zh-TW" altLang="en-US" sz="2000" b="1" dirty="0">
                <a:latin typeface="微軟正黑體" panose="020B0604030504040204" pitchFamily="34" charset="-120"/>
                <a:ea typeface="微軟正黑體" panose="020B0604030504040204" pitchFamily="34" charset="-120"/>
              </a:rPr>
              <a:t>瀏覽 </a:t>
            </a:r>
            <a:r>
              <a:rPr lang="zh-TW" altLang="en-US" sz="2000" dirty="0">
                <a:latin typeface="微軟正黑體" panose="020B0604030504040204" pitchFamily="34" charset="-120"/>
                <a:ea typeface="微軟正黑體" panose="020B0604030504040204" pitchFamily="34" charset="-120"/>
              </a:rPr>
              <a:t>所有我發佈工作對應的求職申請，我需要將符合要求的找出來發給招聘經理。</a:t>
            </a:r>
            <a:endParaRPr lang="en-US" altLang="zh-TW" sz="2000" dirty="0">
              <a:latin typeface="微軟正黑體" panose="020B0604030504040204" pitchFamily="34" charset="-120"/>
              <a:ea typeface="微軟正黑體" panose="020B0604030504040204" pitchFamily="34" charset="-120"/>
            </a:endParaRPr>
          </a:p>
          <a:p>
            <a:pPr>
              <a:spcBef>
                <a:spcPts val="600"/>
              </a:spcBef>
            </a:pP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作為招聘人員，我可以 </a:t>
            </a:r>
            <a:r>
              <a:rPr lang="zh-TW" altLang="en-US" sz="2000" b="1" dirty="0">
                <a:latin typeface="微軟正黑體" panose="020B0604030504040204" pitchFamily="34" charset="-120"/>
                <a:ea typeface="微軟正黑體" panose="020B0604030504040204" pitchFamily="34" charset="-120"/>
              </a:rPr>
              <a:t>調整 </a:t>
            </a:r>
            <a:r>
              <a:rPr lang="zh-TW" altLang="en-US" sz="2000" dirty="0">
                <a:latin typeface="微軟正黑體" panose="020B0604030504040204" pitchFamily="34" charset="-120"/>
                <a:ea typeface="微軟正黑體" panose="020B0604030504040204" pitchFamily="34" charset="-120"/>
              </a:rPr>
              <a:t>我發佈的工作的截至日期，這樣我可以延長時間獲得更多申請，或者提前結束該職位的招聘。</a:t>
            </a:r>
          </a:p>
          <a:p>
            <a:pPr>
              <a:spcBef>
                <a:spcPts val="600"/>
              </a:spcBef>
            </a:pPr>
            <a:r>
              <a:rPr lang="en-US" altLang="zh-TW" sz="2000" dirty="0">
                <a:latin typeface="微軟正黑體" panose="020B0604030504040204" pitchFamily="34" charset="-120"/>
                <a:ea typeface="微軟正黑體" panose="020B0604030504040204" pitchFamily="34" charset="-120"/>
              </a:rPr>
              <a:t>3.</a:t>
            </a:r>
            <a:r>
              <a:rPr lang="zh-TW" altLang="en-US" sz="2000" dirty="0">
                <a:latin typeface="微軟正黑體" panose="020B0604030504040204" pitchFamily="34" charset="-120"/>
                <a:ea typeface="微軟正黑體" panose="020B0604030504040204" pitchFamily="34" charset="-120"/>
              </a:rPr>
              <a:t>作為招聘人員，我可以 </a:t>
            </a:r>
            <a:r>
              <a:rPr lang="zh-TW" altLang="en-US" sz="2000" b="1" dirty="0">
                <a:latin typeface="微軟正黑體" panose="020B0604030504040204" pitchFamily="34" charset="-120"/>
                <a:ea typeface="微軟正黑體" panose="020B0604030504040204" pitchFamily="34" charset="-120"/>
              </a:rPr>
              <a:t>刪除 </a:t>
            </a:r>
            <a:r>
              <a:rPr lang="zh-TW" altLang="en-US" sz="2000" dirty="0">
                <a:latin typeface="微軟正黑體" panose="020B0604030504040204" pitchFamily="34" charset="-120"/>
                <a:ea typeface="微軟正黑體" panose="020B0604030504040204" pitchFamily="34" charset="-120"/>
              </a:rPr>
              <a:t>不太合適的求職申請，這樣我可以避免浪費時間在這些沒有價值的資訊上。</a:t>
            </a:r>
          </a:p>
          <a:p>
            <a:endParaRPr lang="zh-TW" altLang="en-US" sz="2000" dirty="0">
              <a:latin typeface="微軟正黑體" panose="020B0604030504040204" pitchFamily="34" charset="-120"/>
              <a:ea typeface="微軟正黑體" panose="020B0604030504040204" pitchFamily="34" charset="-120"/>
            </a:endParaRPr>
          </a:p>
        </p:txBody>
      </p:sp>
      <p:sp>
        <p:nvSpPr>
          <p:cNvPr id="5" name="矩形 4"/>
          <p:cNvSpPr/>
          <p:nvPr/>
        </p:nvSpPr>
        <p:spPr>
          <a:xfrm>
            <a:off x="476250" y="4233281"/>
            <a:ext cx="1486304"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可修改成</a:t>
            </a:r>
            <a:r>
              <a:rPr lang="en-US" altLang="zh-TW" sz="2400" b="1" dirty="0">
                <a:latin typeface="微軟正黑體" panose="020B0604030504040204" pitchFamily="34" charset="-120"/>
                <a:ea typeface="微軟正黑體" panose="020B0604030504040204" pitchFamily="34" charset="-120"/>
              </a:rPr>
              <a:t>:</a:t>
            </a:r>
          </a:p>
        </p:txBody>
      </p:sp>
      <p:sp>
        <p:nvSpPr>
          <p:cNvPr id="8" name="圓角矩形 7"/>
          <p:cNvSpPr/>
          <p:nvPr/>
        </p:nvSpPr>
        <p:spPr>
          <a:xfrm>
            <a:off x="2280746" y="3154188"/>
            <a:ext cx="5160580" cy="803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2800" b="1" spc="300" dirty="0">
                <a:solidFill>
                  <a:srgbClr val="C00000"/>
                </a:solidFill>
                <a:latin typeface="微軟正黑體" panose="020B0604030504040204" pitchFamily="34" charset="-120"/>
                <a:ea typeface="微軟正黑體" panose="020B0604030504040204" pitchFamily="34" charset="-120"/>
              </a:rPr>
              <a:t>管理</a:t>
            </a:r>
            <a:r>
              <a:rPr lang="zh-TW" altLang="en-US" sz="2400" b="1" dirty="0">
                <a:latin typeface="微軟正黑體" panose="020B0604030504040204" pitchFamily="34" charset="-120"/>
                <a:ea typeface="微軟正黑體" panose="020B0604030504040204" pitchFamily="34" charset="-120"/>
              </a:rPr>
              <a:t>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瀏覽、</a:t>
            </a:r>
            <a:r>
              <a:rPr lang="zh-TW" altLang="zh-TW" sz="2400" dirty="0">
                <a:latin typeface="微軟正黑體" panose="020B0604030504040204" pitchFamily="34" charset="-120"/>
                <a:ea typeface="微軟正黑體" panose="020B0604030504040204" pitchFamily="34" charset="-120"/>
              </a:rPr>
              <a:t>修改</a:t>
            </a:r>
            <a:r>
              <a:rPr lang="zh-TW" altLang="en-US" sz="2400" dirty="0">
                <a:latin typeface="微軟正黑體" panose="020B0604030504040204" pitchFamily="34" charset="-120"/>
                <a:ea typeface="微軟正黑體" panose="020B0604030504040204" pitchFamily="34" charset="-120"/>
              </a:rPr>
              <a:t>、調整、刪除</a:t>
            </a:r>
            <a:r>
              <a:rPr lang="zh-TW" altLang="en-US" sz="2400" b="1" dirty="0">
                <a:latin typeface="微軟正黑體" panose="020B0604030504040204" pitchFamily="34" charset="-120"/>
                <a:ea typeface="微軟正黑體" panose="020B0604030504040204" pitchFamily="34" charset="-120"/>
              </a:rPr>
              <a:t> </a:t>
            </a:r>
            <a:endParaRPr lang="zh-TW" altLang="en-US" sz="2400" dirty="0"/>
          </a:p>
        </p:txBody>
      </p:sp>
      <p:cxnSp>
        <p:nvCxnSpPr>
          <p:cNvPr id="12" name="直線單箭頭接點 11"/>
          <p:cNvCxnSpPr/>
          <p:nvPr/>
        </p:nvCxnSpPr>
        <p:spPr>
          <a:xfrm flipV="1">
            <a:off x="5465379" y="887556"/>
            <a:ext cx="704193" cy="7359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169572" y="645456"/>
            <a:ext cx="1107996" cy="369332"/>
          </a:xfrm>
          <a:prstGeom prst="rect">
            <a:avLst/>
          </a:prstGeom>
        </p:spPr>
        <p:txBody>
          <a:bodyPr wrap="none">
            <a:spAutoFit/>
          </a:bodyPr>
          <a:lstStyle/>
          <a:p>
            <a:r>
              <a:rPr lang="zh-TW" altLang="en-US" dirty="0">
                <a:solidFill>
                  <a:srgbClr val="C00000"/>
                </a:solidFill>
                <a:latin typeface="微軟正黑體" panose="020B0604030504040204" pitchFamily="34" charset="-120"/>
                <a:ea typeface="微軟正黑體" panose="020B0604030504040204" pitchFamily="34" charset="-120"/>
              </a:rPr>
              <a:t>必須避免</a:t>
            </a:r>
            <a:endParaRPr lang="zh-TW" altLang="en-US" dirty="0">
              <a:solidFill>
                <a:srgbClr val="C00000"/>
              </a:solidFill>
            </a:endParaRPr>
          </a:p>
        </p:txBody>
      </p:sp>
    </p:spTree>
    <p:extLst>
      <p:ext uri="{BB962C8B-B14F-4D97-AF65-F5344CB8AC3E}">
        <p14:creationId xmlns:p14="http://schemas.microsoft.com/office/powerpoint/2010/main" val="39940992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07472"/>
            <a:ext cx="7886700" cy="1148364"/>
          </a:xfrm>
        </p:spPr>
        <p:txBody>
          <a:bodyPr/>
          <a:lstStyle/>
          <a:p>
            <a:r>
              <a:rPr lang="zh-TW" altLang="en-US" dirty="0">
                <a:latin typeface="微軟正黑體" panose="020B0604030504040204" pitchFamily="34" charset="-120"/>
                <a:ea typeface="微軟正黑體" panose="020B0604030504040204" pitchFamily="34" charset="-120"/>
              </a:rPr>
              <a:t>原型 </a:t>
            </a:r>
            <a:r>
              <a:rPr lang="en-US" altLang="zh-TW" dirty="0">
                <a:latin typeface="微軟正黑體" panose="020B0604030504040204" pitchFamily="34" charset="-120"/>
                <a:ea typeface="微軟正黑體" panose="020B0604030504040204" pitchFamily="34" charset="-120"/>
              </a:rPr>
              <a:t>Prototype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972003" y="1355836"/>
            <a:ext cx="6919749" cy="486651"/>
          </a:xfrm>
        </p:spPr>
        <p:txBody>
          <a:bodyPr/>
          <a:lstStyle/>
          <a:p>
            <a:pPr marL="0" indent="0">
              <a:buNone/>
            </a:pP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使用者故事的抽象實現方法之一。</a:t>
            </a:r>
          </a:p>
        </p:txBody>
      </p:sp>
      <p:sp>
        <p:nvSpPr>
          <p:cNvPr id="4" name="矩形 3"/>
          <p:cNvSpPr/>
          <p:nvPr/>
        </p:nvSpPr>
        <p:spPr>
          <a:xfrm>
            <a:off x="628650" y="3138848"/>
            <a:ext cx="8263102" cy="2785378"/>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因為對未來知識有限，而無法確定某些行為的後果，所引發 </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 的無知現象。</a:t>
            </a:r>
            <a:endParaRPr lang="en-US" altLang="zh-TW" sz="24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a:spcBef>
                <a:spcPts val="600"/>
              </a:spcBef>
            </a:pPr>
            <a:r>
              <a:rPr lang="zh-TW" altLang="en-US"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如何解決不確定</a:t>
            </a:r>
            <a:r>
              <a:rPr lang="en-US" altLang="zh-TW" sz="2800" b="1" dirty="0">
                <a:latin typeface="微軟正黑體" panose="020B0604030504040204" pitchFamily="34" charset="-120"/>
                <a:ea typeface="微軟正黑體" panose="020B0604030504040204" pitchFamily="34" charset="-120"/>
              </a:rPr>
              <a:t>?</a:t>
            </a:r>
          </a:p>
          <a:p>
            <a:pPr>
              <a:spcBef>
                <a:spcPts val="600"/>
              </a:spcBef>
            </a:pPr>
            <a:r>
              <a:rPr lang="en-US" altLang="zh-TW" sz="2000" dirty="0">
                <a:latin typeface="微軟正黑體" panose="020B0604030504040204" pitchFamily="34" charset="-120"/>
                <a:ea typeface="微軟正黑體" panose="020B0604030504040204" pitchFamily="34" charset="-120"/>
              </a:rPr>
              <a:t> </a:t>
            </a:r>
            <a:r>
              <a:rPr lang="zh-TW" altLang="en-US" sz="2200" dirty="0">
                <a:latin typeface="微軟正黑體" panose="020B0604030504040204" pitchFamily="34" charset="-120"/>
                <a:ea typeface="微軟正黑體" panose="020B0604030504040204" pitchFamily="34" charset="-120"/>
              </a:rPr>
              <a:t>一、想辦法提升對未來相關知識的了解程度。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看氣象報告</a:t>
            </a:r>
            <a:r>
              <a:rPr lang="en-US" altLang="zh-TW" sz="2000" dirty="0">
                <a:latin typeface="微軟正黑體" panose="020B0604030504040204" pitchFamily="34" charset="-120"/>
                <a:ea typeface="微軟正黑體" panose="020B0604030504040204" pitchFamily="34" charset="-120"/>
              </a:rPr>
              <a:t>)</a:t>
            </a:r>
          </a:p>
          <a:p>
            <a:pPr>
              <a:spcBef>
                <a:spcPts val="600"/>
              </a:spcBef>
            </a:pPr>
            <a:r>
              <a:rPr lang="zh-TW" altLang="en-US" sz="2200" dirty="0">
                <a:latin typeface="微軟正黑體" panose="020B0604030504040204" pitchFamily="34" charset="-120"/>
                <a:ea typeface="微軟正黑體" panose="020B0604030504040204" pitchFamily="34" charset="-120"/>
              </a:rPr>
              <a:t> 二、對後果加以預防，也就是對風險加以控管。</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可能下雨就帶把傘</a:t>
            </a:r>
            <a:r>
              <a:rPr lang="en-US" altLang="zh-TW" sz="2000" dirty="0">
                <a:latin typeface="微軟正黑體" panose="020B0604030504040204" pitchFamily="34" charset="-120"/>
                <a:ea typeface="微軟正黑體" panose="020B0604030504040204" pitchFamily="34" charset="-120"/>
              </a:rPr>
              <a:t>)</a:t>
            </a:r>
          </a:p>
          <a:p>
            <a:endParaRPr lang="zh-TW" altLang="en-US" sz="2000" dirty="0">
              <a:latin typeface="微軟正黑體" panose="020B0604030504040204" pitchFamily="34" charset="-120"/>
              <a:ea typeface="微軟正黑體" panose="020B0604030504040204" pitchFamily="34" charset="-120"/>
            </a:endParaRPr>
          </a:p>
        </p:txBody>
      </p:sp>
      <p:sp>
        <p:nvSpPr>
          <p:cNvPr id="5" name="矩形 4"/>
          <p:cNvSpPr/>
          <p:nvPr/>
        </p:nvSpPr>
        <p:spPr>
          <a:xfrm>
            <a:off x="628650" y="2652197"/>
            <a:ext cx="1704313" cy="523220"/>
          </a:xfrm>
          <a:prstGeom prst="rect">
            <a:avLst/>
          </a:prstGeom>
        </p:spPr>
        <p:txBody>
          <a:bodyPr wrap="none">
            <a:spAutoFit/>
          </a:bodyPr>
          <a:lstStyle/>
          <a:p>
            <a:r>
              <a:rPr lang="zh-TW" altLang="en-US" sz="2800" b="1" dirty="0">
                <a:latin typeface="微軟正黑體" panose="020B0604030504040204" pitchFamily="34" charset="-120"/>
                <a:ea typeface="微軟正黑體" panose="020B0604030504040204" pitchFamily="34" charset="-120"/>
              </a:rPr>
              <a:t>不確定性</a:t>
            </a:r>
            <a:r>
              <a:rPr lang="en-US" altLang="zh-TW" sz="2800" b="1" dirty="0">
                <a:latin typeface="微軟正黑體" panose="020B0604030504040204" pitchFamily="34" charset="-120"/>
                <a:ea typeface="微軟正黑體" panose="020B0604030504040204" pitchFamily="34" charset="-120"/>
              </a:rPr>
              <a:t>:</a:t>
            </a:r>
            <a:endParaRPr lang="zh-TW" altLang="en-US" sz="2800" b="1" dirty="0"/>
          </a:p>
        </p:txBody>
      </p:sp>
    </p:spTree>
    <p:extLst>
      <p:ext uri="{BB962C8B-B14F-4D97-AF65-F5344CB8AC3E}">
        <p14:creationId xmlns:p14="http://schemas.microsoft.com/office/powerpoint/2010/main" val="15705258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5932"/>
            <a:ext cx="9144000" cy="2638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p:cNvSpPr>
            <a:spLocks noGrp="1"/>
          </p:cNvSpPr>
          <p:nvPr>
            <p:ph idx="1"/>
          </p:nvPr>
        </p:nvSpPr>
        <p:spPr>
          <a:xfrm>
            <a:off x="1334815" y="1752053"/>
            <a:ext cx="6831724" cy="1590237"/>
          </a:xfrm>
        </p:spPr>
        <p:txBody>
          <a:bodyPr>
            <a:noAutofit/>
          </a:bodyPr>
          <a:lstStyle/>
          <a:p>
            <a:pPr marL="0" indent="0">
              <a:buNone/>
            </a:pPr>
            <a:r>
              <a:rPr lang="zh-TW" altLang="en-US" sz="3600" dirty="0">
                <a:solidFill>
                  <a:schemeClr val="bg1"/>
                </a:solidFill>
                <a:latin typeface="微軟正黑體" panose="020B0604030504040204" pitchFamily="34" charset="-120"/>
                <a:ea typeface="微軟正黑體" panose="020B0604030504040204" pitchFamily="34" charset="-120"/>
              </a:rPr>
              <a:t>專案都已經進入開發階段了，</a:t>
            </a:r>
            <a:endParaRPr lang="en-US" altLang="zh-TW" sz="3600" dirty="0">
              <a:solidFill>
                <a:schemeClr val="bg1"/>
              </a:solidFill>
              <a:latin typeface="微軟正黑體" panose="020B0604030504040204" pitchFamily="34" charset="-120"/>
              <a:ea typeface="微軟正黑體" panose="020B0604030504040204" pitchFamily="34" charset="-120"/>
            </a:endParaRPr>
          </a:p>
          <a:p>
            <a:pPr marL="0" indent="0">
              <a:spcBef>
                <a:spcPts val="1200"/>
              </a:spcBef>
              <a:buNone/>
            </a:pPr>
            <a:r>
              <a:rPr lang="zh-TW" altLang="en-US" sz="3600" dirty="0">
                <a:solidFill>
                  <a:schemeClr val="bg1"/>
                </a:solidFill>
                <a:latin typeface="微軟正黑體" panose="020B0604030504040204" pitchFamily="34" charset="-120"/>
                <a:ea typeface="微軟正黑體" panose="020B0604030504040204" pitchFamily="34" charset="-120"/>
              </a:rPr>
              <a:t>還需要</a:t>
            </a:r>
            <a:r>
              <a:rPr lang="zh-TW" altLang="en-US" sz="3600" dirty="0">
                <a:solidFill>
                  <a:srgbClr val="C00000"/>
                </a:solidFill>
                <a:latin typeface="微軟正黑體" panose="020B0604030504040204" pitchFamily="34" charset="-120"/>
                <a:ea typeface="微軟正黑體" panose="020B0604030504040204" pitchFamily="34" charset="-120"/>
              </a:rPr>
              <a:t>補足</a:t>
            </a:r>
            <a:r>
              <a:rPr lang="zh-TW" altLang="en-US" sz="3600" dirty="0">
                <a:solidFill>
                  <a:schemeClr val="bg1"/>
                </a:solidFill>
                <a:latin typeface="微軟正黑體" panose="020B0604030504040204" pitchFamily="34" charset="-120"/>
                <a:ea typeface="微軟正黑體" panose="020B0604030504040204" pitchFamily="34" charset="-120"/>
              </a:rPr>
              <a:t>之前的使用者故事嗎</a:t>
            </a:r>
            <a:r>
              <a:rPr lang="en-US" altLang="zh-TW" sz="3600" dirty="0">
                <a:solidFill>
                  <a:schemeClr val="bg1"/>
                </a:solidFill>
                <a:latin typeface="微軟正黑體" panose="020B0604030504040204" pitchFamily="34" charset="-120"/>
                <a:ea typeface="微軟正黑體" panose="020B0604030504040204" pitchFamily="34" charset="-120"/>
              </a:rPr>
              <a:t>?</a:t>
            </a:r>
            <a:endParaRPr lang="zh-TW" altLang="en-US" sz="3600" dirty="0">
              <a:solidFill>
                <a:schemeClr val="bg1"/>
              </a:solidFill>
              <a:latin typeface="微軟正黑體" panose="020B0604030504040204" pitchFamily="34" charset="-120"/>
              <a:ea typeface="微軟正黑體" panose="020B0604030504040204" pitchFamily="34" charset="-120"/>
            </a:endParaRPr>
          </a:p>
        </p:txBody>
      </p:sp>
      <p:sp>
        <p:nvSpPr>
          <p:cNvPr id="5" name="向下箭號 4"/>
          <p:cNvSpPr/>
          <p:nvPr/>
        </p:nvSpPr>
        <p:spPr>
          <a:xfrm>
            <a:off x="4377559" y="4082174"/>
            <a:ext cx="746235" cy="336331"/>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6" name="矩形 5"/>
          <p:cNvSpPr/>
          <p:nvPr/>
        </p:nvSpPr>
        <p:spPr>
          <a:xfrm>
            <a:off x="756745" y="4987185"/>
            <a:ext cx="8387255" cy="1200329"/>
          </a:xfrm>
          <a:prstGeom prst="rect">
            <a:avLst/>
          </a:prstGeom>
        </p:spPr>
        <p:txBody>
          <a:bodyPr wrap="square">
            <a:spAutoFit/>
          </a:bodyPr>
          <a:lstStyle/>
          <a:p>
            <a:r>
              <a:rPr lang="en-US" altLang="zh-TW" sz="2400" dirty="0">
                <a:latin typeface="微軟正黑體" panose="020B0604030504040204" pitchFamily="34" charset="-120"/>
                <a:ea typeface="微軟正黑體" panose="020B0604030504040204" pitchFamily="34" charset="-120"/>
              </a:rPr>
              <a:t>user stories </a:t>
            </a:r>
            <a:r>
              <a:rPr lang="zh-TW" altLang="en-US" sz="2400" dirty="0">
                <a:latin typeface="微軟正黑體" panose="020B0604030504040204" pitchFamily="34" charset="-120"/>
                <a:ea typeface="微軟正黑體" panose="020B0604030504040204" pitchFamily="34" charset="-120"/>
              </a:rPr>
              <a:t>已經是各種需求文件中，最簡單學習使用的了。</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補足使用者故事，可以讓我們追尋需求的脈絡。不會忘記製作此功能的初衷，以及想要達成的商業目的。</a:t>
            </a:r>
          </a:p>
        </p:txBody>
      </p:sp>
    </p:spTree>
    <p:extLst>
      <p:ext uri="{BB962C8B-B14F-4D97-AF65-F5344CB8AC3E}">
        <p14:creationId xmlns:p14="http://schemas.microsoft.com/office/powerpoint/2010/main" val="42945844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30936" y="2649411"/>
            <a:ext cx="7772400" cy="2387600"/>
          </a:xfrm>
        </p:spPr>
        <p:txBody>
          <a:bodyPr>
            <a:normAutofit/>
          </a:bodyPr>
          <a:lstStyle/>
          <a:p>
            <a:r>
              <a:rPr lang="zh-TW" altLang="en-US" sz="4800" dirty="0">
                <a:latin typeface="微軟正黑體" panose="020B0604030504040204" pitchFamily="34" charset="-120"/>
                <a:ea typeface="微軟正黑體" panose="020B0604030504040204" pitchFamily="34" charset="-120"/>
              </a:rPr>
              <a:t>影響地圖 </a:t>
            </a:r>
            <a:r>
              <a:rPr lang="en-US" altLang="zh-TW" sz="4000" dirty="0">
                <a:latin typeface="微軟正黑體" panose="020B0604030504040204" pitchFamily="34" charset="-120"/>
                <a:ea typeface="微軟正黑體" panose="020B0604030504040204" pitchFamily="34" charset="-120"/>
              </a:rPr>
              <a:t>Impact Mapping</a:t>
            </a:r>
            <a:endParaRPr lang="zh-TW" altLang="en-US" sz="40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4206" y="528671"/>
            <a:ext cx="3020250" cy="3020250"/>
          </a:xfrm>
          <a:prstGeom prst="rect">
            <a:avLst/>
          </a:prstGeom>
        </p:spPr>
      </p:pic>
      <p:sp>
        <p:nvSpPr>
          <p:cNvPr id="3" name="矩形 2"/>
          <p:cNvSpPr/>
          <p:nvPr/>
        </p:nvSpPr>
        <p:spPr>
          <a:xfrm>
            <a:off x="3750804" y="3658545"/>
            <a:ext cx="1904560"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By: Gojko Adzic </a:t>
            </a:r>
            <a:endParaRPr lang="zh-TW" altLang="en-US" dirty="0"/>
          </a:p>
        </p:txBody>
      </p:sp>
      <p:sp>
        <p:nvSpPr>
          <p:cNvPr id="5" name="矩形 4"/>
          <p:cNvSpPr/>
          <p:nvPr/>
        </p:nvSpPr>
        <p:spPr>
          <a:xfrm>
            <a:off x="388587" y="6027711"/>
            <a:ext cx="8628993" cy="400110"/>
          </a:xfrm>
          <a:prstGeom prst="rect">
            <a:avLst/>
          </a:prstGeom>
        </p:spPr>
        <p:txBody>
          <a:bodyPr wrap="square">
            <a:spAutoFit/>
          </a:bodyPr>
          <a:lstStyle/>
          <a:p>
            <a:r>
              <a:rPr lang="zh-TW" altLang="en-US" sz="2000" dirty="0">
                <a:latin typeface="微軟正黑體" panose="020B0604030504040204" pitchFamily="34" charset="-120"/>
                <a:ea typeface="微軟正黑體" panose="020B0604030504040204" pitchFamily="34" charset="-120"/>
              </a:rPr>
              <a:t>透過視覺化的方式</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建立商業目標與產品功能的關係</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以及背後關聯的假設</a:t>
            </a:r>
            <a:r>
              <a:rPr lang="en-US" altLang="zh-TW" sz="2000" dirty="0">
                <a:latin typeface="微軟正黑體" panose="020B0604030504040204" pitchFamily="34" charset="-120"/>
                <a:ea typeface="微軟正黑體" panose="020B0604030504040204" pitchFamily="34" charset="-120"/>
              </a:rPr>
              <a:t>. </a:t>
            </a:r>
            <a:endParaRPr lang="zh-TW" altLang="en-US" sz="2000" dirty="0"/>
          </a:p>
        </p:txBody>
      </p:sp>
    </p:spTree>
    <p:extLst>
      <p:ext uri="{BB962C8B-B14F-4D97-AF65-F5344CB8AC3E}">
        <p14:creationId xmlns:p14="http://schemas.microsoft.com/office/powerpoint/2010/main" val="817100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27321" y="6157062"/>
            <a:ext cx="7893519" cy="6010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733754" y="125553"/>
            <a:ext cx="7886700" cy="780502"/>
          </a:xfrm>
        </p:spPr>
        <p:txBody>
          <a:bodyPr>
            <a:normAutofit/>
          </a:bodyPr>
          <a:lstStyle/>
          <a:p>
            <a:pPr algn="ctr"/>
            <a:r>
              <a:rPr lang="zh-TW" altLang="en-US" sz="3600" u="sng" dirty="0">
                <a:latin typeface="微軟正黑體" panose="020B0604030504040204" pitchFamily="34" charset="-120"/>
                <a:ea typeface="微軟正黑體" panose="020B0604030504040204" pitchFamily="34" charset="-120"/>
              </a:rPr>
              <a:t>需求的優先順序</a:t>
            </a:r>
            <a:r>
              <a:rPr lang="zh-TW" altLang="en-US" sz="3600" dirty="0">
                <a:latin typeface="微軟正黑體" panose="020B0604030504040204" pitchFamily="34" charset="-120"/>
                <a:ea typeface="微軟正黑體" panose="020B0604030504040204" pitchFamily="34" charset="-120"/>
              </a:rPr>
              <a:t>與對</a:t>
            </a:r>
            <a:r>
              <a:rPr lang="zh-TW" altLang="en-US" sz="3600" u="sng" dirty="0">
                <a:latin typeface="微軟正黑體" panose="020B0604030504040204" pitchFamily="34" charset="-120"/>
                <a:ea typeface="微軟正黑體" panose="020B0604030504040204" pitchFamily="34" charset="-120"/>
              </a:rPr>
              <a:t>顧客價值</a:t>
            </a:r>
            <a:r>
              <a:rPr lang="zh-TW" altLang="en-US" sz="3600" dirty="0">
                <a:latin typeface="微軟正黑體" panose="020B0604030504040204" pitchFamily="34" charset="-120"/>
                <a:ea typeface="微軟正黑體" panose="020B0604030504040204" pitchFamily="34" charset="-120"/>
              </a:rPr>
              <a:t>的高低</a:t>
            </a:r>
          </a:p>
        </p:txBody>
      </p:sp>
      <p:pic>
        <p:nvPicPr>
          <p:cNvPr id="4" name="圖片 3"/>
          <p:cNvPicPr>
            <a:picLocks noChangeAspect="1"/>
          </p:cNvPicPr>
          <p:nvPr/>
        </p:nvPicPr>
        <p:blipFill>
          <a:blip r:embed="rId2"/>
          <a:stretch>
            <a:fillRect/>
          </a:stretch>
        </p:blipFill>
        <p:spPr>
          <a:xfrm>
            <a:off x="3075493" y="2102079"/>
            <a:ext cx="3565273" cy="3065345"/>
          </a:xfrm>
          <a:prstGeom prst="rect">
            <a:avLst/>
          </a:prstGeom>
        </p:spPr>
      </p:pic>
      <p:sp>
        <p:nvSpPr>
          <p:cNvPr id="5" name="矩形 4"/>
          <p:cNvSpPr/>
          <p:nvPr/>
        </p:nvSpPr>
        <p:spPr>
          <a:xfrm>
            <a:off x="7412844" y="1509463"/>
            <a:ext cx="1107996" cy="369332"/>
          </a:xfrm>
          <a:prstGeom prst="rect">
            <a:avLst/>
          </a:prstGeom>
        </p:spPr>
        <p:txBody>
          <a:bodyPr wrap="non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顧客價值</a:t>
            </a:r>
            <a:endParaRPr lang="zh-TW" altLang="en-US" b="1" dirty="0">
              <a:solidFill>
                <a:srgbClr val="C00000"/>
              </a:solidFill>
            </a:endParaRPr>
          </a:p>
        </p:txBody>
      </p:sp>
      <p:sp>
        <p:nvSpPr>
          <p:cNvPr id="6" name="矩形 5"/>
          <p:cNvSpPr/>
          <p:nvPr/>
        </p:nvSpPr>
        <p:spPr>
          <a:xfrm>
            <a:off x="733754" y="1509463"/>
            <a:ext cx="2031325" cy="369332"/>
          </a:xfrm>
          <a:prstGeom prst="rect">
            <a:avLst/>
          </a:prstGeom>
        </p:spPr>
        <p:txBody>
          <a:bodyPr wrap="non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高優先順序的需求</a:t>
            </a:r>
            <a:endParaRPr lang="zh-TW" altLang="en-US" b="1" dirty="0">
              <a:solidFill>
                <a:srgbClr val="C00000"/>
              </a:solidFill>
            </a:endParaRPr>
          </a:p>
        </p:txBody>
      </p:sp>
      <p:cxnSp>
        <p:nvCxnSpPr>
          <p:cNvPr id="8" name="直線單箭頭接點 7"/>
          <p:cNvCxnSpPr/>
          <p:nvPr/>
        </p:nvCxnSpPr>
        <p:spPr>
          <a:xfrm flipV="1">
            <a:off x="1749416" y="1997944"/>
            <a:ext cx="0" cy="11456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V="1">
            <a:off x="7966842" y="1997944"/>
            <a:ext cx="0" cy="11456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172876" y="1878795"/>
            <a:ext cx="1153079"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7367761" y="1878795"/>
            <a:ext cx="1153079"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853527" y="5477577"/>
            <a:ext cx="3647152"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決定企業投入開發資源的投資報酬</a:t>
            </a:r>
            <a:endParaRPr lang="zh-TW" altLang="en-US" dirty="0"/>
          </a:p>
        </p:txBody>
      </p:sp>
      <p:sp>
        <p:nvSpPr>
          <p:cNvPr id="15" name="矩形 14"/>
          <p:cNvSpPr/>
          <p:nvPr/>
        </p:nvSpPr>
        <p:spPr>
          <a:xfrm>
            <a:off x="4353938" y="1509463"/>
            <a:ext cx="646331"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需求</a:t>
            </a:r>
            <a:endParaRPr lang="zh-TW" altLang="en-US" b="1" dirty="0"/>
          </a:p>
        </p:txBody>
      </p:sp>
      <p:sp>
        <p:nvSpPr>
          <p:cNvPr id="16" name="矩形 15"/>
          <p:cNvSpPr/>
          <p:nvPr/>
        </p:nvSpPr>
        <p:spPr>
          <a:xfrm>
            <a:off x="986616" y="6250262"/>
            <a:ext cx="7359707" cy="400110"/>
          </a:xfrm>
          <a:prstGeom prst="rect">
            <a:avLst/>
          </a:prstGeom>
        </p:spPr>
        <p:txBody>
          <a:bodyPr wrap="none">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開發者正確的理解產品打算為客戶完成什麼</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 以怎樣的方式完成</a:t>
            </a:r>
            <a:r>
              <a:rPr lang="en-US" altLang="zh-TW" sz="2000" dirty="0">
                <a:solidFill>
                  <a:schemeClr val="bg1"/>
                </a:solidFill>
                <a:latin typeface="微軟正黑體" panose="020B0604030504040204" pitchFamily="34" charset="-120"/>
                <a:ea typeface="微軟正黑體" panose="020B0604030504040204" pitchFamily="34" charset="-120"/>
              </a:rPr>
              <a:t>?</a:t>
            </a:r>
            <a:endParaRPr lang="zh-TW" altLang="en-US" sz="2000" dirty="0">
              <a:solidFill>
                <a:schemeClr val="bg1"/>
              </a:solidFill>
            </a:endParaRPr>
          </a:p>
        </p:txBody>
      </p:sp>
      <p:sp>
        <p:nvSpPr>
          <p:cNvPr id="18" name="矩形 17"/>
          <p:cNvSpPr/>
          <p:nvPr/>
        </p:nvSpPr>
        <p:spPr>
          <a:xfrm>
            <a:off x="1073627" y="3514603"/>
            <a:ext cx="1338828" cy="923330"/>
          </a:xfrm>
          <a:prstGeom prst="rect">
            <a:avLst/>
          </a:prstGeom>
        </p:spPr>
        <p:txBody>
          <a:bodyPr wrap="none">
            <a:spAutoFit/>
          </a:bodyPr>
          <a:lstStyle/>
          <a:p>
            <a:pPr algn="ctr"/>
            <a:r>
              <a:rPr lang="zh-TW" altLang="en-US" b="1" dirty="0">
                <a:latin typeface="微軟正黑體" panose="020B0604030504040204" pitchFamily="34" charset="-120"/>
                <a:ea typeface="微軟正黑體" panose="020B0604030504040204" pitchFamily="34" charset="-120"/>
              </a:rPr>
              <a:t>功能需求</a:t>
            </a:r>
            <a:endParaRPr lang="en-US" altLang="zh-TW" b="1" dirty="0">
              <a:latin typeface="微軟正黑體" panose="020B0604030504040204" pitchFamily="34" charset="-120"/>
              <a:ea typeface="微軟正黑體" panose="020B0604030504040204" pitchFamily="34" charset="-120"/>
            </a:endParaRPr>
          </a:p>
          <a:p>
            <a:pPr algn="ctr"/>
            <a:r>
              <a:rPr lang="en-US" altLang="zh-TW" b="1" dirty="0">
                <a:latin typeface="微軟正黑體" panose="020B0604030504040204" pitchFamily="34" charset="-120"/>
                <a:ea typeface="微軟正黑體" panose="020B0604030504040204" pitchFamily="34" charset="-120"/>
              </a:rPr>
              <a:t>+</a:t>
            </a:r>
          </a:p>
          <a:p>
            <a:pPr algn="ctr"/>
            <a:r>
              <a:rPr lang="zh-TW" altLang="en-US" b="1" dirty="0">
                <a:latin typeface="微軟正黑體" panose="020B0604030504040204" pitchFamily="34" charset="-120"/>
                <a:ea typeface="微軟正黑體" panose="020B0604030504040204" pitchFamily="34" charset="-120"/>
              </a:rPr>
              <a:t>非功能需求</a:t>
            </a:r>
            <a:endParaRPr lang="zh-TW" altLang="en-US" b="1" dirty="0"/>
          </a:p>
        </p:txBody>
      </p:sp>
    </p:spTree>
    <p:extLst>
      <p:ext uri="{BB962C8B-B14F-4D97-AF65-F5344CB8AC3E}">
        <p14:creationId xmlns:p14="http://schemas.microsoft.com/office/powerpoint/2010/main" val="36066572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49" y="916374"/>
            <a:ext cx="7886700" cy="1325563"/>
          </a:xfrm>
        </p:spPr>
        <p:txBody>
          <a:bodyPr>
            <a:normAutofit/>
          </a:bodyPr>
          <a:lstStyle/>
          <a:p>
            <a:r>
              <a:rPr lang="zh-TW" altLang="en-US" sz="2800" dirty="0">
                <a:latin typeface="微軟正黑體" panose="020B0604030504040204" pitchFamily="34" charset="-120"/>
                <a:ea typeface="微軟正黑體" panose="020B0604030504040204" pitchFamily="34" charset="-120"/>
              </a:rPr>
              <a:t>它主要是透過回答以下四個問題的討論</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來建立出共享的資訊</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4" name="矩形 3"/>
          <p:cNvSpPr/>
          <p:nvPr/>
        </p:nvSpPr>
        <p:spPr>
          <a:xfrm>
            <a:off x="628649" y="2157854"/>
            <a:ext cx="8586216" cy="4401205"/>
          </a:xfrm>
          <a:prstGeom prst="rect">
            <a:avLst/>
          </a:prstGeom>
        </p:spPr>
        <p:txBody>
          <a:bodyPr wrap="square">
            <a:spAutoFit/>
          </a:bodyPr>
          <a:lstStyle/>
          <a:p>
            <a:r>
              <a:rPr lang="en-US" altLang="zh-TW" sz="2400" dirty="0">
                <a:effectLst/>
                <a:latin typeface="微軟正黑體" panose="020B0604030504040204" pitchFamily="34" charset="-120"/>
                <a:ea typeface="微軟正黑體" panose="020B0604030504040204" pitchFamily="34" charset="-120"/>
              </a:rPr>
              <a:t>1. </a:t>
            </a:r>
            <a:r>
              <a:rPr lang="zh-TW" altLang="en-US" sz="2800" b="1" dirty="0">
                <a:effectLst/>
                <a:latin typeface="微軟正黑體" panose="020B0604030504040204" pitchFamily="34" charset="-120"/>
                <a:ea typeface="微軟正黑體" panose="020B0604030504040204" pitchFamily="34" charset="-120"/>
              </a:rPr>
              <a:t>為什麼</a:t>
            </a:r>
            <a:r>
              <a:rPr lang="zh-TW" altLang="en-US" sz="2400" dirty="0">
                <a:effectLst/>
                <a:latin typeface="微軟正黑體" panose="020B0604030504040204" pitchFamily="34" charset="-120"/>
                <a:ea typeface="微軟正黑體" panose="020B0604030504040204" pitchFamily="34" charset="-120"/>
              </a:rPr>
              <a:t> </a:t>
            </a:r>
            <a:r>
              <a:rPr lang="en-US" altLang="zh-TW" sz="2400" dirty="0">
                <a:solidFill>
                  <a:srgbClr val="0066CC"/>
                </a:solidFill>
                <a:effectLst/>
                <a:latin typeface="微軟正黑體" panose="020B0604030504040204" pitchFamily="34" charset="-120"/>
                <a:ea typeface="微軟正黑體" panose="020B0604030504040204" pitchFamily="34" charset="-120"/>
              </a:rPr>
              <a:t>(Why):</a:t>
            </a:r>
            <a:r>
              <a:rPr lang="en-US" altLang="zh-TW" sz="2400" dirty="0">
                <a:solidFill>
                  <a:srgbClr val="0000FF"/>
                </a:solidFill>
                <a:effectLst/>
                <a:latin typeface="微軟正黑體" panose="020B0604030504040204" pitchFamily="34" charset="-120"/>
                <a:ea typeface="微軟正黑體" panose="020B0604030504040204" pitchFamily="34" charset="-120"/>
              </a:rPr>
              <a:t> </a:t>
            </a:r>
            <a:br>
              <a:rPr lang="zh-TW" altLang="en-US" dirty="0">
                <a:latin typeface="微軟正黑體" panose="020B0604030504040204" pitchFamily="34" charset="-120"/>
                <a:ea typeface="微軟正黑體" panose="020B0604030504040204" pitchFamily="34" charset="-120"/>
              </a:rPr>
            </a:br>
            <a:r>
              <a:rPr lang="zh-TW" altLang="en-US" dirty="0">
                <a:effectLst/>
                <a:latin typeface="微軟正黑體" panose="020B0604030504040204" pitchFamily="34" charset="-120"/>
                <a:ea typeface="微軟正黑體" panose="020B0604030504040204" pitchFamily="34" charset="-120"/>
              </a:rPr>
              <a:t>地圖的中心描述了我們為什麼做這些</a:t>
            </a:r>
            <a:r>
              <a:rPr lang="en-US" altLang="zh-TW" dirty="0">
                <a:effectLst/>
                <a:latin typeface="微軟正黑體" panose="020B0604030504040204" pitchFamily="34" charset="-120"/>
                <a:ea typeface="微軟正黑體" panose="020B0604030504040204" pitchFamily="34" charset="-120"/>
              </a:rPr>
              <a:t>? </a:t>
            </a:r>
            <a:r>
              <a:rPr lang="zh-TW" altLang="en-US" dirty="0">
                <a:effectLst/>
                <a:latin typeface="微軟正黑體" panose="020B0604030504040204" pitchFamily="34" charset="-120"/>
                <a:ea typeface="微軟正黑體" panose="020B0604030504040204" pitchFamily="34" charset="-120"/>
              </a:rPr>
              <a:t>也就是我們</a:t>
            </a:r>
            <a:r>
              <a:rPr lang="zh-TW" altLang="en-US" b="1" dirty="0">
                <a:solidFill>
                  <a:srgbClr val="0070C0"/>
                </a:solidFill>
                <a:effectLst/>
                <a:latin typeface="微軟正黑體" panose="020B0604030504040204" pitchFamily="34" charset="-120"/>
                <a:ea typeface="微軟正黑體" panose="020B0604030504040204" pitchFamily="34" charset="-120"/>
              </a:rPr>
              <a:t>試圖達成的目標是什麼</a:t>
            </a:r>
            <a:r>
              <a:rPr lang="en-US" altLang="zh-TW" b="1" dirty="0">
                <a:solidFill>
                  <a:srgbClr val="0070C0"/>
                </a:solidFill>
                <a:effectLst/>
                <a:latin typeface="微軟正黑體" panose="020B0604030504040204" pitchFamily="34" charset="-120"/>
                <a:ea typeface="微軟正黑體" panose="020B0604030504040204" pitchFamily="34" charset="-120"/>
              </a:rPr>
              <a:t>.</a:t>
            </a:r>
            <a:br>
              <a:rPr lang="zh-TW" altLang="en-US" b="1" dirty="0">
                <a:solidFill>
                  <a:srgbClr val="0070C0"/>
                </a:solidFill>
                <a:latin typeface="微軟正黑體" panose="020B0604030504040204" pitchFamily="34" charset="-120"/>
                <a:ea typeface="微軟正黑體" panose="020B0604030504040204" pitchFamily="34" charset="-120"/>
              </a:rPr>
            </a:br>
            <a:br>
              <a:rPr lang="zh-TW" altLang="en-US" dirty="0">
                <a:latin typeface="微軟正黑體" panose="020B0604030504040204" pitchFamily="34" charset="-120"/>
                <a:ea typeface="微軟正黑體" panose="020B0604030504040204" pitchFamily="34" charset="-120"/>
              </a:rPr>
            </a:br>
            <a:r>
              <a:rPr lang="en-US" altLang="zh-TW" sz="2800" b="1" dirty="0">
                <a:effectLst/>
                <a:latin typeface="微軟正黑體" panose="020B0604030504040204" pitchFamily="34" charset="-120"/>
                <a:ea typeface="微軟正黑體" panose="020B0604030504040204" pitchFamily="34" charset="-120"/>
              </a:rPr>
              <a:t>2. </a:t>
            </a:r>
            <a:r>
              <a:rPr lang="zh-TW" altLang="en-US" sz="2800" b="1" dirty="0">
                <a:effectLst/>
                <a:latin typeface="微軟正黑體" panose="020B0604030504040204" pitchFamily="34" charset="-120"/>
                <a:ea typeface="微軟正黑體" panose="020B0604030504040204" pitchFamily="34" charset="-120"/>
              </a:rPr>
              <a:t>誰 </a:t>
            </a:r>
            <a:r>
              <a:rPr lang="en-US" altLang="zh-TW" sz="2800" dirty="0">
                <a:solidFill>
                  <a:srgbClr val="0066CC"/>
                </a:solidFill>
                <a:effectLst/>
                <a:latin typeface="微軟正黑體" panose="020B0604030504040204" pitchFamily="34" charset="-120"/>
                <a:ea typeface="微軟正黑體" panose="020B0604030504040204" pitchFamily="34" charset="-120"/>
              </a:rPr>
              <a:t>(Who): </a:t>
            </a:r>
            <a:br>
              <a:rPr lang="zh-TW" altLang="en-US" dirty="0">
                <a:solidFill>
                  <a:srgbClr val="0066CC"/>
                </a:solidFill>
                <a:latin typeface="微軟正黑體" panose="020B0604030504040204" pitchFamily="34" charset="-120"/>
                <a:ea typeface="微軟正黑體" panose="020B0604030504040204" pitchFamily="34" charset="-120"/>
              </a:rPr>
            </a:br>
            <a:r>
              <a:rPr lang="zh-TW" altLang="en-US" dirty="0">
                <a:effectLst/>
                <a:latin typeface="微軟正黑體" panose="020B0604030504040204" pitchFamily="34" charset="-120"/>
                <a:ea typeface="微軟正黑體" panose="020B0604030504040204" pitchFamily="34" charset="-120"/>
              </a:rPr>
              <a:t>地圖的第一層描述了誰能產生所需要的效果</a:t>
            </a:r>
            <a:r>
              <a:rPr lang="en-US" altLang="zh-TW" dirty="0">
                <a:effectLst/>
                <a:latin typeface="微軟正黑體" panose="020B0604030504040204" pitchFamily="34" charset="-120"/>
                <a:ea typeface="微軟正黑體" panose="020B0604030504040204" pitchFamily="34" charset="-120"/>
              </a:rPr>
              <a:t>? </a:t>
            </a:r>
            <a:r>
              <a:rPr lang="zh-TW" altLang="en-US" dirty="0">
                <a:effectLst/>
                <a:latin typeface="微軟正黑體" panose="020B0604030504040204" pitchFamily="34" charset="-120"/>
                <a:ea typeface="微軟正黑體" panose="020B0604030504040204" pitchFamily="34" charset="-120"/>
              </a:rPr>
              <a:t>誰會阻礙它</a:t>
            </a:r>
            <a:r>
              <a:rPr lang="en-US" altLang="zh-TW" dirty="0">
                <a:effectLst/>
                <a:latin typeface="微軟正黑體" panose="020B0604030504040204" pitchFamily="34" charset="-120"/>
                <a:ea typeface="微軟正黑體" panose="020B0604030504040204" pitchFamily="34" charset="-120"/>
              </a:rPr>
              <a:t>? </a:t>
            </a:r>
            <a:r>
              <a:rPr lang="zh-TW" altLang="en-US" dirty="0">
                <a:effectLst/>
                <a:latin typeface="微軟正黑體" panose="020B0604030504040204" pitchFamily="34" charset="-120"/>
                <a:ea typeface="微軟正黑體" panose="020B0604030504040204" pitchFamily="34" charset="-120"/>
              </a:rPr>
              <a:t>誰是我們產品的消費者或用戶</a:t>
            </a:r>
            <a:r>
              <a:rPr lang="en-US" altLang="zh-TW" dirty="0">
                <a:effectLst/>
                <a:latin typeface="微軟正黑體" panose="020B0604030504040204" pitchFamily="34" charset="-120"/>
                <a:ea typeface="微軟正黑體" panose="020B0604030504040204" pitchFamily="34" charset="-120"/>
              </a:rPr>
              <a:t>? </a:t>
            </a:r>
            <a:r>
              <a:rPr lang="zh-TW" altLang="en-US" dirty="0">
                <a:effectLst/>
                <a:latin typeface="微軟正黑體" panose="020B0604030504040204" pitchFamily="34" charset="-120"/>
                <a:ea typeface="微軟正黑體" panose="020B0604030504040204" pitchFamily="34" charset="-120"/>
              </a:rPr>
              <a:t>誰會被他影響</a:t>
            </a:r>
            <a:r>
              <a:rPr lang="en-US" altLang="zh-TW" dirty="0">
                <a:effectLst/>
                <a:latin typeface="微軟正黑體" panose="020B0604030504040204" pitchFamily="34" charset="-120"/>
                <a:ea typeface="微軟正黑體" panose="020B0604030504040204" pitchFamily="34" charset="-120"/>
              </a:rPr>
              <a:t>? </a:t>
            </a:r>
            <a:r>
              <a:rPr lang="zh-TW" altLang="en-US" dirty="0">
                <a:effectLst/>
                <a:latin typeface="微軟正黑體" panose="020B0604030504040204" pitchFamily="34" charset="-120"/>
                <a:ea typeface="微軟正黑體" panose="020B0604030504040204" pitchFamily="34" charset="-120"/>
              </a:rPr>
              <a:t>也就是</a:t>
            </a:r>
            <a:r>
              <a:rPr lang="zh-TW" altLang="en-US" b="1" dirty="0">
                <a:solidFill>
                  <a:srgbClr val="0070C0"/>
                </a:solidFill>
                <a:effectLst/>
                <a:latin typeface="微軟正黑體" panose="020B0604030504040204" pitchFamily="34" charset="-120"/>
                <a:ea typeface="微軟正黑體" panose="020B0604030504040204" pitchFamily="34" charset="-120"/>
              </a:rPr>
              <a:t>那些角色會影響結果</a:t>
            </a:r>
            <a:r>
              <a:rPr lang="en-US" altLang="zh-TW" b="1" dirty="0">
                <a:solidFill>
                  <a:srgbClr val="0070C0"/>
                </a:solidFill>
                <a:effectLst/>
                <a:latin typeface="微軟正黑體" panose="020B0604030504040204" pitchFamily="34" charset="-120"/>
                <a:ea typeface="微軟正黑體" panose="020B0604030504040204" pitchFamily="34" charset="-120"/>
              </a:rPr>
              <a:t>.</a:t>
            </a:r>
            <a:br>
              <a:rPr lang="zh-TW" altLang="en-US" b="1" dirty="0">
                <a:solidFill>
                  <a:srgbClr val="0070C0"/>
                </a:solidFill>
                <a:latin typeface="微軟正黑體" panose="020B0604030504040204" pitchFamily="34" charset="-120"/>
                <a:ea typeface="微軟正黑體" panose="020B0604030504040204" pitchFamily="34" charset="-120"/>
              </a:rPr>
            </a:br>
            <a:br>
              <a:rPr lang="zh-TW" altLang="en-US" dirty="0">
                <a:latin typeface="微軟正黑體" panose="020B0604030504040204" pitchFamily="34" charset="-120"/>
                <a:ea typeface="微軟正黑體" panose="020B0604030504040204" pitchFamily="34" charset="-120"/>
              </a:rPr>
            </a:br>
            <a:r>
              <a:rPr lang="en-US" altLang="zh-TW" sz="2800" b="1" dirty="0">
                <a:effectLst/>
                <a:latin typeface="微軟正黑體" panose="020B0604030504040204" pitchFamily="34" charset="-120"/>
                <a:ea typeface="微軟正黑體" panose="020B0604030504040204" pitchFamily="34" charset="-120"/>
              </a:rPr>
              <a:t>3. </a:t>
            </a:r>
            <a:r>
              <a:rPr lang="zh-TW" altLang="en-US" sz="2800" b="1" dirty="0">
                <a:effectLst/>
                <a:latin typeface="微軟正黑體" panose="020B0604030504040204" pitchFamily="34" charset="-120"/>
                <a:ea typeface="微軟正黑體" panose="020B0604030504040204" pitchFamily="34" charset="-120"/>
              </a:rPr>
              <a:t>怎樣 </a:t>
            </a:r>
            <a:r>
              <a:rPr lang="en-US" altLang="zh-TW" sz="2800" dirty="0">
                <a:solidFill>
                  <a:srgbClr val="0066CC"/>
                </a:solidFill>
                <a:effectLst/>
                <a:latin typeface="微軟正黑體" panose="020B0604030504040204" pitchFamily="34" charset="-120"/>
                <a:ea typeface="微軟正黑體" panose="020B0604030504040204" pitchFamily="34" charset="-120"/>
              </a:rPr>
              <a:t>(How):</a:t>
            </a:r>
            <a:br>
              <a:rPr lang="zh-TW" altLang="en-US" dirty="0">
                <a:latin typeface="微軟正黑體" panose="020B0604030504040204" pitchFamily="34" charset="-120"/>
                <a:ea typeface="微軟正黑體" panose="020B0604030504040204" pitchFamily="34" charset="-120"/>
              </a:rPr>
            </a:br>
            <a:r>
              <a:rPr lang="zh-TW" altLang="en-US" dirty="0">
                <a:effectLst/>
                <a:latin typeface="微軟正黑體" panose="020B0604030504040204" pitchFamily="34" charset="-120"/>
                <a:ea typeface="微軟正黑體" panose="020B0604030504040204" pitchFamily="34" charset="-120"/>
              </a:rPr>
              <a:t>地圖的第二層描述了角色的行為是怎樣被改變</a:t>
            </a:r>
            <a:r>
              <a:rPr lang="en-US" altLang="zh-TW" dirty="0">
                <a:effectLst/>
                <a:latin typeface="微軟正黑體" panose="020B0604030504040204" pitchFamily="34" charset="-120"/>
                <a:ea typeface="微軟正黑體" panose="020B0604030504040204" pitchFamily="34" charset="-120"/>
              </a:rPr>
              <a:t>? </a:t>
            </a:r>
            <a:r>
              <a:rPr lang="zh-TW" altLang="en-US" dirty="0">
                <a:effectLst/>
                <a:latin typeface="微軟正黑體" panose="020B0604030504040204" pitchFamily="34" charset="-120"/>
                <a:ea typeface="微軟正黑體" panose="020B0604030504040204" pitchFamily="34" charset="-120"/>
              </a:rPr>
              <a:t>他們怎樣幫助我們達成目標</a:t>
            </a:r>
            <a:r>
              <a:rPr lang="en-US" altLang="zh-TW" dirty="0">
                <a:effectLst/>
                <a:latin typeface="微軟正黑體" panose="020B0604030504040204" pitchFamily="34" charset="-120"/>
                <a:ea typeface="微軟正黑體" panose="020B0604030504040204" pitchFamily="34" charset="-120"/>
              </a:rPr>
              <a:t>? </a:t>
            </a:r>
            <a:r>
              <a:rPr lang="zh-TW" altLang="en-US" dirty="0">
                <a:effectLst/>
                <a:latin typeface="微軟正黑體" panose="020B0604030504040204" pitchFamily="34" charset="-120"/>
                <a:ea typeface="微軟正黑體" panose="020B0604030504040204" pitchFamily="34" charset="-120"/>
              </a:rPr>
              <a:t>他們怎樣幫助或妨礙我們取得成功</a:t>
            </a:r>
            <a:r>
              <a:rPr lang="en-US" altLang="zh-TW" dirty="0">
                <a:effectLst/>
                <a:latin typeface="微軟正黑體" panose="020B0604030504040204" pitchFamily="34" charset="-120"/>
                <a:ea typeface="微軟正黑體" panose="020B0604030504040204" pitchFamily="34" charset="-120"/>
              </a:rPr>
              <a:t>? </a:t>
            </a:r>
            <a:r>
              <a:rPr lang="zh-TW" altLang="en-US" dirty="0">
                <a:effectLst/>
                <a:latin typeface="微軟正黑體" panose="020B0604030504040204" pitchFamily="34" charset="-120"/>
                <a:ea typeface="微軟正黑體" panose="020B0604030504040204" pitchFamily="34" charset="-120"/>
              </a:rPr>
              <a:t>也就是我們</a:t>
            </a:r>
            <a:r>
              <a:rPr lang="zh-TW" altLang="en-US" b="1" dirty="0">
                <a:solidFill>
                  <a:srgbClr val="0066CC"/>
                </a:solidFill>
                <a:effectLst/>
                <a:latin typeface="微軟正黑體" panose="020B0604030504040204" pitchFamily="34" charset="-120"/>
                <a:ea typeface="微軟正黑體" panose="020B0604030504040204" pitchFamily="34" charset="-120"/>
              </a:rPr>
              <a:t>想要產生什麼影響</a:t>
            </a:r>
            <a:r>
              <a:rPr lang="en-US" altLang="zh-TW" b="1" dirty="0">
                <a:solidFill>
                  <a:srgbClr val="0070C0"/>
                </a:solidFill>
                <a:effectLst/>
                <a:latin typeface="微軟正黑體" panose="020B0604030504040204" pitchFamily="34" charset="-120"/>
                <a:ea typeface="微軟正黑體" panose="020B0604030504040204" pitchFamily="34" charset="-120"/>
              </a:rPr>
              <a:t>.</a:t>
            </a:r>
            <a:br>
              <a:rPr lang="zh-TW" altLang="en-US" b="1" dirty="0">
                <a:solidFill>
                  <a:srgbClr val="0070C0"/>
                </a:solidFill>
                <a:latin typeface="微軟正黑體" panose="020B0604030504040204" pitchFamily="34" charset="-120"/>
                <a:ea typeface="微軟正黑體" panose="020B0604030504040204" pitchFamily="34" charset="-120"/>
              </a:rPr>
            </a:br>
            <a:br>
              <a:rPr lang="zh-TW" altLang="en-US" sz="2400" dirty="0">
                <a:latin typeface="微軟正黑體" panose="020B0604030504040204" pitchFamily="34" charset="-120"/>
                <a:ea typeface="微軟正黑體" panose="020B0604030504040204" pitchFamily="34" charset="-120"/>
              </a:rPr>
            </a:br>
            <a:r>
              <a:rPr lang="en-US" altLang="zh-TW" sz="2400" b="1" dirty="0">
                <a:effectLst/>
                <a:latin typeface="微軟正黑體" panose="020B0604030504040204" pitchFamily="34" charset="-120"/>
                <a:ea typeface="微軟正黑體" panose="020B0604030504040204" pitchFamily="34" charset="-120"/>
              </a:rPr>
              <a:t>4. </a:t>
            </a:r>
            <a:r>
              <a:rPr lang="zh-TW" altLang="en-US" sz="2800" b="1" dirty="0">
                <a:effectLst/>
                <a:latin typeface="微軟正黑體" panose="020B0604030504040204" pitchFamily="34" charset="-120"/>
                <a:ea typeface="微軟正黑體" panose="020B0604030504040204" pitchFamily="34" charset="-120"/>
              </a:rPr>
              <a:t>什麼 </a:t>
            </a:r>
            <a:r>
              <a:rPr lang="en-US" altLang="zh-TW" sz="2400" dirty="0">
                <a:solidFill>
                  <a:srgbClr val="0066CC"/>
                </a:solidFill>
                <a:effectLst/>
                <a:latin typeface="微軟正黑體" panose="020B0604030504040204" pitchFamily="34" charset="-120"/>
                <a:ea typeface="微軟正黑體" panose="020B0604030504040204" pitchFamily="34" charset="-120"/>
              </a:rPr>
              <a:t>(What):</a:t>
            </a:r>
            <a:br>
              <a:rPr lang="zh-TW" altLang="en-US" sz="2400" dirty="0">
                <a:solidFill>
                  <a:srgbClr val="0066CC"/>
                </a:solidFill>
                <a:latin typeface="微軟正黑體" panose="020B0604030504040204" pitchFamily="34" charset="-120"/>
                <a:ea typeface="微軟正黑體" panose="020B0604030504040204" pitchFamily="34" charset="-120"/>
              </a:rPr>
            </a:br>
            <a:r>
              <a:rPr lang="zh-TW" altLang="en-US" dirty="0">
                <a:effectLst/>
                <a:latin typeface="微軟正黑體" panose="020B0604030504040204" pitchFamily="34" charset="-120"/>
                <a:ea typeface="微軟正黑體" panose="020B0604030504040204" pitchFamily="34" charset="-120"/>
              </a:rPr>
              <a:t>地圖的第三層描述了我們</a:t>
            </a:r>
            <a:r>
              <a:rPr lang="zh-TW" altLang="en-US" b="1" dirty="0">
                <a:solidFill>
                  <a:srgbClr val="0066CC"/>
                </a:solidFill>
                <a:effectLst/>
                <a:latin typeface="微軟正黑體" panose="020B0604030504040204" pitchFamily="34" charset="-120"/>
                <a:ea typeface="微軟正黑體" panose="020B0604030504040204" pitchFamily="34" charset="-120"/>
              </a:rPr>
              <a:t>可以做什麼</a:t>
            </a:r>
            <a:r>
              <a:rPr lang="en-US" altLang="zh-TW" b="1" dirty="0">
                <a:solidFill>
                  <a:srgbClr val="0066CC"/>
                </a:solidFill>
                <a:effectLst/>
                <a:latin typeface="微軟正黑體" panose="020B0604030504040204" pitchFamily="34" charset="-120"/>
                <a:ea typeface="微軟正黑體" panose="020B0604030504040204" pitchFamily="34" charset="-120"/>
              </a:rPr>
              <a:t>, </a:t>
            </a:r>
            <a:r>
              <a:rPr lang="zh-TW" altLang="en-US" b="1" dirty="0">
                <a:solidFill>
                  <a:srgbClr val="0066CC"/>
                </a:solidFill>
                <a:effectLst/>
                <a:latin typeface="微軟正黑體" panose="020B0604030504040204" pitchFamily="34" charset="-120"/>
                <a:ea typeface="微軟正黑體" panose="020B0604030504040204" pitchFamily="34" charset="-120"/>
              </a:rPr>
              <a:t>來支持第二層中所列出的影響的實現</a:t>
            </a:r>
            <a:endParaRPr lang="zh-TW" altLang="en-US" b="1" dirty="0">
              <a:solidFill>
                <a:srgbClr val="0066CC"/>
              </a:solidFill>
              <a:latin typeface="微軟正黑體" panose="020B0604030504040204" pitchFamily="34" charset="-120"/>
              <a:ea typeface="微軟正黑體" panose="020B0604030504040204" pitchFamily="34" charset="-120"/>
            </a:endParaRPr>
          </a:p>
        </p:txBody>
      </p:sp>
      <p:sp>
        <p:nvSpPr>
          <p:cNvPr id="5" name="矩形 4"/>
          <p:cNvSpPr/>
          <p:nvPr/>
        </p:nvSpPr>
        <p:spPr>
          <a:xfrm>
            <a:off x="3848386" y="125228"/>
            <a:ext cx="2146742" cy="646331"/>
          </a:xfrm>
          <a:prstGeom prst="rect">
            <a:avLst/>
          </a:prstGeom>
        </p:spPr>
        <p:txBody>
          <a:bodyPr wrap="none">
            <a:spAutoFit/>
          </a:bodyPr>
          <a:lstStyle/>
          <a:p>
            <a:r>
              <a:rPr lang="zh-TW" altLang="en-US" sz="3600" b="1" dirty="0">
                <a:latin typeface="微軟正黑體" panose="020B0604030504040204" pitchFamily="34" charset="-120"/>
                <a:ea typeface="微軟正黑體" panose="020B0604030504040204" pitchFamily="34" charset="-120"/>
              </a:rPr>
              <a:t>影響地圖 </a:t>
            </a:r>
            <a:endParaRPr lang="zh-TW" altLang="en-US" sz="3600" b="1" dirty="0"/>
          </a:p>
        </p:txBody>
      </p:sp>
      <p:sp>
        <p:nvSpPr>
          <p:cNvPr id="6" name="矩形 5"/>
          <p:cNvSpPr/>
          <p:nvPr/>
        </p:nvSpPr>
        <p:spPr>
          <a:xfrm>
            <a:off x="113514" y="98798"/>
            <a:ext cx="1107996" cy="369332"/>
          </a:xfrm>
          <a:prstGeom prst="rect">
            <a:avLst/>
          </a:prstGeom>
        </p:spPr>
        <p:txBody>
          <a:bodyPr wrap="none">
            <a:spAutoFit/>
          </a:bodyPr>
          <a:lstStyle/>
          <a:p>
            <a:r>
              <a:rPr lang="zh-TW" altLang="en-US" dirty="0">
                <a:effectLst/>
                <a:latin typeface="微軟正黑體" panose="020B0604030504040204" pitchFamily="34" charset="-120"/>
                <a:ea typeface="微軟正黑體" panose="020B0604030504040204" pitchFamily="34" charset="-120"/>
              </a:rPr>
              <a:t>影響地圖</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931305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map"/>
          <p:cNvPicPr/>
          <p:nvPr/>
        </p:nvPicPr>
        <p:blipFill>
          <a:blip r:embed="rId2">
            <a:extLst>
              <a:ext uri="{28A0092B-C50C-407E-A947-70E740481C1C}">
                <a14:useLocalDpi xmlns:a14="http://schemas.microsoft.com/office/drawing/2010/main" val="0"/>
              </a:ext>
            </a:extLst>
          </a:blip>
          <a:srcRect/>
          <a:stretch>
            <a:fillRect/>
          </a:stretch>
        </p:blipFill>
        <p:spPr bwMode="auto">
          <a:xfrm>
            <a:off x="1417320" y="704088"/>
            <a:ext cx="6254496" cy="4398264"/>
          </a:xfrm>
          <a:prstGeom prst="rect">
            <a:avLst/>
          </a:prstGeom>
          <a:noFill/>
          <a:ln>
            <a:noFill/>
          </a:ln>
        </p:spPr>
      </p:pic>
      <p:sp>
        <p:nvSpPr>
          <p:cNvPr id="17" name="矩形 16"/>
          <p:cNvSpPr/>
          <p:nvPr/>
        </p:nvSpPr>
        <p:spPr>
          <a:xfrm>
            <a:off x="1536192" y="585216"/>
            <a:ext cx="6912864" cy="5989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p:cNvCxnSpPr/>
          <p:nvPr/>
        </p:nvCxnSpPr>
        <p:spPr>
          <a:xfrm>
            <a:off x="4389120" y="868680"/>
            <a:ext cx="36576" cy="481888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5769864" y="868680"/>
            <a:ext cx="36576" cy="481888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3008376" y="868680"/>
            <a:ext cx="36576" cy="481888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94818" y="5318236"/>
            <a:ext cx="915635" cy="384721"/>
          </a:xfrm>
          <a:prstGeom prst="rect">
            <a:avLst/>
          </a:prstGeom>
        </p:spPr>
        <p:txBody>
          <a:bodyPr wrap="none">
            <a:spAutoFit/>
          </a:bodyPr>
          <a:lstStyle/>
          <a:p>
            <a:r>
              <a:rPr lang="zh-TW" altLang="zh-TW" sz="19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為什麼</a:t>
            </a:r>
            <a:endParaRPr lang="zh-TW" altLang="en-US" sz="1900" dirty="0">
              <a:solidFill>
                <a:srgbClr val="C00000"/>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3546863" y="5318236"/>
            <a:ext cx="428322" cy="384721"/>
          </a:xfrm>
          <a:prstGeom prst="rect">
            <a:avLst/>
          </a:prstGeom>
        </p:spPr>
        <p:txBody>
          <a:bodyPr wrap="none">
            <a:spAutoFit/>
          </a:bodyPr>
          <a:lstStyle/>
          <a:p>
            <a:r>
              <a:rPr lang="zh-TW" altLang="zh-TW" sz="19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誰</a:t>
            </a:r>
            <a:endParaRPr lang="zh-TW" altLang="en-US" sz="1900" dirty="0">
              <a:solidFill>
                <a:srgbClr val="C00000"/>
              </a:solidFill>
              <a:latin typeface="微軟正黑體" panose="020B0604030504040204" pitchFamily="34" charset="-120"/>
              <a:ea typeface="微軟正黑體" panose="020B0604030504040204" pitchFamily="34" charset="-120"/>
            </a:endParaRPr>
          </a:p>
        </p:txBody>
      </p:sp>
      <p:sp>
        <p:nvSpPr>
          <p:cNvPr id="11" name="矩形 10"/>
          <p:cNvSpPr/>
          <p:nvPr/>
        </p:nvSpPr>
        <p:spPr>
          <a:xfrm>
            <a:off x="4879770" y="5353132"/>
            <a:ext cx="671979" cy="384721"/>
          </a:xfrm>
          <a:prstGeom prst="rect">
            <a:avLst/>
          </a:prstGeom>
        </p:spPr>
        <p:txBody>
          <a:bodyPr wrap="none">
            <a:spAutoFit/>
          </a:bodyPr>
          <a:lstStyle/>
          <a:p>
            <a:r>
              <a:rPr lang="zh-TW" altLang="zh-TW" sz="19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怎樣</a:t>
            </a:r>
            <a:endParaRPr lang="zh-TW" altLang="en-US" sz="1900" dirty="0">
              <a:solidFill>
                <a:srgbClr val="C00000"/>
              </a:solidFill>
              <a:latin typeface="微軟正黑體" panose="020B0604030504040204" pitchFamily="34" charset="-120"/>
              <a:ea typeface="微軟正黑體" panose="020B0604030504040204" pitchFamily="34" charset="-120"/>
            </a:endParaRPr>
          </a:p>
        </p:txBody>
      </p:sp>
      <p:sp>
        <p:nvSpPr>
          <p:cNvPr id="12" name="矩形 11"/>
          <p:cNvSpPr/>
          <p:nvPr/>
        </p:nvSpPr>
        <p:spPr>
          <a:xfrm>
            <a:off x="6251370" y="5358700"/>
            <a:ext cx="671979" cy="384721"/>
          </a:xfrm>
          <a:prstGeom prst="rect">
            <a:avLst/>
          </a:prstGeom>
        </p:spPr>
        <p:txBody>
          <a:bodyPr wrap="none">
            <a:spAutoFit/>
          </a:bodyPr>
          <a:lstStyle/>
          <a:p>
            <a:r>
              <a:rPr lang="zh-TW" altLang="zh-TW" sz="19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什麼</a:t>
            </a:r>
            <a:endParaRPr lang="zh-TW" altLang="en-US" sz="1900" dirty="0">
              <a:solidFill>
                <a:srgbClr val="C00000"/>
              </a:solidFill>
              <a:latin typeface="微軟正黑體" panose="020B0604030504040204" pitchFamily="34" charset="-120"/>
              <a:ea typeface="微軟正黑體" panose="020B0604030504040204" pitchFamily="34" charset="-120"/>
            </a:endParaRPr>
          </a:p>
        </p:txBody>
      </p:sp>
      <p:sp>
        <p:nvSpPr>
          <p:cNvPr id="13" name="矩形 12"/>
          <p:cNvSpPr/>
          <p:nvPr/>
        </p:nvSpPr>
        <p:spPr>
          <a:xfrm>
            <a:off x="1742593" y="5866868"/>
            <a:ext cx="1210588" cy="338554"/>
          </a:xfrm>
          <a:prstGeom prst="rect">
            <a:avLst/>
          </a:prstGeom>
        </p:spPr>
        <p:txBody>
          <a:bodyPr wrap="none">
            <a:spAutoFit/>
          </a:bodyPr>
          <a:lstStyle/>
          <a:p>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目標是什麼</a:t>
            </a:r>
            <a:endParaRPr lang="zh-TW" altLang="en-US" sz="1600" dirty="0">
              <a:latin typeface="微軟正黑體" panose="020B0604030504040204" pitchFamily="34" charset="-120"/>
              <a:ea typeface="微軟正黑體" panose="020B0604030504040204" pitchFamily="34" charset="-120"/>
            </a:endParaRPr>
          </a:p>
        </p:txBody>
      </p:sp>
      <p:sp>
        <p:nvSpPr>
          <p:cNvPr id="14" name="矩形 13"/>
          <p:cNvSpPr/>
          <p:nvPr/>
        </p:nvSpPr>
        <p:spPr>
          <a:xfrm>
            <a:off x="3205964" y="5868658"/>
            <a:ext cx="1210588" cy="584775"/>
          </a:xfrm>
          <a:prstGeom prst="rect">
            <a:avLst/>
          </a:prstGeom>
        </p:spPr>
        <p:txBody>
          <a:bodyPr wrap="none">
            <a:spAutoFit/>
          </a:bodyPr>
          <a:lstStyle/>
          <a:p>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那些角色會</a:t>
            </a:r>
            <a:endPar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影響結果</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1600" dirty="0">
              <a:latin typeface="微軟正黑體" panose="020B0604030504040204" pitchFamily="34" charset="-120"/>
              <a:ea typeface="微軟正黑體" panose="020B0604030504040204" pitchFamily="34" charset="-120"/>
            </a:endParaRPr>
          </a:p>
        </p:txBody>
      </p:sp>
      <p:sp>
        <p:nvSpPr>
          <p:cNvPr id="15" name="矩形 14"/>
          <p:cNvSpPr/>
          <p:nvPr/>
        </p:nvSpPr>
        <p:spPr>
          <a:xfrm>
            <a:off x="4791893" y="5868659"/>
            <a:ext cx="1005403" cy="584775"/>
          </a:xfrm>
          <a:prstGeom prst="rect">
            <a:avLst/>
          </a:prstGeom>
        </p:spPr>
        <p:txBody>
          <a:bodyPr wrap="none">
            <a:spAutoFit/>
          </a:bodyPr>
          <a:lstStyle/>
          <a:p>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想要產生</a:t>
            </a:r>
            <a:endPar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什麼影響</a:t>
            </a:r>
            <a:endParaRPr lang="zh-TW" altLang="en-US" sz="1600" dirty="0">
              <a:latin typeface="微軟正黑體" panose="020B0604030504040204" pitchFamily="34" charset="-120"/>
              <a:ea typeface="微軟正黑體" panose="020B0604030504040204" pitchFamily="34" charset="-120"/>
            </a:endParaRPr>
          </a:p>
        </p:txBody>
      </p:sp>
      <p:sp>
        <p:nvSpPr>
          <p:cNvPr id="16" name="矩形 15"/>
          <p:cNvSpPr/>
          <p:nvPr/>
        </p:nvSpPr>
        <p:spPr>
          <a:xfrm>
            <a:off x="6251370" y="5868660"/>
            <a:ext cx="2404087" cy="584775"/>
          </a:xfrm>
          <a:prstGeom prst="rect">
            <a:avLst/>
          </a:prstGeom>
        </p:spPr>
        <p:txBody>
          <a:bodyPr wrap="square">
            <a:spAutoFit/>
          </a:bodyPr>
          <a:lstStyle/>
          <a:p>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做什麼</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來支持所列出</a:t>
            </a:r>
            <a:endPar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1600" dirty="0">
                <a:latin typeface="微軟正黑體" panose="020B0604030504040204" pitchFamily="34" charset="-120"/>
                <a:ea typeface="微軟正黑體" panose="020B0604030504040204" pitchFamily="34" charset="-120"/>
                <a:cs typeface="Times New Roman" panose="02020603050405020304" pitchFamily="18" charset="0"/>
              </a:rPr>
              <a:t>來</a:t>
            </a:r>
            <a:r>
              <a:rPr lang="zh-TW" altLang="zh-TW" sz="1600" dirty="0">
                <a:latin typeface="微軟正黑體" panose="020B0604030504040204" pitchFamily="34" charset="-120"/>
                <a:ea typeface="微軟正黑體" panose="020B0604030504040204" pitchFamily="34" charset="-120"/>
                <a:cs typeface="Times New Roman" panose="02020603050405020304" pitchFamily="18" charset="0"/>
              </a:rPr>
              <a:t>的影響的實現</a:t>
            </a:r>
          </a:p>
        </p:txBody>
      </p:sp>
      <p:sp>
        <p:nvSpPr>
          <p:cNvPr id="18" name="矩形 17"/>
          <p:cNvSpPr/>
          <p:nvPr/>
        </p:nvSpPr>
        <p:spPr>
          <a:xfrm>
            <a:off x="113514" y="98798"/>
            <a:ext cx="1107996" cy="369332"/>
          </a:xfrm>
          <a:prstGeom prst="rect">
            <a:avLst/>
          </a:prstGeom>
        </p:spPr>
        <p:txBody>
          <a:bodyPr wrap="none">
            <a:spAutoFit/>
          </a:bodyPr>
          <a:lstStyle/>
          <a:p>
            <a:r>
              <a:rPr lang="zh-TW" altLang="en-US" dirty="0">
                <a:effectLst/>
                <a:latin typeface="微軟正黑體" panose="020B0604030504040204" pitchFamily="34" charset="-120"/>
                <a:ea typeface="微軟正黑體" panose="020B0604030504040204" pitchFamily="34" charset="-120"/>
              </a:rPr>
              <a:t>影響地圖</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9838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向上箭號圖說文字 9"/>
          <p:cNvSpPr/>
          <p:nvPr/>
        </p:nvSpPr>
        <p:spPr>
          <a:xfrm>
            <a:off x="302979" y="4877364"/>
            <a:ext cx="3924765" cy="1704333"/>
          </a:xfrm>
          <a:prstGeom prst="upArrow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向上箭號圖說文字 8"/>
          <p:cNvSpPr/>
          <p:nvPr/>
        </p:nvSpPr>
        <p:spPr>
          <a:xfrm>
            <a:off x="4901996" y="4877363"/>
            <a:ext cx="3926692" cy="1704333"/>
          </a:xfrm>
          <a:prstGeom prst="upArrow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702221" y="271425"/>
            <a:ext cx="8126467" cy="1325563"/>
          </a:xfrm>
        </p:spPr>
        <p:txBody>
          <a:bodyPr>
            <a:normAutofit/>
          </a:bodyPr>
          <a:lstStyle/>
          <a:p>
            <a:pPr algn="ctr"/>
            <a:r>
              <a:rPr lang="zh-TW" altLang="zh-TW" sz="3600" b="1" dirty="0">
                <a:latin typeface="微軟正黑體" panose="020B0604030504040204" pitchFamily="34" charset="-120"/>
                <a:ea typeface="微軟正黑體" panose="020B0604030504040204" pitchFamily="34" charset="-120"/>
              </a:rPr>
              <a:t>影響地圖</a:t>
            </a:r>
            <a:r>
              <a:rPr lang="en-US" altLang="zh-TW" sz="3600" b="1" dirty="0">
                <a:latin typeface="微軟正黑體" panose="020B0604030504040204" pitchFamily="34" charset="-120"/>
                <a:ea typeface="微軟正黑體" panose="020B0604030504040204" pitchFamily="34" charset="-120"/>
              </a:rPr>
              <a:t> </a:t>
            </a:r>
            <a:r>
              <a:rPr lang="zh-TW" altLang="en-US" sz="3600" b="1" dirty="0">
                <a:latin typeface="微軟正黑體" panose="020B0604030504040204" pitchFamily="34" charset="-120"/>
                <a:ea typeface="微軟正黑體" panose="020B0604030504040204" pitchFamily="34" charset="-120"/>
              </a:rPr>
              <a:t>        </a:t>
            </a:r>
            <a:r>
              <a:rPr lang="en-US" altLang="zh-TW" sz="3600" dirty="0">
                <a:latin typeface="微軟正黑體" panose="020B0604030504040204" pitchFamily="34" charset="-120"/>
                <a:ea typeface="微軟正黑體" panose="020B0604030504040204" pitchFamily="34" charset="-120"/>
              </a:rPr>
              <a:t>&lt;&gt;</a:t>
            </a:r>
            <a:r>
              <a:rPr lang="zh-TW" altLang="en-US" sz="3600" dirty="0">
                <a:latin typeface="微軟正黑體" panose="020B0604030504040204" pitchFamily="34" charset="-120"/>
                <a:ea typeface="微軟正黑體" panose="020B0604030504040204" pitchFamily="34" charset="-120"/>
              </a:rPr>
              <a:t>   </a:t>
            </a:r>
            <a:r>
              <a:rPr lang="en-US" altLang="zh-TW" sz="3600" dirty="0">
                <a:latin typeface="微軟正黑體" panose="020B0604030504040204" pitchFamily="34" charset="-120"/>
                <a:ea typeface="微軟正黑體" panose="020B0604030504040204" pitchFamily="34" charset="-120"/>
              </a:rPr>
              <a:t> </a:t>
            </a:r>
            <a:r>
              <a:rPr lang="zh-TW" altLang="en-US" sz="3600" dirty="0">
                <a:latin typeface="微軟正黑體" panose="020B0604030504040204" pitchFamily="34" charset="-120"/>
                <a:ea typeface="微軟正黑體" panose="020B0604030504040204" pitchFamily="34" charset="-120"/>
              </a:rPr>
              <a:t> </a:t>
            </a:r>
            <a:r>
              <a:rPr lang="zh-TW" altLang="en-US" sz="3600" b="1" dirty="0">
                <a:latin typeface="微軟正黑體" panose="020B0604030504040204" pitchFamily="34" charset="-120"/>
                <a:ea typeface="微軟正黑體" panose="020B0604030504040204" pitchFamily="34" charset="-120"/>
              </a:rPr>
              <a:t>使用者故事地圖</a:t>
            </a:r>
            <a:endParaRPr lang="zh-TW" altLang="en-US" sz="3600" b="1" dirty="0"/>
          </a:p>
        </p:txBody>
      </p:sp>
      <p:sp>
        <p:nvSpPr>
          <p:cNvPr id="3" name="內容版面配置區 2"/>
          <p:cNvSpPr>
            <a:spLocks noGrp="1"/>
          </p:cNvSpPr>
          <p:nvPr>
            <p:ph idx="1"/>
          </p:nvPr>
        </p:nvSpPr>
        <p:spPr>
          <a:xfrm>
            <a:off x="302978" y="5598151"/>
            <a:ext cx="3924765" cy="1261241"/>
          </a:xfrm>
        </p:spPr>
        <p:txBody>
          <a:bodyPr>
            <a:normAutofit/>
          </a:bodyPr>
          <a:lstStyle/>
          <a:p>
            <a:pPr marL="0" indent="0">
              <a:lnSpc>
                <a:spcPct val="100000"/>
              </a:lnSpc>
              <a:spcBef>
                <a:spcPts val="600"/>
              </a:spcBef>
              <a:buNone/>
            </a:pPr>
            <a:r>
              <a:rPr lang="zh-TW" altLang="zh-TW" sz="2400" b="1" dirty="0">
                <a:latin typeface="微軟正黑體" panose="020B0604030504040204" pitchFamily="34" charset="-120"/>
                <a:ea typeface="微軟正黑體" panose="020B0604030504040204" pitchFamily="34" charset="-120"/>
              </a:rPr>
              <a:t>影響地圖視覺化了從業務目</a:t>
            </a:r>
            <a:endParaRPr lang="en-US" altLang="zh-TW" sz="2400" b="1" dirty="0">
              <a:latin typeface="微軟正黑體" panose="020B0604030504040204" pitchFamily="34" charset="-120"/>
              <a:ea typeface="微軟正黑體" panose="020B0604030504040204" pitchFamily="34" charset="-120"/>
            </a:endParaRPr>
          </a:p>
          <a:p>
            <a:pPr marL="0" indent="0">
              <a:lnSpc>
                <a:spcPct val="100000"/>
              </a:lnSpc>
              <a:spcBef>
                <a:spcPts val="600"/>
              </a:spcBef>
              <a:buNone/>
            </a:pPr>
            <a:r>
              <a:rPr lang="zh-TW" altLang="zh-TW" sz="2400" b="1" dirty="0">
                <a:latin typeface="微軟正黑體" panose="020B0604030504040204" pitchFamily="34" charset="-120"/>
                <a:ea typeface="微軟正黑體" panose="020B0604030504040204" pitchFamily="34" charset="-120"/>
              </a:rPr>
              <a:t>標到產品功能的映射關係</a:t>
            </a:r>
            <a:r>
              <a:rPr lang="zh-TW" altLang="en-US" sz="2400" b="1" dirty="0">
                <a:latin typeface="微軟正黑體" panose="020B0604030504040204" pitchFamily="34" charset="-120"/>
                <a:ea typeface="微軟正黑體" panose="020B0604030504040204" pitchFamily="34" charset="-120"/>
              </a:rPr>
              <a:t>。</a:t>
            </a:r>
          </a:p>
        </p:txBody>
      </p:sp>
      <p:sp>
        <p:nvSpPr>
          <p:cNvPr id="4" name="矩形 3"/>
          <p:cNvSpPr/>
          <p:nvPr/>
        </p:nvSpPr>
        <p:spPr>
          <a:xfrm>
            <a:off x="5145891" y="5598151"/>
            <a:ext cx="3570208" cy="830997"/>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透過結構化使用者故事，</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讓我們看見需求的全貌。</a:t>
            </a:r>
            <a:endParaRPr lang="zh-TW" altLang="en-US" sz="24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79" y="2133600"/>
            <a:ext cx="3924765" cy="2483455"/>
          </a:xfrm>
          <a:prstGeom prst="rect">
            <a:avLst/>
          </a:prstGeom>
          <a:effectLst>
            <a:outerShdw blurRad="50800" dist="38100" dir="2700000" algn="tl" rotWithShape="0">
              <a:prstClr val="black">
                <a:alpha val="40000"/>
              </a:prstClr>
            </a:outerShdw>
          </a:effectLst>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996" y="2133600"/>
            <a:ext cx="3814103" cy="2483455"/>
          </a:xfrm>
          <a:prstGeom prst="rect">
            <a:avLst/>
          </a:prstGeom>
          <a:effectLst>
            <a:outerShdw blurRad="50800" dist="38100" dir="5400000" algn="t" rotWithShape="0">
              <a:prstClr val="black">
                <a:alpha val="40000"/>
              </a:prstClr>
            </a:outerShdw>
          </a:effectLst>
        </p:spPr>
      </p:pic>
      <p:sp>
        <p:nvSpPr>
          <p:cNvPr id="7" name="矩形 6"/>
          <p:cNvSpPr/>
          <p:nvPr/>
        </p:nvSpPr>
        <p:spPr>
          <a:xfrm>
            <a:off x="1032862" y="1310712"/>
            <a:ext cx="2028056"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Impact Mapping</a:t>
            </a:r>
            <a:endParaRPr lang="zh-TW" altLang="en-US" dirty="0"/>
          </a:p>
        </p:txBody>
      </p:sp>
      <p:sp>
        <p:nvSpPr>
          <p:cNvPr id="8" name="矩形 7"/>
          <p:cNvSpPr/>
          <p:nvPr/>
        </p:nvSpPr>
        <p:spPr>
          <a:xfrm>
            <a:off x="5752977" y="1310712"/>
            <a:ext cx="2409699"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User Story Mapping</a:t>
            </a:r>
            <a:endParaRPr lang="zh-TW" altLang="en-US" dirty="0"/>
          </a:p>
        </p:txBody>
      </p:sp>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8054" y="1473642"/>
            <a:ext cx="539689" cy="622344"/>
          </a:xfrm>
          <a:prstGeom prst="rect">
            <a:avLst/>
          </a:prstGeom>
        </p:spPr>
      </p:pic>
    </p:spTree>
    <p:extLst>
      <p:ext uri="{BB962C8B-B14F-4D97-AF65-F5344CB8AC3E}">
        <p14:creationId xmlns:p14="http://schemas.microsoft.com/office/powerpoint/2010/main" val="40486916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橢圓 18"/>
          <p:cNvSpPr/>
          <p:nvPr/>
        </p:nvSpPr>
        <p:spPr>
          <a:xfrm>
            <a:off x="3857295" y="1902372"/>
            <a:ext cx="3951890" cy="269296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3771121" y="2381553"/>
            <a:ext cx="1839310" cy="16952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1643672" y="1576553"/>
            <a:ext cx="6165513" cy="331075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5892118" y="2381553"/>
            <a:ext cx="1839310" cy="16952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1650124" y="2399466"/>
            <a:ext cx="1839310" cy="16952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858893" y="61281"/>
            <a:ext cx="7886700" cy="1325563"/>
          </a:xfrm>
        </p:spPr>
        <p:txBody>
          <a:bodyPr/>
          <a:lstStyle/>
          <a:p>
            <a:pPr algn="ctr"/>
            <a:r>
              <a:rPr lang="zh-TW" altLang="en-US" b="1" dirty="0">
                <a:latin typeface="微軟正黑體" panose="020B0604030504040204" pitchFamily="34" charset="-120"/>
                <a:ea typeface="微軟正黑體" panose="020B0604030504040204" pitchFamily="34" charset="-120"/>
              </a:rPr>
              <a:t>如何撰寫影響地圖 </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4" name="矩形 3"/>
          <p:cNvSpPr/>
          <p:nvPr/>
        </p:nvSpPr>
        <p:spPr>
          <a:xfrm>
            <a:off x="544568" y="5946130"/>
            <a:ext cx="8515350" cy="461665"/>
          </a:xfrm>
          <a:prstGeom prst="rect">
            <a:avLst/>
          </a:prstGeom>
        </p:spPr>
        <p:txBody>
          <a:bodyPr wrap="square">
            <a:spAutoFit/>
          </a:bodyPr>
          <a:lstStyle/>
          <a:p>
            <a:r>
              <a:rPr lang="zh-TW" altLang="zh-TW" sz="2400" b="1" dirty="0">
                <a:latin typeface="微軟正黑體" panose="020B0604030504040204" pitchFamily="34" charset="-120"/>
                <a:ea typeface="微軟正黑體" panose="020B0604030504040204" pitchFamily="34" charset="-120"/>
              </a:rPr>
              <a:t>帕雷托法則</a:t>
            </a:r>
            <a:r>
              <a:rPr lang="zh-TW" altLang="en-US" sz="2400" dirty="0">
                <a:latin typeface="微軟正黑體" panose="020B0604030504040204" pitchFamily="34" charset="-120"/>
                <a:ea typeface="微軟正黑體" panose="020B0604030504040204" pitchFamily="34" charset="-120"/>
              </a:rPr>
              <a:t> </a:t>
            </a:r>
            <a:r>
              <a:rPr lang="zh-TW" altLang="zh-TW" sz="2400" dirty="0">
                <a:latin typeface="微軟正黑體" panose="020B0604030504040204" pitchFamily="34" charset="-120"/>
                <a:ea typeface="微軟正黑體" panose="020B0604030504040204" pitchFamily="34" charset="-120"/>
              </a:rPr>
              <a:t>Pareto principle，也稱為</a:t>
            </a:r>
            <a:r>
              <a:rPr lang="zh-TW" altLang="zh-TW" sz="2400" b="1" dirty="0">
                <a:latin typeface="微軟正黑體" panose="020B0604030504040204" pitchFamily="34" charset="-120"/>
                <a:ea typeface="微軟正黑體" panose="020B0604030504040204" pitchFamily="34" charset="-120"/>
              </a:rPr>
              <a:t>二八定律</a:t>
            </a:r>
            <a:r>
              <a:rPr lang="zh-TW" altLang="zh-TW" sz="2400" dirty="0">
                <a:latin typeface="微軟正黑體" panose="020B0604030504040204" pitchFamily="34" charset="-120"/>
                <a:ea typeface="微軟正黑體" panose="020B0604030504040204" pitchFamily="34" charset="-120"/>
              </a:rPr>
              <a:t>或</a:t>
            </a:r>
            <a:r>
              <a:rPr lang="zh-TW" altLang="zh-TW" sz="2400" b="1" dirty="0">
                <a:latin typeface="微軟正黑體" panose="020B0604030504040204" pitchFamily="34" charset="-120"/>
                <a:ea typeface="微軟正黑體" panose="020B0604030504040204" pitchFamily="34" charset="-120"/>
              </a:rPr>
              <a:t>80/20法則</a:t>
            </a:r>
            <a:endParaRPr lang="zh-TW" altLang="en-US" sz="2400" dirty="0">
              <a:latin typeface="微軟正黑體" panose="020B0604030504040204" pitchFamily="34" charset="-120"/>
              <a:ea typeface="微軟正黑體" panose="020B0604030504040204" pitchFamily="34" charset="-120"/>
            </a:endParaRPr>
          </a:p>
        </p:txBody>
      </p:sp>
      <p:sp>
        <p:nvSpPr>
          <p:cNvPr id="6" name="圓角矩形 5"/>
          <p:cNvSpPr/>
          <p:nvPr/>
        </p:nvSpPr>
        <p:spPr>
          <a:xfrm>
            <a:off x="2951104" y="2708521"/>
            <a:ext cx="130229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3600" dirty="0">
                <a:latin typeface="微軟正黑體" panose="020B0604030504040204" pitchFamily="34" charset="-120"/>
                <a:ea typeface="微軟正黑體" panose="020B0604030504040204" pitchFamily="34" charset="-120"/>
              </a:rPr>
              <a:t>角色</a:t>
            </a:r>
            <a:endParaRPr lang="zh-TW" altLang="en-US" sz="3600"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7333917" y="2708521"/>
            <a:ext cx="127660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zh-TW" sz="3600" dirty="0">
                <a:latin typeface="微軟正黑體" panose="020B0604030504040204" pitchFamily="34" charset="-120"/>
                <a:ea typeface="微軟正黑體" panose="020B0604030504040204" pitchFamily="34" charset="-120"/>
              </a:rPr>
              <a:t>功能</a:t>
            </a:r>
            <a:endParaRPr lang="zh-TW" altLang="en-US" sz="3600" dirty="0">
              <a:latin typeface="微軟正黑體" panose="020B0604030504040204" pitchFamily="34" charset="-120"/>
              <a:ea typeface="微軟正黑體" panose="020B0604030504040204" pitchFamily="34" charset="-120"/>
            </a:endParaRPr>
          </a:p>
        </p:txBody>
      </p:sp>
      <p:sp>
        <p:nvSpPr>
          <p:cNvPr id="10" name="矩形 9"/>
          <p:cNvSpPr/>
          <p:nvPr/>
        </p:nvSpPr>
        <p:spPr>
          <a:xfrm>
            <a:off x="5257293" y="4133673"/>
            <a:ext cx="99738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HOW</a:t>
            </a:r>
            <a:endParaRPr lang="zh-TW" altLang="en-US" sz="2400" dirty="0"/>
          </a:p>
        </p:txBody>
      </p:sp>
      <p:sp>
        <p:nvSpPr>
          <p:cNvPr id="11" name="矩形 10"/>
          <p:cNvSpPr/>
          <p:nvPr/>
        </p:nvSpPr>
        <p:spPr>
          <a:xfrm>
            <a:off x="3103558" y="4133673"/>
            <a:ext cx="99738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WHO</a:t>
            </a:r>
            <a:endParaRPr lang="zh-TW" altLang="en-US" sz="2400" dirty="0"/>
          </a:p>
        </p:txBody>
      </p:sp>
      <p:sp>
        <p:nvSpPr>
          <p:cNvPr id="12" name="矩形 11"/>
          <p:cNvSpPr/>
          <p:nvPr/>
        </p:nvSpPr>
        <p:spPr>
          <a:xfrm>
            <a:off x="7486370" y="4133673"/>
            <a:ext cx="1124154"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WHAT</a:t>
            </a:r>
            <a:endParaRPr lang="zh-TW" altLang="en-US" sz="2400" dirty="0"/>
          </a:p>
        </p:txBody>
      </p:sp>
      <p:sp>
        <p:nvSpPr>
          <p:cNvPr id="13" name="矩形 12"/>
          <p:cNvSpPr/>
          <p:nvPr/>
        </p:nvSpPr>
        <p:spPr>
          <a:xfrm>
            <a:off x="818754" y="4133673"/>
            <a:ext cx="936475"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WHY</a:t>
            </a:r>
            <a:endParaRPr lang="zh-TW" altLang="en-US" sz="2400" dirty="0"/>
          </a:p>
        </p:txBody>
      </p:sp>
      <p:sp>
        <p:nvSpPr>
          <p:cNvPr id="15" name="橢圓 14"/>
          <p:cNvSpPr/>
          <p:nvPr/>
        </p:nvSpPr>
        <p:spPr>
          <a:xfrm>
            <a:off x="1650124" y="1902372"/>
            <a:ext cx="3951890" cy="269296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5167801" y="2708521"/>
            <a:ext cx="125171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3600" dirty="0">
                <a:latin typeface="微軟正黑體" panose="020B0604030504040204" pitchFamily="34" charset="-120"/>
                <a:ea typeface="微軟正黑體" panose="020B0604030504040204" pitchFamily="34" charset="-120"/>
              </a:rPr>
              <a:t>影響</a:t>
            </a:r>
            <a:endParaRPr lang="zh-TW" altLang="en-US" sz="3600" dirty="0">
              <a:latin typeface="微軟正黑體" panose="020B0604030504040204" pitchFamily="34" charset="-120"/>
              <a:ea typeface="微軟正黑體" panose="020B0604030504040204" pitchFamily="34" charset="-120"/>
            </a:endParaRPr>
          </a:p>
        </p:txBody>
      </p:sp>
      <p:sp>
        <p:nvSpPr>
          <p:cNvPr id="5" name="圓角矩形 4"/>
          <p:cNvSpPr/>
          <p:nvPr/>
        </p:nvSpPr>
        <p:spPr>
          <a:xfrm>
            <a:off x="628650" y="2708521"/>
            <a:ext cx="140805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3600" dirty="0">
                <a:latin typeface="微軟正黑體" panose="020B0604030504040204" pitchFamily="34" charset="-120"/>
                <a:ea typeface="微軟正黑體" panose="020B0604030504040204" pitchFamily="34" charset="-120"/>
              </a:rPr>
              <a:t>目標</a:t>
            </a:r>
            <a:endParaRPr lang="zh-TW" altLang="en-US"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18002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7640" y="1037155"/>
            <a:ext cx="8131249" cy="919235"/>
          </a:xfrm>
        </p:spPr>
        <p:txBody>
          <a:bodyPr>
            <a:normAutofit/>
          </a:bodyPr>
          <a:lstStyle/>
          <a:p>
            <a:r>
              <a:rPr lang="zh-TW" altLang="en-US" sz="3200" dirty="0">
                <a:latin typeface="微軟正黑體" panose="020B0604030504040204" pitchFamily="34" charset="-120"/>
                <a:ea typeface="微軟正黑體" panose="020B0604030504040204" pitchFamily="34" charset="-120"/>
              </a:rPr>
              <a:t>產品支持其擁有者的業務所必須完成的事情。</a:t>
            </a:r>
          </a:p>
        </p:txBody>
      </p:sp>
      <p:sp>
        <p:nvSpPr>
          <p:cNvPr id="3" name="內容版面配置區 2"/>
          <p:cNvSpPr>
            <a:spLocks noGrp="1"/>
          </p:cNvSpPr>
          <p:nvPr>
            <p:ph idx="1"/>
          </p:nvPr>
        </p:nvSpPr>
        <p:spPr>
          <a:xfrm>
            <a:off x="527640" y="2725831"/>
            <a:ext cx="7886700" cy="3295540"/>
          </a:xfrm>
        </p:spPr>
        <p:txBody>
          <a:bodyPr/>
          <a:lstStyle/>
          <a:p>
            <a:r>
              <a:rPr lang="zh-TW" altLang="en-US" sz="3200" b="1" dirty="0">
                <a:latin typeface="微軟正黑體" panose="020B0604030504040204" pitchFamily="34" charset="-120"/>
                <a:ea typeface="微軟正黑體" panose="020B0604030504040204" pitchFamily="34" charset="-120"/>
              </a:rPr>
              <a:t>  功能需求</a:t>
            </a:r>
            <a:endParaRPr lang="en-US" altLang="zh-TW" sz="3200" b="1" dirty="0">
              <a:latin typeface="微軟正黑體" panose="020B0604030504040204" pitchFamily="34" charset="-120"/>
              <a:ea typeface="微軟正黑體" panose="020B0604030504040204" pitchFamily="34" charset="-120"/>
            </a:endParaRPr>
          </a:p>
          <a:p>
            <a:pPr marL="0" indent="0">
              <a:buNone/>
            </a:pPr>
            <a:r>
              <a:rPr lang="zh-TW" altLang="en-US" b="1"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產品必須完成的那些事。</a:t>
            </a:r>
            <a:endParaRPr lang="en-US" altLang="zh-TW" dirty="0">
              <a:latin typeface="微軟正黑體" panose="020B0604030504040204" pitchFamily="34" charset="-120"/>
              <a:ea typeface="微軟正黑體" panose="020B0604030504040204" pitchFamily="34" charset="-120"/>
            </a:endParaRPr>
          </a:p>
          <a:p>
            <a:pPr>
              <a:spcBef>
                <a:spcPts val="1800"/>
              </a:spcBef>
            </a:pPr>
            <a:r>
              <a:rPr lang="zh-TW" altLang="en-US" sz="3200" b="1" dirty="0">
                <a:latin typeface="微軟正黑體" panose="020B0604030504040204" pitchFamily="34" charset="-120"/>
                <a:ea typeface="微軟正黑體" panose="020B0604030504040204" pitchFamily="34" charset="-120"/>
              </a:rPr>
              <a:t>  非功能需求</a:t>
            </a:r>
            <a:endParaRPr lang="en-US" altLang="zh-TW" sz="3200" b="1" dirty="0">
              <a:latin typeface="微軟正黑體" panose="020B0604030504040204" pitchFamily="34" charset="-120"/>
              <a:ea typeface="微軟正黑體" panose="020B0604030504040204" pitchFamily="34" charset="-120"/>
            </a:endParaRPr>
          </a:p>
          <a:p>
            <a:pPr marL="0" indent="0">
              <a:buNone/>
            </a:pPr>
            <a:r>
              <a:rPr lang="zh-TW" altLang="en-US" b="1"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是產品的屬性或品質，也就是功能做得好或差。</a:t>
            </a:r>
          </a:p>
        </p:txBody>
      </p:sp>
      <p:sp>
        <p:nvSpPr>
          <p:cNvPr id="4" name="矩形 3"/>
          <p:cNvSpPr/>
          <p:nvPr/>
        </p:nvSpPr>
        <p:spPr>
          <a:xfrm>
            <a:off x="527640" y="267714"/>
            <a:ext cx="1313180" cy="769441"/>
          </a:xfrm>
          <a:prstGeom prst="rect">
            <a:avLst/>
          </a:prstGeom>
        </p:spPr>
        <p:txBody>
          <a:bodyPr wrap="none">
            <a:spAutoFit/>
          </a:bodyPr>
          <a:lstStyle/>
          <a:p>
            <a:r>
              <a:rPr lang="zh-TW" altLang="en-US" sz="4400" b="1" dirty="0">
                <a:latin typeface="微軟正黑體" panose="020B0604030504040204" pitchFamily="34" charset="-120"/>
                <a:ea typeface="微軟正黑體" panose="020B0604030504040204" pitchFamily="34" charset="-120"/>
              </a:rPr>
              <a:t>需求</a:t>
            </a:r>
          </a:p>
        </p:txBody>
      </p:sp>
      <p:sp>
        <p:nvSpPr>
          <p:cNvPr id="5" name="矩形 4"/>
          <p:cNvSpPr/>
          <p:nvPr/>
        </p:nvSpPr>
        <p:spPr>
          <a:xfrm>
            <a:off x="764177" y="6336452"/>
            <a:ext cx="8379823" cy="369332"/>
          </a:xfrm>
          <a:prstGeom prst="rect">
            <a:avLst/>
          </a:prstGeom>
        </p:spPr>
        <p:txBody>
          <a:bodyPr wrap="square">
            <a:spAutoFit/>
          </a:bodyPr>
          <a:lstStyle/>
          <a:p>
            <a:r>
              <a:rPr lang="zh-TW" altLang="en-US" dirty="0"/>
              <a:t> 參考</a:t>
            </a:r>
            <a:r>
              <a:rPr lang="en-US" altLang="zh-TW" dirty="0"/>
              <a:t>:</a:t>
            </a:r>
            <a:r>
              <a:rPr lang="zh-TW" altLang="en-US" dirty="0"/>
              <a:t> </a:t>
            </a:r>
            <a:r>
              <a:rPr lang="zh-TW" altLang="en-US" dirty="0">
                <a:latin typeface="微軟正黑體" panose="020B0604030504040204" pitchFamily="34" charset="-120"/>
                <a:ea typeface="微軟正黑體" panose="020B0604030504040204" pitchFamily="34" charset="-120"/>
              </a:rPr>
              <a:t>掌握需求過程  </a:t>
            </a:r>
            <a:r>
              <a:rPr lang="en-US" altLang="zh-TW" dirty="0"/>
              <a:t>Mastering the Requirements Process </a:t>
            </a:r>
            <a:endParaRPr lang="zh-TW" altLang="en-US" dirty="0"/>
          </a:p>
        </p:txBody>
      </p:sp>
    </p:spTree>
    <p:extLst>
      <p:ext uri="{BB962C8B-B14F-4D97-AF65-F5344CB8AC3E}">
        <p14:creationId xmlns:p14="http://schemas.microsoft.com/office/powerpoint/2010/main" val="3333840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橢圓 41"/>
          <p:cNvSpPr/>
          <p:nvPr/>
        </p:nvSpPr>
        <p:spPr>
          <a:xfrm>
            <a:off x="467527" y="1263478"/>
            <a:ext cx="554495" cy="4821989"/>
          </a:xfrm>
          <a:prstGeom prst="ellipse">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1409938" y="943424"/>
            <a:ext cx="7178566" cy="5675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194767" y="93854"/>
            <a:ext cx="3333750" cy="738460"/>
          </a:xfrm>
        </p:spPr>
        <p:txBody>
          <a:bodyPr/>
          <a:lstStyle/>
          <a:p>
            <a:r>
              <a:rPr lang="zh-TW" altLang="en-US" b="1" dirty="0">
                <a:latin typeface="微軟正黑體" panose="020B0604030504040204" pitchFamily="34" charset="-120"/>
                <a:ea typeface="微軟正黑體" panose="020B0604030504040204" pitchFamily="34" charset="-120"/>
              </a:rPr>
              <a:t>演進</a:t>
            </a:r>
          </a:p>
        </p:txBody>
      </p:sp>
      <p:sp>
        <p:nvSpPr>
          <p:cNvPr id="4" name="標題 1"/>
          <p:cNvSpPr txBox="1">
            <a:spLocks/>
          </p:cNvSpPr>
          <p:nvPr/>
        </p:nvSpPr>
        <p:spPr>
          <a:xfrm>
            <a:off x="7003838" y="1081517"/>
            <a:ext cx="1667860" cy="47296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微軟正黑體" panose="020B0604030504040204" pitchFamily="34" charset="-120"/>
                <a:ea typeface="微軟正黑體" panose="020B0604030504040204" pitchFamily="34" charset="-120"/>
              </a:rPr>
              <a:t>理解工作</a:t>
            </a:r>
          </a:p>
        </p:txBody>
      </p:sp>
      <p:sp>
        <p:nvSpPr>
          <p:cNvPr id="5" name="標題 1"/>
          <p:cNvSpPr txBox="1">
            <a:spLocks/>
          </p:cNvSpPr>
          <p:nvPr/>
        </p:nvSpPr>
        <p:spPr>
          <a:xfrm>
            <a:off x="7003838" y="6065017"/>
            <a:ext cx="1667860" cy="47296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微軟正黑體" panose="020B0604030504040204" pitchFamily="34" charset="-120"/>
                <a:ea typeface="微軟正黑體" panose="020B0604030504040204" pitchFamily="34" charset="-120"/>
              </a:rPr>
              <a:t>技術需求</a:t>
            </a:r>
          </a:p>
        </p:txBody>
      </p:sp>
      <p:sp>
        <p:nvSpPr>
          <p:cNvPr id="6" name="標題 1"/>
          <p:cNvSpPr txBox="1">
            <a:spLocks/>
          </p:cNvSpPr>
          <p:nvPr/>
        </p:nvSpPr>
        <p:spPr>
          <a:xfrm>
            <a:off x="7003838" y="3967319"/>
            <a:ext cx="1667860" cy="47296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微軟正黑體" panose="020B0604030504040204" pitchFamily="34" charset="-120"/>
                <a:ea typeface="微軟正黑體" panose="020B0604030504040204" pitchFamily="34" charset="-120"/>
              </a:rPr>
              <a:t>理解產品</a:t>
            </a:r>
          </a:p>
        </p:txBody>
      </p:sp>
      <p:sp>
        <p:nvSpPr>
          <p:cNvPr id="7" name="摺角紙張 6"/>
          <p:cNvSpPr/>
          <p:nvPr/>
        </p:nvSpPr>
        <p:spPr>
          <a:xfrm>
            <a:off x="3757686" y="5143756"/>
            <a:ext cx="1250731" cy="1345105"/>
          </a:xfrm>
          <a:prstGeom prst="foldedCorner">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系統或</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軟體規格說明書</a:t>
            </a:r>
          </a:p>
        </p:txBody>
      </p:sp>
      <p:sp>
        <p:nvSpPr>
          <p:cNvPr id="8" name="矩形 7"/>
          <p:cNvSpPr/>
          <p:nvPr/>
        </p:nvSpPr>
        <p:spPr>
          <a:xfrm>
            <a:off x="1893308" y="3267120"/>
            <a:ext cx="1156138" cy="5591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功能需求</a:t>
            </a:r>
          </a:p>
        </p:txBody>
      </p:sp>
      <p:sp>
        <p:nvSpPr>
          <p:cNvPr id="9" name="矩形 8"/>
          <p:cNvSpPr/>
          <p:nvPr/>
        </p:nvSpPr>
        <p:spPr>
          <a:xfrm>
            <a:off x="3571522" y="3701426"/>
            <a:ext cx="1427765" cy="4867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非功能需求</a:t>
            </a:r>
          </a:p>
        </p:txBody>
      </p:sp>
      <p:sp>
        <p:nvSpPr>
          <p:cNvPr id="10" name="矩形 9"/>
          <p:cNvSpPr/>
          <p:nvPr/>
        </p:nvSpPr>
        <p:spPr>
          <a:xfrm>
            <a:off x="5690814" y="3187404"/>
            <a:ext cx="1156138" cy="4778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限制條件</a:t>
            </a:r>
          </a:p>
        </p:txBody>
      </p:sp>
      <p:sp>
        <p:nvSpPr>
          <p:cNvPr id="11" name="摺角紙張 10"/>
          <p:cNvSpPr/>
          <p:nvPr/>
        </p:nvSpPr>
        <p:spPr>
          <a:xfrm>
            <a:off x="3897168" y="1434335"/>
            <a:ext cx="1093076" cy="1060363"/>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使用者</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故事</a:t>
            </a:r>
          </a:p>
        </p:txBody>
      </p:sp>
      <p:sp>
        <p:nvSpPr>
          <p:cNvPr id="12" name="摺角紙張 11"/>
          <p:cNvSpPr/>
          <p:nvPr/>
        </p:nvSpPr>
        <p:spPr>
          <a:xfrm>
            <a:off x="2107015" y="1306916"/>
            <a:ext cx="1093076" cy="279277"/>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畫面</a:t>
            </a:r>
          </a:p>
        </p:txBody>
      </p:sp>
      <p:sp>
        <p:nvSpPr>
          <p:cNvPr id="13" name="摺角紙張 12"/>
          <p:cNvSpPr/>
          <p:nvPr/>
        </p:nvSpPr>
        <p:spPr>
          <a:xfrm>
            <a:off x="2107015" y="1637471"/>
            <a:ext cx="1093076" cy="310491"/>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場景</a:t>
            </a:r>
          </a:p>
        </p:txBody>
      </p:sp>
      <p:sp>
        <p:nvSpPr>
          <p:cNvPr id="14" name="摺角紙張 13"/>
          <p:cNvSpPr/>
          <p:nvPr/>
        </p:nvSpPr>
        <p:spPr>
          <a:xfrm>
            <a:off x="2107015" y="1988812"/>
            <a:ext cx="1093076" cy="299240"/>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流程</a:t>
            </a:r>
          </a:p>
        </p:txBody>
      </p:sp>
      <p:sp>
        <p:nvSpPr>
          <p:cNvPr id="15" name="向右箭號 14"/>
          <p:cNvSpPr/>
          <p:nvPr/>
        </p:nvSpPr>
        <p:spPr>
          <a:xfrm rot="5400000">
            <a:off x="4061648" y="2952143"/>
            <a:ext cx="613899"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向右箭號 15"/>
          <p:cNvSpPr/>
          <p:nvPr/>
        </p:nvSpPr>
        <p:spPr>
          <a:xfrm rot="7974114">
            <a:off x="3037916" y="2766598"/>
            <a:ext cx="613899"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向右箭號 16"/>
          <p:cNvSpPr/>
          <p:nvPr/>
        </p:nvSpPr>
        <p:spPr>
          <a:xfrm rot="3313669">
            <a:off x="4990772" y="2724487"/>
            <a:ext cx="613899"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向右箭號 17"/>
          <p:cNvSpPr/>
          <p:nvPr/>
        </p:nvSpPr>
        <p:spPr>
          <a:xfrm rot="5400000">
            <a:off x="4067461" y="4491468"/>
            <a:ext cx="613899"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9" name="向右箭號 18"/>
          <p:cNvSpPr/>
          <p:nvPr/>
        </p:nvSpPr>
        <p:spPr>
          <a:xfrm rot="7335935">
            <a:off x="5200587" y="4251487"/>
            <a:ext cx="772302"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向右箭號 19"/>
          <p:cNvSpPr/>
          <p:nvPr/>
        </p:nvSpPr>
        <p:spPr>
          <a:xfrm rot="3311138">
            <a:off x="2746724" y="4251487"/>
            <a:ext cx="772302"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3" name="直線接點 22"/>
          <p:cNvCxnSpPr/>
          <p:nvPr/>
        </p:nvCxnSpPr>
        <p:spPr>
          <a:xfrm>
            <a:off x="1451161" y="2826864"/>
            <a:ext cx="7178566"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1451161" y="4753259"/>
            <a:ext cx="7178566"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798172" y="3352615"/>
            <a:ext cx="1156138" cy="5591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功能需求</a:t>
            </a:r>
          </a:p>
        </p:txBody>
      </p:sp>
      <p:sp>
        <p:nvSpPr>
          <p:cNvPr id="26" name="矩形 25"/>
          <p:cNvSpPr/>
          <p:nvPr/>
        </p:nvSpPr>
        <p:spPr>
          <a:xfrm>
            <a:off x="5811790" y="3260125"/>
            <a:ext cx="1156138" cy="4778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限制條件</a:t>
            </a:r>
          </a:p>
        </p:txBody>
      </p:sp>
      <p:sp>
        <p:nvSpPr>
          <p:cNvPr id="27" name="矩形 26"/>
          <p:cNvSpPr/>
          <p:nvPr/>
        </p:nvSpPr>
        <p:spPr>
          <a:xfrm>
            <a:off x="3654716" y="3781217"/>
            <a:ext cx="1427765" cy="4867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非功能需求</a:t>
            </a:r>
          </a:p>
        </p:txBody>
      </p:sp>
      <p:sp>
        <p:nvSpPr>
          <p:cNvPr id="28" name="矩形 27"/>
          <p:cNvSpPr/>
          <p:nvPr/>
        </p:nvSpPr>
        <p:spPr>
          <a:xfrm>
            <a:off x="3772570" y="3870827"/>
            <a:ext cx="1427765" cy="4867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非功能需求</a:t>
            </a:r>
          </a:p>
        </p:txBody>
      </p:sp>
      <p:sp>
        <p:nvSpPr>
          <p:cNvPr id="29" name="摺角紙張 28"/>
          <p:cNvSpPr/>
          <p:nvPr/>
        </p:nvSpPr>
        <p:spPr>
          <a:xfrm>
            <a:off x="3764566" y="1355429"/>
            <a:ext cx="1093076" cy="1060363"/>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使用者</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故事</a:t>
            </a:r>
          </a:p>
        </p:txBody>
      </p:sp>
      <p:sp>
        <p:nvSpPr>
          <p:cNvPr id="30" name="摺角紙張 29"/>
          <p:cNvSpPr/>
          <p:nvPr/>
        </p:nvSpPr>
        <p:spPr>
          <a:xfrm>
            <a:off x="3631964" y="1251508"/>
            <a:ext cx="1093076" cy="1060363"/>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使用者</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故事</a:t>
            </a:r>
          </a:p>
        </p:txBody>
      </p:sp>
      <p:sp>
        <p:nvSpPr>
          <p:cNvPr id="31" name="摺角紙張 30"/>
          <p:cNvSpPr/>
          <p:nvPr/>
        </p:nvSpPr>
        <p:spPr>
          <a:xfrm>
            <a:off x="5395424" y="1263478"/>
            <a:ext cx="1250731" cy="1345105"/>
          </a:xfrm>
          <a:prstGeom prst="foldedCorner">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微軟正黑體" panose="020B0604030504040204" pitchFamily="34" charset="-120"/>
                <a:ea typeface="微軟正黑體" panose="020B0604030504040204" pitchFamily="34" charset="-120"/>
              </a:rPr>
              <a:t>User</a:t>
            </a:r>
          </a:p>
          <a:p>
            <a:pPr algn="ctr"/>
            <a:r>
              <a:rPr lang="en-US" altLang="zh-TW" dirty="0">
                <a:solidFill>
                  <a:schemeClr val="tx1"/>
                </a:solidFill>
                <a:latin typeface="微軟正黑體" panose="020B0604030504040204" pitchFamily="34" charset="-120"/>
                <a:ea typeface="微軟正黑體" panose="020B0604030504040204" pitchFamily="34" charset="-120"/>
              </a:rPr>
              <a:t>Story</a:t>
            </a:r>
          </a:p>
          <a:p>
            <a:pPr algn="ctr"/>
            <a:r>
              <a:rPr lang="en-US" altLang="zh-TW" dirty="0">
                <a:solidFill>
                  <a:schemeClr val="tx1"/>
                </a:solidFill>
                <a:latin typeface="微軟正黑體" panose="020B0604030504040204" pitchFamily="34" charset="-120"/>
                <a:ea typeface="微軟正黑體" panose="020B0604030504040204" pitchFamily="34" charset="-120"/>
              </a:rPr>
              <a:t>Mapping</a:t>
            </a:r>
            <a:endParaRPr lang="zh-TW" altLang="en-US" dirty="0">
              <a:solidFill>
                <a:schemeClr val="tx1"/>
              </a:solidFill>
              <a:latin typeface="微軟正黑體" panose="020B0604030504040204" pitchFamily="34" charset="-120"/>
              <a:ea typeface="微軟正黑體" panose="020B0604030504040204" pitchFamily="34" charset="-120"/>
            </a:endParaRPr>
          </a:p>
        </p:txBody>
      </p:sp>
      <p:cxnSp>
        <p:nvCxnSpPr>
          <p:cNvPr id="33" name="直線單箭頭接點 32"/>
          <p:cNvCxnSpPr>
            <a:endCxn id="30" idx="1"/>
          </p:cNvCxnSpPr>
          <p:nvPr/>
        </p:nvCxnSpPr>
        <p:spPr>
          <a:xfrm>
            <a:off x="3418427" y="1781689"/>
            <a:ext cx="213537"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右大括弧 34"/>
          <p:cNvSpPr/>
          <p:nvPr/>
        </p:nvSpPr>
        <p:spPr>
          <a:xfrm>
            <a:off x="3200091" y="1251508"/>
            <a:ext cx="218336" cy="10603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向右箭號 35"/>
          <p:cNvSpPr/>
          <p:nvPr/>
        </p:nvSpPr>
        <p:spPr>
          <a:xfrm>
            <a:off x="5082480" y="1781689"/>
            <a:ext cx="229749" cy="31951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7" name="矩形 36"/>
          <p:cNvSpPr/>
          <p:nvPr/>
        </p:nvSpPr>
        <p:spPr>
          <a:xfrm>
            <a:off x="1714978" y="3441022"/>
            <a:ext cx="1156138" cy="5591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功能需求</a:t>
            </a:r>
          </a:p>
        </p:txBody>
      </p:sp>
      <p:sp>
        <p:nvSpPr>
          <p:cNvPr id="38" name="矩形 37"/>
          <p:cNvSpPr/>
          <p:nvPr/>
        </p:nvSpPr>
        <p:spPr>
          <a:xfrm>
            <a:off x="5932503" y="3348758"/>
            <a:ext cx="1156138" cy="4778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限制條件</a:t>
            </a:r>
          </a:p>
        </p:txBody>
      </p:sp>
      <p:sp>
        <p:nvSpPr>
          <p:cNvPr id="39" name="矩形 38"/>
          <p:cNvSpPr/>
          <p:nvPr/>
        </p:nvSpPr>
        <p:spPr>
          <a:xfrm>
            <a:off x="257113" y="1465592"/>
            <a:ext cx="979755" cy="523220"/>
          </a:xfrm>
          <a:prstGeom prst="rect">
            <a:avLst/>
          </a:prstGeom>
        </p:spPr>
        <p:txBody>
          <a:bodyPr wrap="none">
            <a:spAutoFit/>
          </a:bodyPr>
          <a:lstStyle/>
          <a:p>
            <a:r>
              <a:rPr lang="zh-TW" altLang="en-US" sz="2800" b="1" spc="300" dirty="0">
                <a:latin typeface="微軟正黑體" panose="020B0604030504040204" pitchFamily="34" charset="-120"/>
                <a:ea typeface="微軟正黑體" panose="020B0604030504040204" pitchFamily="34" charset="-120"/>
              </a:rPr>
              <a:t>模糊</a:t>
            </a:r>
            <a:endParaRPr lang="zh-TW" altLang="en-US" sz="2800" b="1" spc="300" dirty="0"/>
          </a:p>
        </p:txBody>
      </p:sp>
      <p:sp>
        <p:nvSpPr>
          <p:cNvPr id="40" name="矩形 39"/>
          <p:cNvSpPr/>
          <p:nvPr/>
        </p:nvSpPr>
        <p:spPr>
          <a:xfrm>
            <a:off x="259462" y="3403604"/>
            <a:ext cx="979755" cy="523220"/>
          </a:xfrm>
          <a:prstGeom prst="rect">
            <a:avLst/>
          </a:prstGeom>
        </p:spPr>
        <p:txBody>
          <a:bodyPr wrap="none">
            <a:spAutoFit/>
          </a:bodyPr>
          <a:lstStyle/>
          <a:p>
            <a:r>
              <a:rPr lang="zh-TW" altLang="en-US" sz="2800" b="1" spc="300" dirty="0">
                <a:latin typeface="微軟正黑體" panose="020B0604030504040204" pitchFamily="34" charset="-120"/>
                <a:ea typeface="微軟正黑體" panose="020B0604030504040204" pitchFamily="34" charset="-120"/>
              </a:rPr>
              <a:t>解析</a:t>
            </a:r>
            <a:endParaRPr lang="zh-TW" altLang="en-US" sz="2800" b="1" spc="300" dirty="0"/>
          </a:p>
        </p:txBody>
      </p:sp>
      <p:sp>
        <p:nvSpPr>
          <p:cNvPr id="41" name="矩形 40"/>
          <p:cNvSpPr/>
          <p:nvPr/>
        </p:nvSpPr>
        <p:spPr>
          <a:xfrm>
            <a:off x="73861" y="5424525"/>
            <a:ext cx="1377300" cy="523220"/>
          </a:xfrm>
          <a:prstGeom prst="rect">
            <a:avLst/>
          </a:prstGeom>
        </p:spPr>
        <p:txBody>
          <a:bodyPr wrap="none">
            <a:spAutoFit/>
          </a:bodyPr>
          <a:lstStyle/>
          <a:p>
            <a:r>
              <a:rPr lang="zh-TW" altLang="en-US" sz="2800" b="1" spc="300" dirty="0">
                <a:latin typeface="微軟正黑體" panose="020B0604030504040204" pitchFamily="34" charset="-120"/>
                <a:ea typeface="微軟正黑體" panose="020B0604030504040204" pitchFamily="34" charset="-120"/>
              </a:rPr>
              <a:t>可測試</a:t>
            </a:r>
            <a:endParaRPr lang="zh-TW" altLang="en-US" sz="2800" b="1" spc="300" dirty="0"/>
          </a:p>
        </p:txBody>
      </p:sp>
      <p:sp>
        <p:nvSpPr>
          <p:cNvPr id="43" name="摺角紙張 30"/>
          <p:cNvSpPr/>
          <p:nvPr/>
        </p:nvSpPr>
        <p:spPr>
          <a:xfrm>
            <a:off x="6912855" y="2170981"/>
            <a:ext cx="1250731" cy="415826"/>
          </a:xfrm>
          <a:prstGeom prst="foldedCorner">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微軟正黑體" panose="020B0604030504040204" pitchFamily="34" charset="-120"/>
                <a:ea typeface="微軟正黑體" panose="020B0604030504040204" pitchFamily="34" charset="-120"/>
              </a:rPr>
              <a:t>Impact</a:t>
            </a:r>
          </a:p>
          <a:p>
            <a:pPr algn="ctr"/>
            <a:r>
              <a:rPr lang="en-US" altLang="zh-TW" sz="1200" dirty="0">
                <a:solidFill>
                  <a:schemeClr val="tx1"/>
                </a:solidFill>
                <a:latin typeface="微軟正黑體" panose="020B0604030504040204" pitchFamily="34" charset="-120"/>
                <a:ea typeface="微軟正黑體" panose="020B0604030504040204" pitchFamily="34" charset="-120"/>
              </a:rPr>
              <a:t>Mapping</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44" name="摺角紙張 30"/>
          <p:cNvSpPr/>
          <p:nvPr/>
        </p:nvSpPr>
        <p:spPr>
          <a:xfrm>
            <a:off x="6912855" y="1658833"/>
            <a:ext cx="1250731" cy="319522"/>
          </a:xfrm>
          <a:prstGeom prst="foldedCorner">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rgbClr val="C00000"/>
                </a:solidFill>
                <a:latin typeface="微軟正黑體" panose="020B0604030504040204" pitchFamily="34" charset="-120"/>
                <a:ea typeface="微軟正黑體" panose="020B0604030504040204" pitchFamily="34" charset="-120"/>
              </a:rPr>
              <a:t>場景示意圖</a:t>
            </a:r>
            <a:endParaRPr lang="en-US" altLang="zh-TW" sz="1400" dirty="0">
              <a:solidFill>
                <a:srgbClr val="C00000"/>
              </a:solidFill>
              <a:latin typeface="微軟正黑體" panose="020B0604030504040204" pitchFamily="34" charset="-120"/>
              <a:ea typeface="微軟正黑體" panose="020B0604030504040204" pitchFamily="34" charset="-120"/>
            </a:endParaRPr>
          </a:p>
        </p:txBody>
      </p:sp>
      <p:sp>
        <p:nvSpPr>
          <p:cNvPr id="45" name="摺角紙張 30"/>
          <p:cNvSpPr/>
          <p:nvPr/>
        </p:nvSpPr>
        <p:spPr>
          <a:xfrm>
            <a:off x="7051335" y="2268690"/>
            <a:ext cx="1250731" cy="415826"/>
          </a:xfrm>
          <a:prstGeom prst="foldedCorner">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latin typeface="微軟正黑體" panose="020B0604030504040204" pitchFamily="34" charset="-120"/>
                <a:ea typeface="微軟正黑體" panose="020B0604030504040204" pitchFamily="34" charset="-120"/>
              </a:rPr>
              <a:t>Impact</a:t>
            </a:r>
          </a:p>
          <a:p>
            <a:pPr algn="ctr"/>
            <a:r>
              <a:rPr lang="en-US" altLang="zh-TW" sz="1200" dirty="0">
                <a:solidFill>
                  <a:schemeClr val="tx1"/>
                </a:solidFill>
                <a:latin typeface="微軟正黑體" panose="020B0604030504040204" pitchFamily="34" charset="-120"/>
                <a:ea typeface="微軟正黑體" panose="020B0604030504040204" pitchFamily="34" charset="-120"/>
              </a:rPr>
              <a:t>Mapping</a:t>
            </a: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3785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2"/>
          <a:stretch>
            <a:fillRect/>
          </a:stretch>
        </p:blipFill>
        <p:spPr>
          <a:xfrm>
            <a:off x="3664991" y="2758187"/>
            <a:ext cx="1943100" cy="1943100"/>
          </a:xfrm>
          <a:prstGeom prst="rect">
            <a:avLst/>
          </a:prstGeom>
        </p:spPr>
      </p:pic>
      <p:pic>
        <p:nvPicPr>
          <p:cNvPr id="19" name="圖片 18"/>
          <p:cNvPicPr>
            <a:picLocks noChangeAspect="1"/>
          </p:cNvPicPr>
          <p:nvPr/>
        </p:nvPicPr>
        <p:blipFill>
          <a:blip r:embed="rId2"/>
          <a:stretch>
            <a:fillRect/>
          </a:stretch>
        </p:blipFill>
        <p:spPr>
          <a:xfrm>
            <a:off x="1155871" y="4631278"/>
            <a:ext cx="1943100" cy="1943100"/>
          </a:xfrm>
          <a:prstGeom prst="rect">
            <a:avLst/>
          </a:prstGeom>
        </p:spPr>
      </p:pic>
      <p:pic>
        <p:nvPicPr>
          <p:cNvPr id="18" name="圖片 17"/>
          <p:cNvPicPr>
            <a:picLocks noChangeAspect="1"/>
          </p:cNvPicPr>
          <p:nvPr/>
        </p:nvPicPr>
        <p:blipFill>
          <a:blip r:embed="rId2"/>
          <a:stretch>
            <a:fillRect/>
          </a:stretch>
        </p:blipFill>
        <p:spPr>
          <a:xfrm>
            <a:off x="5669406" y="4555179"/>
            <a:ext cx="1943100" cy="1943100"/>
          </a:xfrm>
          <a:prstGeom prst="rect">
            <a:avLst/>
          </a:prstGeom>
        </p:spPr>
      </p:pic>
      <p:pic>
        <p:nvPicPr>
          <p:cNvPr id="16" name="圖片 15"/>
          <p:cNvPicPr>
            <a:picLocks noChangeAspect="1"/>
          </p:cNvPicPr>
          <p:nvPr/>
        </p:nvPicPr>
        <p:blipFill>
          <a:blip r:embed="rId2"/>
          <a:stretch>
            <a:fillRect/>
          </a:stretch>
        </p:blipFill>
        <p:spPr>
          <a:xfrm>
            <a:off x="4455560" y="3583629"/>
            <a:ext cx="1943100" cy="1943100"/>
          </a:xfrm>
          <a:prstGeom prst="rect">
            <a:avLst/>
          </a:prstGeom>
        </p:spPr>
      </p:pic>
      <p:sp>
        <p:nvSpPr>
          <p:cNvPr id="8" name="矩形 7"/>
          <p:cNvSpPr/>
          <p:nvPr/>
        </p:nvSpPr>
        <p:spPr>
          <a:xfrm>
            <a:off x="1" y="1171112"/>
            <a:ext cx="9251576" cy="984885"/>
          </a:xfrm>
          <a:prstGeom prst="rect">
            <a:avLst/>
          </a:prstGeom>
        </p:spPr>
        <p:txBody>
          <a:bodyPr wrap="square">
            <a:spAutoFit/>
          </a:bodyPr>
          <a:lstStyle/>
          <a:p>
            <a:pPr algn="ctr"/>
            <a:r>
              <a:rPr lang="zh-TW" altLang="en-US" sz="2400" dirty="0">
                <a:latin typeface="微軟正黑體" panose="020B0604030504040204" pitchFamily="34" charset="-120"/>
                <a:ea typeface="微軟正黑體" panose="020B0604030504040204" pitchFamily="34" charset="-120"/>
              </a:rPr>
              <a:t>你很難一眼望穿這麼多文件的內容，但卻可以透過使用者故事看出</a:t>
            </a:r>
            <a:r>
              <a:rPr lang="en-US" altLang="zh-TW" sz="2400" dirty="0">
                <a:latin typeface="微軟正黑體" panose="020B0604030504040204" pitchFamily="34" charset="-120"/>
                <a:ea typeface="微軟正黑體" panose="020B0604030504040204" pitchFamily="34" charset="-120"/>
              </a:rPr>
              <a:t>:</a:t>
            </a:r>
          </a:p>
          <a:p>
            <a:pPr algn="ctr">
              <a:spcBef>
                <a:spcPts val="1200"/>
              </a:spcBef>
            </a:pPr>
            <a:r>
              <a:rPr lang="zh-TW" altLang="en-US" sz="2400" dirty="0">
                <a:latin typeface="微軟正黑體" panose="020B0604030504040204" pitchFamily="34" charset="-120"/>
                <a:ea typeface="微軟正黑體" panose="020B0604030504040204" pitchFamily="34" charset="-120"/>
              </a:rPr>
              <a:t>它所針對的「</a:t>
            </a:r>
            <a:r>
              <a:rPr lang="zh-TW" altLang="en-US" sz="2400" b="1" dirty="0">
                <a:latin typeface="微軟正黑體" panose="020B0604030504040204" pitchFamily="34" charset="-120"/>
                <a:ea typeface="微軟正黑體" panose="020B0604030504040204" pitchFamily="34" charset="-120"/>
              </a:rPr>
              <a:t>角色</a:t>
            </a:r>
            <a:r>
              <a:rPr lang="zh-TW" altLang="en-US" sz="2400" dirty="0">
                <a:latin typeface="微軟正黑體" panose="020B0604030504040204" pitchFamily="34" charset="-120"/>
                <a:ea typeface="微軟正黑體" panose="020B0604030504040204" pitchFamily="34" charset="-120"/>
              </a:rPr>
              <a:t>」 、想要實現的「</a:t>
            </a:r>
            <a:r>
              <a:rPr lang="zh-TW" altLang="en-US" sz="2400" b="1" dirty="0">
                <a:latin typeface="微軟正黑體" panose="020B0604030504040204" pitchFamily="34" charset="-120"/>
                <a:ea typeface="微軟正黑體" panose="020B0604030504040204" pitchFamily="34" charset="-120"/>
              </a:rPr>
              <a:t>願望</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功能</a:t>
            </a:r>
            <a:r>
              <a:rPr lang="zh-TW" altLang="en-US" sz="2400" dirty="0">
                <a:latin typeface="微軟正黑體" panose="020B0604030504040204" pitchFamily="34" charset="-120"/>
                <a:ea typeface="微軟正黑體" panose="020B0604030504040204" pitchFamily="34" charset="-120"/>
              </a:rPr>
              <a:t>」及「</a:t>
            </a:r>
            <a:r>
              <a:rPr lang="zh-TW" altLang="en-US" sz="2400" b="1" dirty="0">
                <a:latin typeface="微軟正黑體" panose="020B0604030504040204" pitchFamily="34" charset="-120"/>
                <a:ea typeface="微軟正黑體" panose="020B0604030504040204" pitchFamily="34" charset="-120"/>
              </a:rPr>
              <a:t>利益</a:t>
            </a:r>
            <a:r>
              <a:rPr lang="zh-TW" altLang="en-US" sz="2400" dirty="0">
                <a:latin typeface="微軟正黑體" panose="020B0604030504040204" pitchFamily="34" charset="-120"/>
                <a:ea typeface="微軟正黑體" panose="020B0604030504040204" pitchFamily="34" charset="-120"/>
              </a:rPr>
              <a:t>」 。</a:t>
            </a:r>
            <a:endParaRPr lang="en-US" altLang="zh-TW" sz="2400" dirty="0">
              <a:latin typeface="微軟正黑體" panose="020B0604030504040204" pitchFamily="34" charset="-120"/>
              <a:ea typeface="微軟正黑體" panose="020B0604030504040204" pitchFamily="34" charset="-120"/>
            </a:endParaRPr>
          </a:p>
        </p:txBody>
      </p:sp>
      <p:pic>
        <p:nvPicPr>
          <p:cNvPr id="14" name="圖片 13"/>
          <p:cNvPicPr>
            <a:picLocks noChangeAspect="1"/>
          </p:cNvPicPr>
          <p:nvPr/>
        </p:nvPicPr>
        <p:blipFill>
          <a:blip r:embed="rId2"/>
          <a:stretch>
            <a:fillRect/>
          </a:stretch>
        </p:blipFill>
        <p:spPr>
          <a:xfrm>
            <a:off x="3220119" y="4140135"/>
            <a:ext cx="1943100" cy="1943100"/>
          </a:xfrm>
          <a:prstGeom prst="rect">
            <a:avLst/>
          </a:prstGeom>
        </p:spPr>
      </p:pic>
      <p:pic>
        <p:nvPicPr>
          <p:cNvPr id="15" name="圖片 14"/>
          <p:cNvPicPr>
            <a:picLocks noChangeAspect="1"/>
          </p:cNvPicPr>
          <p:nvPr/>
        </p:nvPicPr>
        <p:blipFill>
          <a:blip r:embed="rId2"/>
          <a:stretch>
            <a:fillRect/>
          </a:stretch>
        </p:blipFill>
        <p:spPr>
          <a:xfrm>
            <a:off x="2323752" y="3633048"/>
            <a:ext cx="1943100" cy="1943100"/>
          </a:xfrm>
          <a:prstGeom prst="rect">
            <a:avLst/>
          </a:prstGeom>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74359">
            <a:off x="3679002" y="3394008"/>
            <a:ext cx="1923445" cy="1507009"/>
          </a:xfrm>
          <a:prstGeom prst="rect">
            <a:avLst/>
          </a:prstGeom>
        </p:spPr>
      </p:pic>
      <p:sp>
        <p:nvSpPr>
          <p:cNvPr id="22" name="矩形 21"/>
          <p:cNvSpPr/>
          <p:nvPr/>
        </p:nvSpPr>
        <p:spPr>
          <a:xfrm>
            <a:off x="2323752" y="247679"/>
            <a:ext cx="4852610" cy="523220"/>
          </a:xfrm>
          <a:prstGeom prst="rect">
            <a:avLst/>
          </a:prstGeom>
        </p:spPr>
        <p:txBody>
          <a:bodyPr wrap="none">
            <a:spAutoFit/>
          </a:bodyPr>
          <a:lstStyle/>
          <a:p>
            <a:r>
              <a:rPr lang="zh-TW" altLang="en-US" sz="2800" b="1" dirty="0">
                <a:latin typeface="微軟正黑體" panose="020B0604030504040204" pitchFamily="34" charset="-120"/>
                <a:ea typeface="微軟正黑體" panose="020B0604030504040204" pitchFamily="34" charset="-120"/>
              </a:rPr>
              <a:t>用極度抽象的方式來描述文件</a:t>
            </a:r>
            <a:endParaRPr lang="en-US" sz="2800" b="1" dirty="0"/>
          </a:p>
        </p:txBody>
      </p:sp>
    </p:spTree>
    <p:extLst>
      <p:ext uri="{BB962C8B-B14F-4D97-AF65-F5344CB8AC3E}">
        <p14:creationId xmlns:p14="http://schemas.microsoft.com/office/powerpoint/2010/main" val="47300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914" y="1473196"/>
            <a:ext cx="3516086" cy="1871165"/>
          </a:xfrm>
          <a:prstGeom prst="rect">
            <a:avLst/>
          </a:prstGeom>
          <a:effectLst>
            <a:softEdge rad="317500"/>
          </a:effectLst>
        </p:spPr>
      </p:pic>
      <p:sp>
        <p:nvSpPr>
          <p:cNvPr id="4" name="矩形 3"/>
          <p:cNvSpPr/>
          <p:nvPr/>
        </p:nvSpPr>
        <p:spPr>
          <a:xfrm>
            <a:off x="0" y="2971801"/>
            <a:ext cx="9144000" cy="2754086"/>
          </a:xfrm>
          <a:prstGeom prst="rect">
            <a:avLst/>
          </a:prstGeom>
          <a:solidFill>
            <a:srgbClr val="FF66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3" name="內容版面配置區 2"/>
          <p:cNvSpPr>
            <a:spLocks noGrp="1"/>
          </p:cNvSpPr>
          <p:nvPr>
            <p:ph idx="1"/>
          </p:nvPr>
        </p:nvSpPr>
        <p:spPr>
          <a:xfrm>
            <a:off x="81642" y="3456213"/>
            <a:ext cx="8784771" cy="1872342"/>
          </a:xfrm>
        </p:spPr>
        <p:txBody>
          <a:bodyPr>
            <a:noAutofit/>
          </a:bodyPr>
          <a:lstStyle/>
          <a:p>
            <a:pPr marL="0" indent="0">
              <a:spcBef>
                <a:spcPts val="1800"/>
              </a:spcBef>
              <a:buNone/>
            </a:pPr>
            <a:r>
              <a:rPr lang="zh-TW" altLang="en-US" sz="3200" dirty="0">
                <a:solidFill>
                  <a:schemeClr val="bg1"/>
                </a:solidFill>
                <a:latin typeface="微軟正黑體" panose="020B0604030504040204" pitchFamily="34" charset="-120"/>
                <a:ea typeface="微軟正黑體" panose="020B0604030504040204" pitchFamily="34" charset="-120"/>
              </a:rPr>
              <a:t>「</a:t>
            </a:r>
            <a:r>
              <a:rPr lang="zh-TW" altLang="zh-TW" sz="3200" dirty="0">
                <a:latin typeface="微軟正黑體" panose="020B0604030504040204" pitchFamily="34" charset="-120"/>
                <a:ea typeface="微軟正黑體" panose="020B0604030504040204" pitchFamily="34" charset="-120"/>
              </a:rPr>
              <a:t>產品開發</a:t>
            </a:r>
            <a:r>
              <a:rPr lang="zh-TW" altLang="en-US" sz="3200" dirty="0">
                <a:solidFill>
                  <a:schemeClr val="bg1"/>
                </a:solidFill>
                <a:latin typeface="微軟正黑體" panose="020B0604030504040204" pitchFamily="34" charset="-120"/>
                <a:ea typeface="微軟正黑體" panose="020B0604030504040204" pitchFamily="34" charset="-120"/>
              </a:rPr>
              <a:t>」</a:t>
            </a:r>
            <a:r>
              <a:rPr lang="zh-TW" altLang="zh-TW" sz="3200" dirty="0">
                <a:solidFill>
                  <a:schemeClr val="bg1"/>
                </a:solidFill>
                <a:latin typeface="微軟正黑體" panose="020B0604030504040204" pitchFamily="34" charset="-120"/>
                <a:ea typeface="微軟正黑體" panose="020B0604030504040204" pitchFamily="34" charset="-120"/>
              </a:rPr>
              <a:t>是一個資訊累積和知識創建的過程，</a:t>
            </a:r>
            <a:endParaRPr lang="en-US" altLang="zh-TW" sz="3200" dirty="0">
              <a:solidFill>
                <a:schemeClr val="bg1"/>
              </a:solidFill>
              <a:latin typeface="微軟正黑體" panose="020B0604030504040204" pitchFamily="34" charset="-120"/>
              <a:ea typeface="微軟正黑體" panose="020B0604030504040204" pitchFamily="34" charset="-120"/>
            </a:endParaRPr>
          </a:p>
          <a:p>
            <a:pPr marL="0" indent="0">
              <a:spcBef>
                <a:spcPts val="1800"/>
              </a:spcBef>
              <a:buNone/>
            </a:pPr>
            <a:r>
              <a:rPr lang="zh-TW" altLang="en-US" sz="3200" dirty="0">
                <a:solidFill>
                  <a:schemeClr val="bg1"/>
                </a:solidFill>
                <a:latin typeface="微軟正黑體" panose="020B0604030504040204" pitchFamily="34" charset="-120"/>
                <a:ea typeface="微軟正黑體" panose="020B0604030504040204" pitchFamily="34" charset="-120"/>
              </a:rPr>
              <a:t>  </a:t>
            </a:r>
            <a:r>
              <a:rPr lang="zh-TW" altLang="zh-TW" sz="3200" dirty="0">
                <a:solidFill>
                  <a:schemeClr val="bg1"/>
                </a:solidFill>
                <a:latin typeface="微軟正黑體" panose="020B0604030504040204" pitchFamily="34" charset="-120"/>
                <a:ea typeface="微軟正黑體" panose="020B0604030504040204" pitchFamily="34" charset="-120"/>
              </a:rPr>
              <a:t>團隊持續獲取業務需求、市場環境、實現技術</a:t>
            </a:r>
            <a:endParaRPr lang="en-US" altLang="zh-TW" sz="3200" dirty="0">
              <a:solidFill>
                <a:schemeClr val="bg1"/>
              </a:solidFill>
              <a:latin typeface="微軟正黑體" panose="020B0604030504040204" pitchFamily="34" charset="-120"/>
              <a:ea typeface="微軟正黑體" panose="020B0604030504040204" pitchFamily="34" charset="-120"/>
            </a:endParaRPr>
          </a:p>
          <a:p>
            <a:pPr marL="0" indent="0">
              <a:spcBef>
                <a:spcPts val="1800"/>
              </a:spcBef>
              <a:buNone/>
            </a:pPr>
            <a:r>
              <a:rPr lang="zh-TW" altLang="en-US" sz="3200">
                <a:solidFill>
                  <a:schemeClr val="bg1"/>
                </a:solidFill>
                <a:latin typeface="微軟正黑體" panose="020B0604030504040204" pitchFamily="34" charset="-120"/>
                <a:ea typeface="微軟正黑體" panose="020B0604030504040204" pitchFamily="34" charset="-120"/>
              </a:rPr>
              <a:t>  </a:t>
            </a:r>
            <a:r>
              <a:rPr lang="zh-TW" altLang="zh-TW" sz="3200">
                <a:solidFill>
                  <a:schemeClr val="bg1"/>
                </a:solidFill>
                <a:latin typeface="微軟正黑體" panose="020B0604030504040204" pitchFamily="34" charset="-120"/>
                <a:ea typeface="微軟正黑體" panose="020B0604030504040204" pitchFamily="34" charset="-120"/>
              </a:rPr>
              <a:t>等</a:t>
            </a:r>
            <a:r>
              <a:rPr lang="zh-TW" altLang="en-US" sz="3200">
                <a:solidFill>
                  <a:schemeClr val="bg1"/>
                </a:solidFill>
                <a:latin typeface="微軟正黑體" panose="020B0604030504040204" pitchFamily="34" charset="-120"/>
                <a:ea typeface="微軟正黑體" panose="020B0604030504040204" pitchFamily="34" charset="-120"/>
              </a:rPr>
              <a:t>各</a:t>
            </a:r>
            <a:r>
              <a:rPr lang="zh-TW" altLang="zh-TW" sz="3200">
                <a:solidFill>
                  <a:schemeClr val="bg1"/>
                </a:solidFill>
                <a:latin typeface="微軟正黑體" panose="020B0604030504040204" pitchFamily="34" charset="-120"/>
                <a:ea typeface="微軟正黑體" panose="020B0604030504040204" pitchFamily="34" charset="-120"/>
              </a:rPr>
              <a:t>方面</a:t>
            </a:r>
            <a:r>
              <a:rPr lang="zh-TW" altLang="zh-TW" sz="3200" dirty="0">
                <a:solidFill>
                  <a:schemeClr val="bg1"/>
                </a:solidFill>
                <a:latin typeface="微軟正黑體" panose="020B0604030504040204" pitchFamily="34" charset="-120"/>
                <a:ea typeface="微軟正黑體" panose="020B0604030504040204" pitchFamily="34" charset="-120"/>
              </a:rPr>
              <a:t>的資訊，深化認知、明確價值。</a:t>
            </a:r>
            <a:endParaRPr lang="en-US" altLang="zh-TW" sz="3200" dirty="0">
              <a:solidFill>
                <a:schemeClr val="bg1"/>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748392" y="192317"/>
            <a:ext cx="7886700" cy="1325563"/>
          </a:xfrm>
        </p:spPr>
        <p:txBody>
          <a:bodyPr/>
          <a:lstStyle/>
          <a:p>
            <a:r>
              <a:rPr lang="zh-TW" altLang="zh-TW" dirty="0">
                <a:latin typeface="微軟正黑體" panose="020B0604030504040204" pitchFamily="34" charset="-120"/>
                <a:ea typeface="微軟正黑體" panose="020B0604030504040204" pitchFamily="34" charset="-120"/>
              </a:rPr>
              <a:t>價值要在開發過程中持續發現</a:t>
            </a:r>
            <a:endParaRPr lang="zh-TW" altLang="en-US" dirty="0">
              <a:latin typeface="微軟正黑體" panose="020B0604030504040204" pitchFamily="34" charset="-120"/>
              <a:ea typeface="微軟正黑體" panose="020B0604030504040204" pitchFamily="34" charset="-120"/>
            </a:endParaRPr>
          </a:p>
        </p:txBody>
      </p:sp>
      <p:cxnSp>
        <p:nvCxnSpPr>
          <p:cNvPr id="7" name="直線接點 6"/>
          <p:cNvCxnSpPr>
            <a:cxnSpLocks/>
          </p:cNvCxnSpPr>
          <p:nvPr/>
        </p:nvCxnSpPr>
        <p:spPr>
          <a:xfrm>
            <a:off x="3820633" y="3962400"/>
            <a:ext cx="1609060" cy="1"/>
          </a:xfrm>
          <a:prstGeom prst="line">
            <a:avLst/>
          </a:prstGeom>
        </p:spPr>
        <p:style>
          <a:lnRef idx="1">
            <a:schemeClr val="dk1"/>
          </a:lnRef>
          <a:fillRef idx="0">
            <a:schemeClr val="dk1"/>
          </a:fillRef>
          <a:effectRef idx="0">
            <a:schemeClr val="dk1"/>
          </a:effectRef>
          <a:fontRef idx="minor">
            <a:schemeClr val="tx1"/>
          </a:fontRef>
        </p:style>
      </p:cxnSp>
      <p:cxnSp>
        <p:nvCxnSpPr>
          <p:cNvPr id="9" name="直線接點 8"/>
          <p:cNvCxnSpPr>
            <a:cxnSpLocks/>
          </p:cNvCxnSpPr>
          <p:nvPr/>
        </p:nvCxnSpPr>
        <p:spPr>
          <a:xfrm>
            <a:off x="5893981" y="3962399"/>
            <a:ext cx="1609060" cy="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6723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1" y="175502"/>
            <a:ext cx="7886700" cy="885605"/>
          </a:xfrm>
        </p:spPr>
        <p:txBody>
          <a:bodyPr/>
          <a:lstStyle/>
          <a:p>
            <a:pPr algn="ctr"/>
            <a:r>
              <a:rPr lang="zh-TW" altLang="en-US" dirty="0">
                <a:latin typeface="微軟正黑體" panose="020B0604030504040204" pitchFamily="34" charset="-120"/>
                <a:ea typeface="微軟正黑體" panose="020B0604030504040204" pitchFamily="34" charset="-120"/>
              </a:rPr>
              <a:t>何謂使用者故事</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430925" y="3151586"/>
            <a:ext cx="8282152" cy="3213045"/>
          </a:xfrm>
        </p:spPr>
        <p:txBody>
          <a:bodyPr/>
          <a:lstStyle/>
          <a:p>
            <a:pPr marL="0" indent="0">
              <a:buNone/>
            </a:pPr>
            <a:r>
              <a:rPr lang="zh-TW" altLang="en-US" sz="2400" dirty="0">
                <a:latin typeface="微軟正黑體" panose="020B0604030504040204" pitchFamily="34" charset="-120"/>
                <a:ea typeface="微軟正黑體" panose="020B0604030504040204" pitchFamily="34" charset="-120"/>
              </a:rPr>
              <a:t>三個組成要素：</a:t>
            </a:r>
            <a:endParaRPr lang="en-US" altLang="zh-TW" sz="2400" dirty="0">
              <a:latin typeface="微軟正黑體" panose="020B0604030504040204" pitchFamily="34" charset="-120"/>
              <a:ea typeface="微軟正黑體" panose="020B0604030504040204" pitchFamily="34" charset="-120"/>
            </a:endParaRPr>
          </a:p>
          <a:p>
            <a:pPr marL="0" indent="0">
              <a:buNone/>
            </a:pPr>
            <a:br>
              <a:rPr lang="zh-TW" altLang="en-US" sz="12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一份書面的故事描述，用來作計劃和作為提示。</a:t>
            </a:r>
            <a:endParaRPr lang="en-US" altLang="zh-TW" sz="2400" dirty="0">
              <a:latin typeface="微軟正黑體" panose="020B0604030504040204" pitchFamily="34" charset="-120"/>
              <a:ea typeface="微軟正黑體" panose="020B0604030504040204" pitchFamily="34" charset="-120"/>
            </a:endParaRPr>
          </a:p>
          <a:p>
            <a:pPr marL="0" indent="0">
              <a:buNone/>
            </a:pPr>
            <a:br>
              <a:rPr lang="zh-TW" altLang="en-US" sz="8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2. </a:t>
            </a:r>
            <a:r>
              <a:rPr lang="zh-TW" altLang="en-US" sz="2400" dirty="0">
                <a:latin typeface="微軟正黑體" panose="020B0604030504040204" pitchFamily="34" charset="-120"/>
                <a:ea typeface="微軟正黑體" panose="020B0604030504040204" pitchFamily="34" charset="-120"/>
              </a:rPr>
              <a:t>有關故事的對話，用於具體化故事細節。</a:t>
            </a:r>
            <a:endParaRPr lang="en-US" altLang="zh-TW" sz="2400" dirty="0">
              <a:latin typeface="微軟正黑體" panose="020B0604030504040204" pitchFamily="34" charset="-120"/>
              <a:ea typeface="微軟正黑體" panose="020B0604030504040204" pitchFamily="34" charset="-120"/>
            </a:endParaRPr>
          </a:p>
          <a:p>
            <a:pPr marL="0" indent="0">
              <a:buNone/>
            </a:pPr>
            <a:br>
              <a:rPr lang="zh-TW" altLang="en-US" sz="8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3. </a:t>
            </a:r>
            <a:r>
              <a:rPr lang="zh-TW" altLang="en-US" sz="2400" dirty="0">
                <a:latin typeface="微軟正黑體" panose="020B0604030504040204" pitchFamily="34" charset="-120"/>
                <a:ea typeface="微軟正黑體" panose="020B0604030504040204" pitchFamily="34" charset="-120"/>
              </a:rPr>
              <a:t>測試，用於表達和編寫故事的細節，且可用於確  </a:t>
            </a:r>
            <a:endParaRPr lang="en-US" altLang="zh-TW" sz="2400" dirty="0">
              <a:latin typeface="微軟正黑體" panose="020B0604030504040204" pitchFamily="34" charset="-120"/>
              <a:ea typeface="微軟正黑體" panose="020B0604030504040204" pitchFamily="34" charset="-120"/>
            </a:endParaRPr>
          </a:p>
          <a:p>
            <a:pPr marL="0" indent="0">
              <a:lnSpc>
                <a:spcPct val="100000"/>
              </a:lnSpc>
              <a:spcBef>
                <a:spcPts val="600"/>
              </a:spcBef>
              <a:buNone/>
            </a:pPr>
            <a:r>
              <a:rPr lang="zh-TW" altLang="en-US" sz="2400" dirty="0">
                <a:latin typeface="微軟正黑體" panose="020B0604030504040204" pitchFamily="34" charset="-120"/>
                <a:ea typeface="微軟正黑體" panose="020B0604030504040204" pitchFamily="34" charset="-120"/>
              </a:rPr>
              <a:t>    定故事何時完成。</a:t>
            </a:r>
          </a:p>
        </p:txBody>
      </p:sp>
      <p:sp>
        <p:nvSpPr>
          <p:cNvPr id="4" name="矩形 3"/>
          <p:cNvSpPr/>
          <p:nvPr/>
        </p:nvSpPr>
        <p:spPr>
          <a:xfrm>
            <a:off x="665438" y="1458300"/>
            <a:ext cx="8515350" cy="523220"/>
          </a:xfrm>
          <a:prstGeom prst="rect">
            <a:avLst/>
          </a:prstGeom>
        </p:spPr>
        <p:txBody>
          <a:bodyPr wrap="square">
            <a:spAutoFit/>
          </a:bodyPr>
          <a:lstStyle/>
          <a:p>
            <a:r>
              <a:rPr lang="zh-TW" altLang="en-US" sz="2800" dirty="0">
                <a:latin typeface="微軟正黑體" panose="020B0604030504040204" pitchFamily="34" charset="-120"/>
                <a:ea typeface="微軟正黑體" panose="020B0604030504040204" pitchFamily="34" charset="-120"/>
              </a:rPr>
              <a:t>描述了對使用者、系統或軟體購買者有價值的功能。</a:t>
            </a:r>
          </a:p>
        </p:txBody>
      </p:sp>
      <p:sp>
        <p:nvSpPr>
          <p:cNvPr id="5" name="矩形 4"/>
          <p:cNvSpPr/>
          <p:nvPr/>
        </p:nvSpPr>
        <p:spPr>
          <a:xfrm>
            <a:off x="7201715" y="2119935"/>
            <a:ext cx="1611210"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 Mike Cohn</a:t>
            </a:r>
            <a:endParaRPr lang="zh-TW" altLang="en-US" dirty="0"/>
          </a:p>
        </p:txBody>
      </p:sp>
      <p:sp>
        <p:nvSpPr>
          <p:cNvPr id="6" name="矩形 5"/>
          <p:cNvSpPr/>
          <p:nvPr/>
        </p:nvSpPr>
        <p:spPr>
          <a:xfrm>
            <a:off x="194442" y="1261781"/>
            <a:ext cx="8755117" cy="13137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flipV="1">
            <a:off x="2250340" y="4747598"/>
            <a:ext cx="851338" cy="105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780376" y="5294812"/>
            <a:ext cx="851338" cy="105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弧形接點 11"/>
          <p:cNvCxnSpPr/>
          <p:nvPr/>
        </p:nvCxnSpPr>
        <p:spPr>
          <a:xfrm flipV="1">
            <a:off x="5860805" y="3357125"/>
            <a:ext cx="1671146" cy="557048"/>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弧形接點 12"/>
          <p:cNvCxnSpPr/>
          <p:nvPr/>
        </p:nvCxnSpPr>
        <p:spPr>
          <a:xfrm>
            <a:off x="6281808" y="4403866"/>
            <a:ext cx="1036770" cy="234168"/>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弧形接點 13"/>
          <p:cNvCxnSpPr/>
          <p:nvPr/>
        </p:nvCxnSpPr>
        <p:spPr>
          <a:xfrm>
            <a:off x="6096000" y="5127727"/>
            <a:ext cx="1215890" cy="582065"/>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653729" y="3166095"/>
            <a:ext cx="707181"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Card</a:t>
            </a:r>
            <a:endParaRPr lang="zh-TW" altLang="en-US" dirty="0">
              <a:solidFill>
                <a:srgbClr val="C00000"/>
              </a:solidFill>
            </a:endParaRPr>
          </a:p>
        </p:txBody>
      </p:sp>
      <p:sp>
        <p:nvSpPr>
          <p:cNvPr id="22" name="矩形 21"/>
          <p:cNvSpPr/>
          <p:nvPr/>
        </p:nvSpPr>
        <p:spPr>
          <a:xfrm>
            <a:off x="7514754" y="4453368"/>
            <a:ext cx="1666034"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Conversation</a:t>
            </a:r>
            <a:endParaRPr lang="zh-TW" altLang="en-US" dirty="0">
              <a:solidFill>
                <a:srgbClr val="C00000"/>
              </a:solidFill>
            </a:endParaRPr>
          </a:p>
        </p:txBody>
      </p:sp>
      <p:sp>
        <p:nvSpPr>
          <p:cNvPr id="23" name="矩形 22"/>
          <p:cNvSpPr/>
          <p:nvPr/>
        </p:nvSpPr>
        <p:spPr>
          <a:xfrm>
            <a:off x="7526611" y="5555975"/>
            <a:ext cx="1668598"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Confirmation</a:t>
            </a:r>
            <a:endParaRPr lang="zh-TW" altLang="en-US" dirty="0">
              <a:solidFill>
                <a:srgbClr val="C00000"/>
              </a:solidFill>
            </a:endParaRPr>
          </a:p>
        </p:txBody>
      </p:sp>
    </p:spTree>
    <p:extLst>
      <p:ext uri="{BB962C8B-B14F-4D97-AF65-F5344CB8AC3E}">
        <p14:creationId xmlns:p14="http://schemas.microsoft.com/office/powerpoint/2010/main" val="1680483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642" y="1795553"/>
            <a:ext cx="5760392" cy="3997007"/>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74359">
            <a:off x="862966" y="1328520"/>
            <a:ext cx="1002833" cy="785715"/>
          </a:xfrm>
          <a:prstGeom prst="rect">
            <a:avLst/>
          </a:prstGeom>
        </p:spPr>
      </p:pic>
      <p:sp>
        <p:nvSpPr>
          <p:cNvPr id="6" name="書卷 (垂直) 5"/>
          <p:cNvSpPr/>
          <p:nvPr/>
        </p:nvSpPr>
        <p:spPr>
          <a:xfrm>
            <a:off x="3331631" y="5746564"/>
            <a:ext cx="1150031" cy="385128"/>
          </a:xfrm>
          <a:prstGeom prst="vertic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Test case</a:t>
            </a:r>
            <a:endParaRPr lang="zh-TW" altLang="en-US" dirty="0">
              <a:solidFill>
                <a:schemeClr val="tx1"/>
              </a:solidFill>
            </a:endParaRPr>
          </a:p>
        </p:txBody>
      </p:sp>
      <p:sp>
        <p:nvSpPr>
          <p:cNvPr id="7" name="書卷 (垂直) 6"/>
          <p:cNvSpPr/>
          <p:nvPr/>
        </p:nvSpPr>
        <p:spPr>
          <a:xfrm>
            <a:off x="3364691" y="5833133"/>
            <a:ext cx="1150031" cy="385128"/>
          </a:xfrm>
          <a:prstGeom prst="verticalScroll">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rPr>
              <a:t>Test case</a:t>
            </a:r>
            <a:endParaRPr lang="zh-TW" altLang="en-US" dirty="0">
              <a:solidFill>
                <a:schemeClr val="bg1"/>
              </a:solidFill>
            </a:endParaRPr>
          </a:p>
        </p:txBody>
      </p:sp>
      <p:pic>
        <p:nvPicPr>
          <p:cNvPr id="8" name="圖片 7"/>
          <p:cNvPicPr>
            <a:picLocks noChangeAspect="1"/>
          </p:cNvPicPr>
          <p:nvPr/>
        </p:nvPicPr>
        <p:blipFill>
          <a:blip r:embed="rId4"/>
          <a:stretch>
            <a:fillRect/>
          </a:stretch>
        </p:blipFill>
        <p:spPr>
          <a:xfrm>
            <a:off x="7444968" y="1231343"/>
            <a:ext cx="1257681" cy="973300"/>
          </a:xfrm>
          <a:prstGeom prst="rect">
            <a:avLst/>
          </a:prstGeom>
        </p:spPr>
      </p:pic>
      <p:sp>
        <p:nvSpPr>
          <p:cNvPr id="9" name="矩形 8"/>
          <p:cNvSpPr/>
          <p:nvPr/>
        </p:nvSpPr>
        <p:spPr>
          <a:xfrm rot="20732722">
            <a:off x="854213" y="2014025"/>
            <a:ext cx="1259833" cy="369332"/>
          </a:xfrm>
          <a:prstGeom prst="rect">
            <a:avLst/>
          </a:prstGeom>
        </p:spPr>
        <p:txBody>
          <a:bodyPr wrap="none">
            <a:spAutoFit/>
          </a:bodyPr>
          <a:lstStyle/>
          <a:p>
            <a:pPr algn="ctr"/>
            <a:r>
              <a:rPr lang="en-US" altLang="zh-TW" dirty="0"/>
              <a:t>Abstraction</a:t>
            </a:r>
            <a:endParaRPr lang="zh-TW" altLang="en-US" dirty="0"/>
          </a:p>
        </p:txBody>
      </p:sp>
      <p:sp>
        <p:nvSpPr>
          <p:cNvPr id="10" name="矩形 9"/>
          <p:cNvSpPr/>
          <p:nvPr/>
        </p:nvSpPr>
        <p:spPr>
          <a:xfrm>
            <a:off x="2141465" y="36539"/>
            <a:ext cx="5303503" cy="584775"/>
          </a:xfrm>
          <a:prstGeom prst="rect">
            <a:avLst/>
          </a:prstGeom>
        </p:spPr>
        <p:txBody>
          <a:bodyPr wrap="none">
            <a:spAutoFit/>
          </a:bodyPr>
          <a:lstStyle/>
          <a:p>
            <a:r>
              <a:rPr lang="en-US" altLang="zh-TW" sz="3200" b="1" dirty="0"/>
              <a:t>3C</a:t>
            </a:r>
            <a:r>
              <a:rPr lang="en-US" altLang="zh-TW" sz="2400" dirty="0"/>
              <a:t> : Card</a:t>
            </a:r>
            <a:r>
              <a:rPr lang="zh-TW" altLang="en-US" sz="2400" dirty="0"/>
              <a:t>、</a:t>
            </a:r>
            <a:r>
              <a:rPr lang="en-US" altLang="zh-TW" sz="2400" dirty="0"/>
              <a:t>Conversation</a:t>
            </a:r>
            <a:r>
              <a:rPr lang="zh-TW" altLang="en-US" sz="2400" dirty="0"/>
              <a:t>、</a:t>
            </a:r>
            <a:r>
              <a:rPr lang="en-US" altLang="zh-TW" sz="2400" dirty="0"/>
              <a:t>Confirmation</a:t>
            </a:r>
            <a:endParaRPr lang="zh-TW" altLang="en-US" sz="2400" dirty="0"/>
          </a:p>
        </p:txBody>
      </p:sp>
      <p:sp>
        <p:nvSpPr>
          <p:cNvPr id="2" name="矩形 1"/>
          <p:cNvSpPr/>
          <p:nvPr/>
        </p:nvSpPr>
        <p:spPr>
          <a:xfrm>
            <a:off x="7496505" y="2639781"/>
            <a:ext cx="415498" cy="3970318"/>
          </a:xfrm>
          <a:prstGeom prst="rect">
            <a:avLst/>
          </a:prstGeom>
        </p:spPr>
        <p:txBody>
          <a:bodyPr wrap="none">
            <a:spAutoFit/>
          </a:bodyPr>
          <a:lstStyle/>
          <a:p>
            <a:r>
              <a:rPr lang="zh-TW" altLang="en-US" dirty="0">
                <a:latin typeface="微軟正黑體 Light" panose="020B0304030504040204" pitchFamily="34" charset="-120"/>
                <a:ea typeface="微軟正黑體 Light" panose="020B0304030504040204" pitchFamily="34" charset="-120"/>
              </a:rPr>
              <a:t>透</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過</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口</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頭</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討</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論</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讓</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工</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程</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師</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知</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道</a:t>
            </a:r>
            <a:endParaRPr lang="en-US" altLang="zh-TW" dirty="0">
              <a:latin typeface="微軟正黑體 Light" panose="020B0304030504040204" pitchFamily="34" charset="-120"/>
              <a:ea typeface="微軟正黑體 Light" panose="020B0304030504040204" pitchFamily="34" charset="-120"/>
            </a:endParaRPr>
          </a:p>
          <a:p>
            <a:endParaRPr lang="en-US" altLang="zh-TW" dirty="0">
              <a:latin typeface="微軟正黑體 Light" panose="020B0304030504040204" pitchFamily="34" charset="-120"/>
              <a:ea typeface="微軟正黑體 Light" panose="020B0304030504040204" pitchFamily="34" charset="-120"/>
            </a:endParaRPr>
          </a:p>
        </p:txBody>
      </p:sp>
      <p:sp>
        <p:nvSpPr>
          <p:cNvPr id="3" name="矩形 2"/>
          <p:cNvSpPr/>
          <p:nvPr/>
        </p:nvSpPr>
        <p:spPr>
          <a:xfrm>
            <a:off x="7855474" y="2629065"/>
            <a:ext cx="415498" cy="2862322"/>
          </a:xfrm>
          <a:prstGeom prst="rect">
            <a:avLst/>
          </a:prstGeom>
        </p:spPr>
        <p:txBody>
          <a:bodyPr wrap="none">
            <a:spAutoFit/>
          </a:bodyPr>
          <a:lstStyle/>
          <a:p>
            <a:r>
              <a:rPr lang="zh-TW" altLang="en-US" dirty="0">
                <a:latin typeface="微軟正黑體 Light" panose="020B0304030504040204" pitchFamily="34" charset="-120"/>
                <a:ea typeface="微軟正黑體 Light" panose="020B0304030504040204" pitchFamily="34" charset="-120"/>
              </a:rPr>
              <a:t>在</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進</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行</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開</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發</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作</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業</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時</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a:t>
            </a:r>
            <a:endParaRPr lang="en-US" altLang="zh-TW" dirty="0">
              <a:latin typeface="微軟正黑體 Light" panose="020B0304030504040204" pitchFamily="34" charset="-120"/>
              <a:ea typeface="微軟正黑體 Light" panose="020B0304030504040204" pitchFamily="34" charset="-120"/>
            </a:endParaRPr>
          </a:p>
          <a:p>
            <a:endParaRPr lang="zh-TW" altLang="en-US" dirty="0">
              <a:latin typeface="微軟正黑體 Light" panose="020B0304030504040204" pitchFamily="34" charset="-120"/>
              <a:ea typeface="微軟正黑體 Light" panose="020B0304030504040204" pitchFamily="34" charset="-120"/>
            </a:endParaRPr>
          </a:p>
        </p:txBody>
      </p:sp>
      <p:sp>
        <p:nvSpPr>
          <p:cNvPr id="15" name="矩形 14"/>
          <p:cNvSpPr/>
          <p:nvPr/>
        </p:nvSpPr>
        <p:spPr>
          <a:xfrm>
            <a:off x="8214443" y="2639781"/>
            <a:ext cx="415498" cy="3693319"/>
          </a:xfrm>
          <a:prstGeom prst="rect">
            <a:avLst/>
          </a:prstGeom>
        </p:spPr>
        <p:txBody>
          <a:bodyPr wrap="none">
            <a:spAutoFit/>
          </a:bodyPr>
          <a:lstStyle/>
          <a:p>
            <a:r>
              <a:rPr lang="zh-TW" altLang="en-US" dirty="0">
                <a:latin typeface="微軟正黑體 Light" panose="020B0304030504040204" pitchFamily="34" charset="-120"/>
                <a:ea typeface="微軟正黑體 Light" panose="020B0304030504040204" pitchFamily="34" charset="-120"/>
              </a:rPr>
              <a:t>還</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需</a:t>
            </a:r>
            <a:endParaRPr lang="en-US" altLang="zh-TW" dirty="0">
              <a:latin typeface="微軟正黑體 Light" panose="020B0304030504040204" pitchFamily="34" charset="-120"/>
              <a:ea typeface="微軟正黑體 Light" panose="020B0304030504040204" pitchFamily="34" charset="-120"/>
            </a:endParaRPr>
          </a:p>
          <a:p>
            <a:r>
              <a:rPr lang="zh-TW" altLang="en-US" dirty="0">
                <a:latin typeface="微軟正黑體 Light" panose="020B0304030504040204" pitchFamily="34" charset="-120"/>
                <a:ea typeface="微軟正黑體 Light" panose="020B0304030504040204" pitchFamily="34" charset="-120"/>
              </a:rPr>
              <a:t>要</a:t>
            </a:r>
            <a:endParaRPr lang="en-US" altLang="zh-TW" dirty="0">
              <a:latin typeface="微軟正黑體 Light" panose="020B0304030504040204" pitchFamily="34" charset="-120"/>
              <a:ea typeface="微軟正黑體 Light" panose="020B0304030504040204" pitchFamily="34" charset="-120"/>
            </a:endParaRPr>
          </a:p>
          <a:p>
            <a:r>
              <a:rPr lang="zh-TW" altLang="en-US" dirty="0"/>
              <a:t>哪</a:t>
            </a:r>
            <a:endParaRPr lang="en-US" altLang="zh-TW" dirty="0"/>
          </a:p>
          <a:p>
            <a:r>
              <a:rPr lang="zh-TW" altLang="en-US" dirty="0"/>
              <a:t>些</a:t>
            </a:r>
            <a:endParaRPr lang="en-US" altLang="zh-TW" dirty="0"/>
          </a:p>
          <a:p>
            <a:r>
              <a:rPr lang="zh-TW" altLang="en-US" dirty="0"/>
              <a:t>文</a:t>
            </a:r>
            <a:endParaRPr lang="en-US" altLang="zh-TW" dirty="0"/>
          </a:p>
          <a:p>
            <a:r>
              <a:rPr lang="zh-TW" altLang="en-US" dirty="0"/>
              <a:t>件</a:t>
            </a:r>
            <a:endParaRPr lang="en-US" altLang="zh-TW" dirty="0"/>
          </a:p>
          <a:p>
            <a:r>
              <a:rPr lang="zh-TW" altLang="en-US" dirty="0"/>
              <a:t>作</a:t>
            </a:r>
            <a:endParaRPr lang="en-US" altLang="zh-TW" dirty="0"/>
          </a:p>
          <a:p>
            <a:r>
              <a:rPr lang="zh-TW" altLang="en-US" dirty="0"/>
              <a:t>補</a:t>
            </a:r>
            <a:endParaRPr lang="en-US" altLang="zh-TW" dirty="0"/>
          </a:p>
          <a:p>
            <a:r>
              <a:rPr lang="zh-TW" altLang="en-US" dirty="0"/>
              <a:t>充</a:t>
            </a:r>
            <a:endParaRPr lang="en-US" altLang="zh-TW" dirty="0"/>
          </a:p>
          <a:p>
            <a:endParaRPr lang="zh-TW" altLang="en-US" dirty="0"/>
          </a:p>
          <a:p>
            <a:r>
              <a:rPr lang="zh-TW" altLang="en-US" dirty="0">
                <a:latin typeface="微軟正黑體 Light" panose="020B0304030504040204" pitchFamily="34" charset="-120"/>
                <a:ea typeface="微軟正黑體 Light" panose="020B0304030504040204" pitchFamily="34" charset="-120"/>
              </a:rPr>
              <a:t>。</a:t>
            </a:r>
            <a:endParaRPr lang="en-US" altLang="zh-TW" dirty="0">
              <a:latin typeface="微軟正黑體 Light" panose="020B0304030504040204" pitchFamily="34" charset="-120"/>
              <a:ea typeface="微軟正黑體 Light" panose="020B0304030504040204" pitchFamily="34" charset="-120"/>
            </a:endParaRPr>
          </a:p>
          <a:p>
            <a:endParaRPr lang="zh-TW" altLang="en-US" dirty="0">
              <a:latin typeface="微軟正黑體 Light" panose="020B0304030504040204" pitchFamily="34" charset="-120"/>
              <a:ea typeface="微軟正黑體 Light" panose="020B0304030504040204" pitchFamily="34" charset="-120"/>
            </a:endParaRPr>
          </a:p>
        </p:txBody>
      </p:sp>
      <p:sp>
        <p:nvSpPr>
          <p:cNvPr id="16" name="左大括弧 15"/>
          <p:cNvSpPr/>
          <p:nvPr/>
        </p:nvSpPr>
        <p:spPr>
          <a:xfrm rot="5400000">
            <a:off x="7907464" y="1882725"/>
            <a:ext cx="294561" cy="1219555"/>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矩形 16"/>
          <p:cNvSpPr/>
          <p:nvPr/>
        </p:nvSpPr>
        <p:spPr>
          <a:xfrm>
            <a:off x="7447564" y="740993"/>
            <a:ext cx="1277444" cy="370671"/>
          </a:xfrm>
          <a:prstGeom prst="rect">
            <a:avLst/>
          </a:prstGeom>
        </p:spPr>
        <p:txBody>
          <a:bodyPr wrap="square">
            <a:spAutoFit/>
          </a:bodyPr>
          <a:lstStyle/>
          <a:p>
            <a:r>
              <a:rPr lang="zh-TW" altLang="en-US" dirty="0">
                <a:solidFill>
                  <a:srgbClr val="C00000"/>
                </a:solidFill>
                <a:latin typeface="微軟正黑體 Light" panose="020B0304030504040204" pitchFamily="34" charset="-120"/>
                <a:ea typeface="微軟正黑體 Light" panose="020B0304030504040204" pitchFamily="34" charset="-120"/>
              </a:rPr>
              <a:t>口頭討論</a:t>
            </a:r>
            <a:endParaRPr lang="en-US" altLang="zh-TW" dirty="0">
              <a:solidFill>
                <a:srgbClr val="C00000"/>
              </a:solidFill>
              <a:latin typeface="微軟正黑體 Light" panose="020B0304030504040204" pitchFamily="34" charset="-120"/>
              <a:ea typeface="微軟正黑體 Light" panose="020B0304030504040204" pitchFamily="34" charset="-120"/>
            </a:endParaRPr>
          </a:p>
        </p:txBody>
      </p:sp>
      <p:sp>
        <p:nvSpPr>
          <p:cNvPr id="18" name="矩形 17"/>
          <p:cNvSpPr/>
          <p:nvPr/>
        </p:nvSpPr>
        <p:spPr>
          <a:xfrm>
            <a:off x="509238" y="740993"/>
            <a:ext cx="1630964" cy="369332"/>
          </a:xfrm>
          <a:prstGeom prst="rect">
            <a:avLst/>
          </a:prstGeom>
        </p:spPr>
        <p:txBody>
          <a:bodyPr wrap="square">
            <a:spAutoFit/>
          </a:bodyPr>
          <a:lstStyle/>
          <a:p>
            <a:r>
              <a:rPr lang="zh-TW" altLang="en-US" dirty="0">
                <a:solidFill>
                  <a:srgbClr val="C00000"/>
                </a:solidFill>
                <a:latin typeface="微軟正黑體 Light" panose="020B0304030504040204" pitchFamily="34" charset="-120"/>
                <a:ea typeface="微軟正黑體 Light" panose="020B0304030504040204" pitchFamily="34" charset="-120"/>
              </a:rPr>
              <a:t>寫在小卡片上</a:t>
            </a:r>
            <a:endParaRPr lang="en-US" altLang="zh-TW" dirty="0">
              <a:solidFill>
                <a:srgbClr val="C00000"/>
              </a:solidFill>
              <a:latin typeface="微軟正黑體 Light" panose="020B0304030504040204" pitchFamily="34" charset="-120"/>
              <a:ea typeface="微軟正黑體 Light" panose="020B0304030504040204" pitchFamily="34" charset="-120"/>
            </a:endParaRPr>
          </a:p>
        </p:txBody>
      </p:sp>
      <p:sp>
        <p:nvSpPr>
          <p:cNvPr id="20" name="矩形 19"/>
          <p:cNvSpPr/>
          <p:nvPr/>
        </p:nvSpPr>
        <p:spPr>
          <a:xfrm>
            <a:off x="4679778" y="5720483"/>
            <a:ext cx="2058766" cy="584775"/>
          </a:xfrm>
          <a:prstGeom prst="rect">
            <a:avLst/>
          </a:prstGeom>
        </p:spPr>
        <p:txBody>
          <a:bodyPr wrap="square">
            <a:spAutoFit/>
          </a:bodyPr>
          <a:lstStyle/>
          <a:p>
            <a:pPr marL="285750" indent="-285750">
              <a:buFont typeface="Arial" panose="020B0604020202020204" pitchFamily="34" charset="0"/>
              <a:buChar char="•"/>
            </a:pPr>
            <a:r>
              <a:rPr lang="zh-TW" altLang="en-US" sz="1600" dirty="0">
                <a:solidFill>
                  <a:srgbClr val="C00000"/>
                </a:solidFill>
                <a:latin typeface="微軟正黑體 Light" panose="020B0304030504040204" pitchFamily="34" charset="-120"/>
                <a:ea typeface="微軟正黑體 Light" panose="020B0304030504040204" pitchFamily="34" charset="-120"/>
              </a:rPr>
              <a:t>單元測試</a:t>
            </a:r>
            <a:endParaRPr lang="en-US" altLang="zh-TW" sz="1600" dirty="0">
              <a:solidFill>
                <a:srgbClr val="C00000"/>
              </a:solidFill>
              <a:latin typeface="微軟正黑體 Light" panose="020B0304030504040204" pitchFamily="34" charset="-120"/>
              <a:ea typeface="微軟正黑體 Light" panose="020B0304030504040204" pitchFamily="34" charset="-120"/>
            </a:endParaRPr>
          </a:p>
          <a:p>
            <a:pPr marL="285750" indent="-285750">
              <a:buFont typeface="Arial" panose="020B0604020202020204" pitchFamily="34" charset="0"/>
              <a:buChar char="•"/>
            </a:pPr>
            <a:r>
              <a:rPr lang="zh-TW" altLang="en-US" sz="1600" dirty="0">
                <a:solidFill>
                  <a:srgbClr val="C00000"/>
                </a:solidFill>
                <a:latin typeface="微軟正黑體 Light" panose="020B0304030504040204" pitchFamily="34" charset="-120"/>
                <a:ea typeface="微軟正黑體 Light" panose="020B0304030504040204" pitchFamily="34" charset="-120"/>
              </a:rPr>
              <a:t>故事驗收測試</a:t>
            </a:r>
            <a:endParaRPr lang="en-US" altLang="zh-TW" sz="1600" dirty="0">
              <a:solidFill>
                <a:srgbClr val="C00000"/>
              </a:solidFill>
              <a:latin typeface="微軟正黑體 Light" panose="020B0304030504040204" pitchFamily="34" charset="-120"/>
              <a:ea typeface="微軟正黑體 Light" panose="020B0304030504040204" pitchFamily="34" charset="-120"/>
            </a:endParaRPr>
          </a:p>
        </p:txBody>
      </p:sp>
    </p:spTree>
    <p:extLst>
      <p:ext uri="{BB962C8B-B14F-4D97-AF65-F5344CB8AC3E}">
        <p14:creationId xmlns:p14="http://schemas.microsoft.com/office/powerpoint/2010/main" val="4198125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圓角矩形 16"/>
          <p:cNvSpPr/>
          <p:nvPr/>
        </p:nvSpPr>
        <p:spPr>
          <a:xfrm>
            <a:off x="1376979" y="2334409"/>
            <a:ext cx="6515237" cy="3657599"/>
          </a:xfrm>
          <a:prstGeom prst="roundRect">
            <a:avLst>
              <a:gd name="adj" fmla="val 565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 name="矩形 4"/>
          <p:cNvSpPr/>
          <p:nvPr/>
        </p:nvSpPr>
        <p:spPr>
          <a:xfrm>
            <a:off x="1706059" y="2655103"/>
            <a:ext cx="6594542" cy="3016210"/>
          </a:xfrm>
          <a:prstGeom prst="rect">
            <a:avLst/>
          </a:prstGeom>
        </p:spPr>
        <p:txBody>
          <a:bodyPr wrap="square">
            <a:spAutoFit/>
          </a:bodyPr>
          <a:lstStyle/>
          <a:p>
            <a:pPr>
              <a:spcBef>
                <a:spcPts val="1200"/>
              </a:spcBef>
            </a:pPr>
            <a:r>
              <a:rPr lang="zh-TW" altLang="en-US" sz="4000" b="1" u="sng" dirty="0">
                <a:solidFill>
                  <a:schemeClr val="bg1"/>
                </a:solidFill>
                <a:latin typeface="微軟正黑體" panose="020B0604030504040204" pitchFamily="34" charset="-120"/>
                <a:ea typeface="微軟正黑體" panose="020B0604030504040204" pitchFamily="34" charset="-120"/>
              </a:rPr>
              <a:t>身為</a:t>
            </a:r>
            <a:r>
              <a:rPr lang="zh-TW" altLang="en-US" sz="4000" dirty="0">
                <a:solidFill>
                  <a:schemeClr val="bg1"/>
                </a:solidFill>
                <a:latin typeface="微軟正黑體" panose="020B0604030504040204" pitchFamily="34" charset="-120"/>
                <a:ea typeface="微軟正黑體" panose="020B0604030504040204" pitchFamily="34" charset="-120"/>
              </a:rPr>
              <a:t> 網銀的使用者，</a:t>
            </a:r>
            <a:endParaRPr lang="en-US" altLang="zh-TW" sz="4000" dirty="0">
              <a:solidFill>
                <a:schemeClr val="bg1"/>
              </a:solidFill>
              <a:latin typeface="微軟正黑體" panose="020B0604030504040204" pitchFamily="34" charset="-120"/>
              <a:ea typeface="微軟正黑體" panose="020B0604030504040204" pitchFamily="34" charset="-120"/>
            </a:endParaRPr>
          </a:p>
          <a:p>
            <a:pPr>
              <a:spcBef>
                <a:spcPts val="1200"/>
              </a:spcBef>
            </a:pPr>
            <a:r>
              <a:rPr lang="zh-TW" altLang="en-US" sz="4000" b="1" u="sng" dirty="0">
                <a:solidFill>
                  <a:schemeClr val="bg1"/>
                </a:solidFill>
                <a:latin typeface="微軟正黑體" panose="020B0604030504040204" pitchFamily="34" charset="-120"/>
                <a:ea typeface="微軟正黑體" panose="020B0604030504040204" pitchFamily="34" charset="-120"/>
              </a:rPr>
              <a:t>我需要</a:t>
            </a:r>
            <a:r>
              <a:rPr lang="zh-TW" altLang="en-US" sz="4000" b="1" dirty="0">
                <a:solidFill>
                  <a:schemeClr val="bg1"/>
                </a:solidFill>
                <a:latin typeface="微軟正黑體" panose="020B0604030504040204" pitchFamily="34" charset="-120"/>
                <a:ea typeface="微軟正黑體" panose="020B0604030504040204" pitchFamily="34" charset="-120"/>
              </a:rPr>
              <a:t> </a:t>
            </a:r>
            <a:r>
              <a:rPr lang="zh-TW" altLang="en-US" sz="4000" dirty="0">
                <a:solidFill>
                  <a:schemeClr val="bg1"/>
                </a:solidFill>
                <a:latin typeface="微軟正黑體" panose="020B0604030504040204" pitchFamily="34" charset="-120"/>
                <a:ea typeface="微軟正黑體" panose="020B0604030504040204" pitchFamily="34" charset="-120"/>
              </a:rPr>
              <a:t>申請一個帳號，</a:t>
            </a:r>
            <a:endParaRPr lang="en-US" altLang="zh-TW" sz="4000" dirty="0">
              <a:solidFill>
                <a:schemeClr val="bg1"/>
              </a:solidFill>
              <a:latin typeface="微軟正黑體" panose="020B0604030504040204" pitchFamily="34" charset="-120"/>
              <a:ea typeface="微軟正黑體" panose="020B0604030504040204" pitchFamily="34" charset="-120"/>
            </a:endParaRPr>
          </a:p>
          <a:p>
            <a:pPr>
              <a:spcBef>
                <a:spcPts val="1200"/>
              </a:spcBef>
            </a:pPr>
            <a:r>
              <a:rPr lang="zh-TW" altLang="en-US" sz="4000" b="1" u="sng" dirty="0">
                <a:solidFill>
                  <a:schemeClr val="bg1"/>
                </a:solidFill>
                <a:latin typeface="微軟正黑體" panose="020B0604030504040204" pitchFamily="34" charset="-120"/>
                <a:ea typeface="微軟正黑體" panose="020B0604030504040204" pitchFamily="34" charset="-120"/>
              </a:rPr>
              <a:t>從此以後 </a:t>
            </a:r>
            <a:r>
              <a:rPr lang="zh-TW" altLang="en-US" sz="4000" dirty="0">
                <a:solidFill>
                  <a:schemeClr val="bg1"/>
                </a:solidFill>
                <a:latin typeface="微軟正黑體" panose="020B0604030504040204" pitchFamily="34" charset="-120"/>
                <a:ea typeface="微軟正黑體" panose="020B0604030504040204" pitchFamily="34" charset="-120"/>
              </a:rPr>
              <a:t>便可以使用這個</a:t>
            </a:r>
            <a:endParaRPr lang="en-US" altLang="zh-TW" sz="4000" dirty="0">
              <a:solidFill>
                <a:schemeClr val="bg1"/>
              </a:solidFill>
              <a:latin typeface="微軟正黑體" panose="020B0604030504040204" pitchFamily="34" charset="-120"/>
              <a:ea typeface="微軟正黑體" panose="020B0604030504040204" pitchFamily="34" charset="-120"/>
            </a:endParaRPr>
          </a:p>
          <a:p>
            <a:pPr>
              <a:spcBef>
                <a:spcPts val="1200"/>
              </a:spcBef>
            </a:pPr>
            <a:r>
              <a:rPr lang="zh-TW" altLang="en-US" sz="4000" dirty="0">
                <a:solidFill>
                  <a:schemeClr val="bg1"/>
                </a:solidFill>
                <a:latin typeface="微軟正黑體" panose="020B0604030504040204" pitchFamily="34" charset="-120"/>
                <a:ea typeface="微軟正黑體" panose="020B0604030504040204" pitchFamily="34" charset="-120"/>
              </a:rPr>
              <a:t>帳號做登入。</a:t>
            </a:r>
            <a:endParaRPr lang="zh-TW" altLang="en-US" sz="4000" dirty="0">
              <a:solidFill>
                <a:schemeClr val="bg1"/>
              </a:solidFill>
            </a:endParaRPr>
          </a:p>
        </p:txBody>
      </p:sp>
      <p:sp>
        <p:nvSpPr>
          <p:cNvPr id="51" name="矩形 50"/>
          <p:cNvSpPr/>
          <p:nvPr/>
        </p:nvSpPr>
        <p:spPr>
          <a:xfrm>
            <a:off x="0" y="40234"/>
            <a:ext cx="3899338" cy="400110"/>
          </a:xfrm>
          <a:prstGeom prst="rect">
            <a:avLst/>
          </a:prstGeom>
        </p:spPr>
        <p:txBody>
          <a:bodyPr wrap="square">
            <a:spAutoFit/>
          </a:bodyPr>
          <a:lstStyle/>
          <a:p>
            <a:r>
              <a:rPr lang="en-US" altLang="zh-TW" sz="2000" dirty="0">
                <a:solidFill>
                  <a:srgbClr val="C00000"/>
                </a:solidFill>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 </a:t>
            </a:r>
            <a:r>
              <a:rPr lang="zh-TW" altLang="en-US" sz="2000" dirty="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Card</a:t>
            </a:r>
            <a:r>
              <a:rPr lang="en-US" altLang="zh-TW" sz="2000"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一份書面的故事描述 </a:t>
            </a:r>
            <a:r>
              <a:rPr lang="en-US" altLang="zh-TW" sz="2000" dirty="0">
                <a:solidFill>
                  <a:srgbClr val="C00000"/>
                </a:solidFill>
                <a:latin typeface="微軟正黑體" panose="020B0604030504040204" pitchFamily="34" charset="-120"/>
                <a:ea typeface="微軟正黑體" panose="020B0604030504040204" pitchFamily="34" charset="-120"/>
              </a:rPr>
              <a:t>》</a:t>
            </a:r>
            <a:endParaRPr lang="zh-TW" altLang="en-US" b="1" dirty="0">
              <a:solidFill>
                <a:srgbClr val="C00000"/>
              </a:solidFill>
            </a:endParaRPr>
          </a:p>
        </p:txBody>
      </p:sp>
      <p:sp>
        <p:nvSpPr>
          <p:cNvPr id="20" name="矩形 19"/>
          <p:cNvSpPr/>
          <p:nvPr/>
        </p:nvSpPr>
        <p:spPr>
          <a:xfrm>
            <a:off x="1858336" y="1095591"/>
            <a:ext cx="5724644" cy="830997"/>
          </a:xfrm>
          <a:prstGeom prst="rect">
            <a:avLst/>
          </a:prstGeom>
        </p:spPr>
        <p:txBody>
          <a:bodyPr wrap="none">
            <a:spAutoFit/>
          </a:bodyPr>
          <a:lstStyle/>
          <a:p>
            <a:r>
              <a:rPr lang="zh-TW" altLang="en-US" sz="2400" dirty="0">
                <a:latin typeface="微軟正黑體" panose="020B0604030504040204" pitchFamily="34" charset="-120"/>
                <a:ea typeface="微軟正黑體" panose="020B0604030504040204" pitchFamily="34" charset="-120"/>
              </a:rPr>
              <a:t>使用者故事是一串書寫在卡片上，針對</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使用者的需求，所做的簡短的文字描述。</a:t>
            </a:r>
            <a:endParaRPr lang="en-US" sz="2400" dirty="0"/>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274359">
            <a:off x="8220458" y="105168"/>
            <a:ext cx="759054" cy="594715"/>
          </a:xfrm>
          <a:prstGeom prst="rect">
            <a:avLst/>
          </a:prstGeom>
        </p:spPr>
      </p:pic>
    </p:spTree>
    <p:extLst>
      <p:ext uri="{BB962C8B-B14F-4D97-AF65-F5344CB8AC3E}">
        <p14:creationId xmlns:p14="http://schemas.microsoft.com/office/powerpoint/2010/main" val="1701497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圓角矩形 16"/>
          <p:cNvSpPr/>
          <p:nvPr/>
        </p:nvSpPr>
        <p:spPr>
          <a:xfrm>
            <a:off x="1236034" y="1460358"/>
            <a:ext cx="6645423" cy="3897505"/>
          </a:xfrm>
          <a:prstGeom prst="roundRect">
            <a:avLst>
              <a:gd name="adj" fmla="val 565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2" name="流程圖: 接點 21"/>
          <p:cNvSpPr/>
          <p:nvPr/>
        </p:nvSpPr>
        <p:spPr>
          <a:xfrm>
            <a:off x="7593889" y="1265080"/>
            <a:ext cx="457176" cy="4513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p:cNvSpPr>
            <a:spLocks noGrp="1"/>
          </p:cNvSpPr>
          <p:nvPr>
            <p:ph type="title"/>
          </p:nvPr>
        </p:nvSpPr>
        <p:spPr>
          <a:xfrm>
            <a:off x="1236034" y="5971267"/>
            <a:ext cx="8382536" cy="1143408"/>
          </a:xfrm>
        </p:spPr>
        <p:txBody>
          <a:bodyPr>
            <a:normAutofit/>
          </a:bodyPr>
          <a:lstStyle/>
          <a:p>
            <a:pPr>
              <a:lnSpc>
                <a:spcPct val="100000"/>
              </a:lnSpc>
              <a:spcBef>
                <a:spcPts val="1200"/>
              </a:spcBef>
            </a:pPr>
            <a:br>
              <a:rPr lang="en-US" altLang="zh-TW" sz="900" dirty="0">
                <a:latin typeface="微軟正黑體" panose="020B0604030504040204" pitchFamily="34" charset="-120"/>
                <a:ea typeface="微軟正黑體" panose="020B0604030504040204" pitchFamily="34" charset="-120"/>
              </a:rPr>
            </a:b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將使用者故事寫在</a:t>
            </a:r>
            <a:r>
              <a:rPr lang="en-US" altLang="zh-TW" sz="2000" dirty="0">
                <a:latin typeface="微軟正黑體" panose="020B0604030504040204" pitchFamily="34" charset="-120"/>
                <a:ea typeface="微軟正黑體" panose="020B0604030504040204" pitchFamily="34" charset="-120"/>
              </a:rPr>
              <a:t>PPT</a:t>
            </a:r>
            <a:r>
              <a:rPr lang="zh-TW" altLang="en-US" sz="2000" dirty="0">
                <a:latin typeface="微軟正黑體" panose="020B0604030504040204" pitchFamily="34" charset="-120"/>
                <a:ea typeface="微軟正黑體" panose="020B0604030504040204" pitchFamily="34" charset="-120"/>
              </a:rPr>
              <a:t>、卡片或電子工具上 </a:t>
            </a:r>
            <a:r>
              <a:rPr lang="en-US" altLang="zh-TW" sz="2000" dirty="0">
                <a:latin typeface="微軟正黑體" panose="020B0604030504040204" pitchFamily="34" charset="-120"/>
                <a:ea typeface="微軟正黑體" panose="020B0604030504040204" pitchFamily="34" charset="-120"/>
              </a:rPr>
              <a:t>…</a:t>
            </a:r>
            <a:br>
              <a:rPr lang="en-US" altLang="zh-TW" sz="2000" dirty="0">
                <a:latin typeface="微軟正黑體" panose="020B0604030504040204" pitchFamily="34" charset="-120"/>
                <a:ea typeface="微軟正黑體" panose="020B0604030504040204" pitchFamily="34" charset="-120"/>
              </a:rPr>
            </a:b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可以具體化成為 </a:t>
            </a:r>
            <a:r>
              <a:rPr lang="en-US" altLang="zh-TW" sz="2000" dirty="0">
                <a:latin typeface="微軟正黑體" panose="020B0604030504040204" pitchFamily="34" charset="-120"/>
                <a:ea typeface="微軟正黑體" panose="020B0604030504040204" pitchFamily="34" charset="-120"/>
              </a:rPr>
              <a:t>Sprint Backlog</a:t>
            </a:r>
            <a:r>
              <a:rPr lang="zh-TW" altLang="en-US" sz="2000" dirty="0">
                <a:latin typeface="微軟正黑體" panose="020B0604030504040204" pitchFamily="34" charset="-120"/>
                <a:ea typeface="微軟正黑體" panose="020B0604030504040204" pitchFamily="34" charset="-120"/>
              </a:rPr>
              <a:t>，再產出可工作的 </a:t>
            </a:r>
            <a:r>
              <a:rPr lang="en-US" altLang="zh-TW" sz="2000" dirty="0">
                <a:latin typeface="微軟正黑體" panose="020B0604030504040204" pitchFamily="34" charset="-120"/>
                <a:ea typeface="微軟正黑體" panose="020B0604030504040204" pitchFamily="34" charset="-120"/>
              </a:rPr>
              <a:t>Tasks.</a:t>
            </a:r>
            <a:br>
              <a:rPr lang="zh-TW" altLang="en-US" sz="2000" dirty="0"/>
            </a:br>
            <a:endParaRPr lang="zh-TW" altLang="en-US" sz="2000" dirty="0">
              <a:latin typeface="微軟正黑體" panose="020B0604030504040204" pitchFamily="34" charset="-120"/>
              <a:ea typeface="微軟正黑體" panose="020B0604030504040204" pitchFamily="34" charset="-120"/>
            </a:endParaRPr>
          </a:p>
        </p:txBody>
      </p:sp>
      <p:sp>
        <p:nvSpPr>
          <p:cNvPr id="5" name="矩形 4"/>
          <p:cNvSpPr/>
          <p:nvPr/>
        </p:nvSpPr>
        <p:spPr>
          <a:xfrm>
            <a:off x="1439825" y="1694337"/>
            <a:ext cx="6594542" cy="938719"/>
          </a:xfrm>
          <a:prstGeom prst="rect">
            <a:avLst/>
          </a:prstGeom>
        </p:spPr>
        <p:txBody>
          <a:bodyPr wrap="square">
            <a:spAutoFit/>
          </a:bodyPr>
          <a:lstStyle/>
          <a:p>
            <a:r>
              <a:rPr lang="zh-TW" altLang="en-US" sz="2500" b="1" u="sng" dirty="0">
                <a:solidFill>
                  <a:schemeClr val="bg1"/>
                </a:solidFill>
                <a:latin typeface="微軟正黑體" panose="020B0604030504040204" pitchFamily="34" charset="-120"/>
                <a:ea typeface="微軟正黑體" panose="020B0604030504040204" pitchFamily="34" charset="-120"/>
              </a:rPr>
              <a:t>身為</a:t>
            </a:r>
            <a:r>
              <a:rPr lang="zh-TW" altLang="en-US" sz="2500" dirty="0">
                <a:solidFill>
                  <a:schemeClr val="bg1"/>
                </a:solidFill>
                <a:latin typeface="微軟正黑體" panose="020B0604030504040204" pitchFamily="34" charset="-120"/>
                <a:ea typeface="微軟正黑體" panose="020B0604030504040204" pitchFamily="34" charset="-120"/>
              </a:rPr>
              <a:t> 網銀的使用者，</a:t>
            </a:r>
            <a:r>
              <a:rPr lang="zh-TW" altLang="en-US" sz="2500" b="1" u="sng" dirty="0">
                <a:solidFill>
                  <a:schemeClr val="bg1"/>
                </a:solidFill>
                <a:latin typeface="微軟正黑體" panose="020B0604030504040204" pitchFamily="34" charset="-120"/>
                <a:ea typeface="微軟正黑體" panose="020B0604030504040204" pitchFamily="34" charset="-120"/>
              </a:rPr>
              <a:t>我需要</a:t>
            </a:r>
            <a:r>
              <a:rPr lang="zh-TW" altLang="en-US" sz="2500" b="1" dirty="0">
                <a:solidFill>
                  <a:schemeClr val="bg1"/>
                </a:solidFill>
                <a:latin typeface="微軟正黑體" panose="020B0604030504040204" pitchFamily="34" charset="-120"/>
                <a:ea typeface="微軟正黑體" panose="020B0604030504040204" pitchFamily="34" charset="-120"/>
              </a:rPr>
              <a:t> </a:t>
            </a:r>
            <a:r>
              <a:rPr lang="zh-TW" altLang="en-US" sz="2500" dirty="0">
                <a:solidFill>
                  <a:schemeClr val="bg1"/>
                </a:solidFill>
                <a:latin typeface="微軟正黑體" panose="020B0604030504040204" pitchFamily="34" charset="-120"/>
                <a:ea typeface="微軟正黑體" panose="020B0604030504040204" pitchFamily="34" charset="-120"/>
              </a:rPr>
              <a:t>申請一個帳號，</a:t>
            </a:r>
            <a:endParaRPr lang="en-US" altLang="zh-TW" sz="2500" dirty="0">
              <a:solidFill>
                <a:schemeClr val="bg1"/>
              </a:solidFill>
              <a:latin typeface="微軟正黑體" panose="020B0604030504040204" pitchFamily="34" charset="-120"/>
              <a:ea typeface="微軟正黑體" panose="020B0604030504040204" pitchFamily="34" charset="-120"/>
            </a:endParaRPr>
          </a:p>
          <a:p>
            <a:pPr>
              <a:spcBef>
                <a:spcPts val="600"/>
              </a:spcBef>
            </a:pPr>
            <a:r>
              <a:rPr lang="zh-TW" altLang="en-US" sz="2500" b="1" u="sng" dirty="0">
                <a:solidFill>
                  <a:schemeClr val="bg1"/>
                </a:solidFill>
                <a:latin typeface="微軟正黑體" panose="020B0604030504040204" pitchFamily="34" charset="-120"/>
                <a:ea typeface="微軟正黑體" panose="020B0604030504040204" pitchFamily="34" charset="-120"/>
              </a:rPr>
              <a:t>從此以後 </a:t>
            </a:r>
            <a:r>
              <a:rPr lang="zh-TW" altLang="en-US" sz="2500" dirty="0">
                <a:solidFill>
                  <a:schemeClr val="bg1"/>
                </a:solidFill>
                <a:latin typeface="微軟正黑體" panose="020B0604030504040204" pitchFamily="34" charset="-120"/>
                <a:ea typeface="微軟正黑體" panose="020B0604030504040204" pitchFamily="34" charset="-120"/>
              </a:rPr>
              <a:t>便可以使用這個帳號做登入。</a:t>
            </a:r>
            <a:endParaRPr lang="zh-TW" altLang="en-US" sz="2500" dirty="0">
              <a:solidFill>
                <a:schemeClr val="bg1"/>
              </a:solidFill>
            </a:endParaRPr>
          </a:p>
        </p:txBody>
      </p:sp>
      <p:sp>
        <p:nvSpPr>
          <p:cNvPr id="6" name="矩形 5"/>
          <p:cNvSpPr/>
          <p:nvPr/>
        </p:nvSpPr>
        <p:spPr>
          <a:xfrm>
            <a:off x="6341325" y="3100761"/>
            <a:ext cx="1724940" cy="338554"/>
          </a:xfrm>
          <a:prstGeom prst="rect">
            <a:avLst/>
          </a:prstGeom>
        </p:spPr>
        <p:txBody>
          <a:bodyPr wrap="square">
            <a:spAutoFit/>
          </a:bodyPr>
          <a:lstStyle/>
          <a:p>
            <a:r>
              <a:rPr lang="zh-TW" altLang="en-US" sz="1600" u="sng" dirty="0">
                <a:latin typeface="微軟正黑體" panose="020B0604030504040204" pitchFamily="34" charset="-120"/>
                <a:ea typeface="微軟正黑體" panose="020B0604030504040204" pitchFamily="34" charset="-120"/>
              </a:rPr>
              <a:t>重要性</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必要</a:t>
            </a:r>
            <a:endParaRPr lang="zh-TW" altLang="en-US" sz="1600" b="1" dirty="0"/>
          </a:p>
        </p:txBody>
      </p:sp>
      <p:sp>
        <p:nvSpPr>
          <p:cNvPr id="7" name="矩形 6"/>
          <p:cNvSpPr/>
          <p:nvPr/>
        </p:nvSpPr>
        <p:spPr>
          <a:xfrm>
            <a:off x="6305251" y="3093198"/>
            <a:ext cx="1523926" cy="3385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6305251" y="3861010"/>
            <a:ext cx="1517226" cy="8208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419679" y="3952820"/>
            <a:ext cx="1326004" cy="338554"/>
          </a:xfrm>
          <a:prstGeom prst="rect">
            <a:avLst/>
          </a:prstGeom>
        </p:spPr>
        <p:txBody>
          <a:bodyPr wrap="none">
            <a:spAutoFit/>
          </a:bodyPr>
          <a:lstStyle/>
          <a:p>
            <a:r>
              <a:rPr lang="zh-TW" altLang="en-US" sz="1600" u="sng" dirty="0">
                <a:latin typeface="微軟正黑體" panose="020B0604030504040204" pitchFamily="34" charset="-120"/>
                <a:ea typeface="微軟正黑體" panose="020B0604030504040204" pitchFamily="34" charset="-120"/>
              </a:rPr>
              <a:t>工時</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3 </a:t>
            </a:r>
            <a:r>
              <a:rPr lang="zh-TW" altLang="en-US" sz="1600" dirty="0">
                <a:latin typeface="微軟正黑體" panose="020B0604030504040204" pitchFamily="34" charset="-120"/>
                <a:ea typeface="微軟正黑體" panose="020B0604030504040204" pitchFamily="34" charset="-120"/>
              </a:rPr>
              <a:t>天</a:t>
            </a:r>
            <a:endParaRPr lang="zh-TW" altLang="en-US" sz="1600" dirty="0"/>
          </a:p>
        </p:txBody>
      </p:sp>
      <p:sp>
        <p:nvSpPr>
          <p:cNvPr id="10" name="矩形 9"/>
          <p:cNvSpPr/>
          <p:nvPr/>
        </p:nvSpPr>
        <p:spPr>
          <a:xfrm>
            <a:off x="1453516" y="4900283"/>
            <a:ext cx="2359456" cy="3720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453516" y="4954157"/>
            <a:ext cx="1874231" cy="276999"/>
          </a:xfrm>
          <a:prstGeom prst="rect">
            <a:avLst/>
          </a:prstGeom>
        </p:spPr>
        <p:txBody>
          <a:bodyPr wrap="none">
            <a:spAutoFit/>
          </a:bodyPr>
          <a:lstStyle/>
          <a:p>
            <a:r>
              <a:rPr lang="zh-TW" altLang="en-US" sz="1200" u="sng" dirty="0">
                <a:latin typeface="微軟正黑體" panose="020B0604030504040204" pitchFamily="34" charset="-120"/>
                <a:ea typeface="微軟正黑體" panose="020B0604030504040204" pitchFamily="34" charset="-120"/>
              </a:rPr>
              <a:t>開始日期</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2015/10/16</a:t>
            </a:r>
            <a:endParaRPr lang="zh-TW" altLang="en-US" sz="1200" dirty="0"/>
          </a:p>
        </p:txBody>
      </p:sp>
      <p:sp>
        <p:nvSpPr>
          <p:cNvPr id="12" name="矩形 11"/>
          <p:cNvSpPr/>
          <p:nvPr/>
        </p:nvSpPr>
        <p:spPr>
          <a:xfrm>
            <a:off x="6390976" y="4315586"/>
            <a:ext cx="694421" cy="338554"/>
          </a:xfrm>
          <a:prstGeom prst="rect">
            <a:avLst/>
          </a:prstGeom>
        </p:spPr>
        <p:txBody>
          <a:bodyPr wrap="none">
            <a:spAutoFit/>
          </a:bodyPr>
          <a:lstStyle/>
          <a:p>
            <a:r>
              <a:rPr lang="zh-TW" altLang="en-US" sz="1600" u="sng" dirty="0">
                <a:latin typeface="微軟正黑體" panose="020B0604030504040204" pitchFamily="34" charset="-120"/>
                <a:ea typeface="微軟正黑體" panose="020B0604030504040204" pitchFamily="34" charset="-120"/>
              </a:rPr>
              <a:t>實際</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endParaRPr lang="zh-TW" altLang="en-US" sz="1600" dirty="0"/>
          </a:p>
        </p:txBody>
      </p:sp>
      <p:sp>
        <p:nvSpPr>
          <p:cNvPr id="13" name="矩形 12"/>
          <p:cNvSpPr/>
          <p:nvPr/>
        </p:nvSpPr>
        <p:spPr>
          <a:xfrm>
            <a:off x="7146019" y="4297876"/>
            <a:ext cx="562975" cy="369332"/>
          </a:xfrm>
          <a:prstGeom prst="rect">
            <a:avLst/>
          </a:prstGeom>
        </p:spPr>
        <p:txBody>
          <a:bodyPr wrap="none">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4</a:t>
            </a:r>
            <a:r>
              <a:rPr lang="en-US" altLang="zh-TW" b="1" dirty="0">
                <a:latin typeface="微軟正黑體" panose="020B0604030504040204" pitchFamily="34" charset="-120"/>
                <a:ea typeface="微軟正黑體" panose="020B0604030504040204" pitchFamily="34" charset="-120"/>
              </a:rPr>
              <a:t>/3</a:t>
            </a:r>
            <a:endParaRPr lang="zh-TW" altLang="en-US" b="1" dirty="0"/>
          </a:p>
        </p:txBody>
      </p:sp>
      <p:sp>
        <p:nvSpPr>
          <p:cNvPr id="14" name="矩形 13"/>
          <p:cNvSpPr/>
          <p:nvPr/>
        </p:nvSpPr>
        <p:spPr>
          <a:xfrm>
            <a:off x="1449406" y="3790045"/>
            <a:ext cx="4211564" cy="1015663"/>
          </a:xfrm>
          <a:prstGeom prst="rect">
            <a:avLst/>
          </a:prstGeom>
        </p:spPr>
        <p:txBody>
          <a:bodyPr wrap="square">
            <a:spAutoFit/>
          </a:bodyPr>
          <a:lstStyle/>
          <a:p>
            <a:r>
              <a:rPr lang="zh-TW" altLang="en-US" sz="1100" b="1" dirty="0">
                <a:latin typeface="微軟正黑體" panose="020B0604030504040204" pitchFamily="34" charset="-120"/>
                <a:ea typeface="微軟正黑體" panose="020B0604030504040204" pitchFamily="34" charset="-120"/>
              </a:rPr>
              <a:t>背後</a:t>
            </a:r>
            <a:r>
              <a:rPr lang="zh-TW" altLang="en-US" sz="1100" dirty="0">
                <a:latin typeface="微軟正黑體" panose="020B0604030504040204" pitchFamily="34" charset="-120"/>
                <a:ea typeface="微軟正黑體" panose="020B0604030504040204" pitchFamily="34" charset="-120"/>
              </a:rPr>
              <a:t>是測試案例</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也就是驗收標準 </a:t>
            </a:r>
            <a:r>
              <a:rPr lang="en-US" altLang="zh-TW" sz="1100" dirty="0">
                <a:latin typeface="微軟正黑體" panose="020B0604030504040204" pitchFamily="34" charset="-120"/>
                <a:ea typeface="微軟正黑體" panose="020B0604030504040204" pitchFamily="34" charset="-120"/>
              </a:rPr>
              <a:t>(</a:t>
            </a:r>
            <a:r>
              <a:rPr lang="en-US" altLang="zh-TW" sz="1100" b="1" dirty="0">
                <a:solidFill>
                  <a:srgbClr val="0066CC"/>
                </a:solidFill>
                <a:latin typeface="微軟正黑體" panose="020B0604030504040204" pitchFamily="34" charset="-120"/>
                <a:ea typeface="微軟正黑體" panose="020B0604030504040204" pitchFamily="34" charset="-120"/>
              </a:rPr>
              <a:t>Given … When… Then</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a:t>
            </a:r>
            <a:endParaRPr lang="en-US" altLang="zh-TW" sz="1100" dirty="0">
              <a:latin typeface="微軟正黑體" panose="020B0604030504040204" pitchFamily="34" charset="-120"/>
              <a:ea typeface="微軟正黑體" panose="020B0604030504040204" pitchFamily="34" charset="-120"/>
            </a:endParaRPr>
          </a:p>
          <a:p>
            <a:r>
              <a:rPr lang="en-US" altLang="zh-TW" sz="1100" b="1" dirty="0">
                <a:latin typeface="微軟正黑體" panose="020B0604030504040204" pitchFamily="34" charset="-120"/>
                <a:ea typeface="微軟正黑體" panose="020B0604030504040204" pitchFamily="34" charset="-120"/>
              </a:rPr>
              <a:t>DOD</a:t>
            </a:r>
            <a:r>
              <a:rPr lang="en-US" altLang="zh-TW" sz="1100" dirty="0">
                <a:latin typeface="微軟正黑體" panose="020B0604030504040204" pitchFamily="34" charset="-120"/>
                <a:ea typeface="微軟正黑體" panose="020B0604030504040204" pitchFamily="34" charset="-120"/>
              </a:rPr>
              <a:t>: Definition of Done</a:t>
            </a:r>
          </a:p>
          <a:p>
            <a:pPr>
              <a:spcBef>
                <a:spcPts val="600"/>
              </a:spcBef>
            </a:pPr>
            <a:r>
              <a:rPr lang="zh-TW" altLang="en-US" sz="1100" dirty="0">
                <a:latin typeface="微軟正黑體" panose="020B0604030504040204" pitchFamily="34" charset="-120"/>
                <a:ea typeface="微軟正黑體" panose="020B0604030504040204" pitchFamily="34" charset="-120"/>
              </a:rPr>
              <a:t>成功</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顯示訊息</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OOO</a:t>
            </a:r>
          </a:p>
          <a:p>
            <a:r>
              <a:rPr lang="zh-TW" altLang="en-US" sz="1100" dirty="0">
                <a:latin typeface="微軟正黑體" panose="020B0604030504040204" pitchFamily="34" charset="-120"/>
                <a:ea typeface="微軟正黑體" panose="020B0604030504040204" pitchFamily="34" charset="-120"/>
              </a:rPr>
              <a:t>失敗</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顯示訊息</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1. XXX</a:t>
            </a:r>
          </a:p>
          <a:p>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2. …</a:t>
            </a:r>
            <a:endParaRPr lang="zh-TW" altLang="en-US" sz="1100" dirty="0">
              <a:latin typeface="微軟正黑體" panose="020B0604030504040204" pitchFamily="34" charset="-120"/>
              <a:ea typeface="微軟正黑體" panose="020B0604030504040204" pitchFamily="34" charset="-120"/>
            </a:endParaRPr>
          </a:p>
        </p:txBody>
      </p:sp>
      <p:sp>
        <p:nvSpPr>
          <p:cNvPr id="15" name="圓角矩形 14"/>
          <p:cNvSpPr/>
          <p:nvPr/>
        </p:nvSpPr>
        <p:spPr>
          <a:xfrm>
            <a:off x="1439825" y="3745914"/>
            <a:ext cx="4434137" cy="1059794"/>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圓角矩形 15"/>
          <p:cNvSpPr/>
          <p:nvPr/>
        </p:nvSpPr>
        <p:spPr>
          <a:xfrm>
            <a:off x="1439827" y="2900074"/>
            <a:ext cx="4412648" cy="720649"/>
          </a:xfrm>
          <a:prstGeom prst="round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1504196" y="2937895"/>
            <a:ext cx="2693430" cy="646331"/>
          </a:xfrm>
          <a:prstGeom prst="rect">
            <a:avLst/>
          </a:prstGeom>
        </p:spPr>
        <p:txBody>
          <a:bodyPr wrap="none">
            <a:spAutoFit/>
          </a:bodyPr>
          <a:lstStyle/>
          <a:p>
            <a:r>
              <a:rPr lang="en-US" altLang="zh-TW" sz="1200" dirty="0">
                <a:latin typeface="微軟正黑體" panose="020B0604030504040204" pitchFamily="34" charset="-120"/>
                <a:ea typeface="微軟正黑體" panose="020B0604030504040204" pitchFamily="34" charset="-120"/>
              </a:rPr>
              <a:t>Task 1. </a:t>
            </a:r>
            <a:r>
              <a:rPr lang="zh-TW" altLang="en-US" sz="1200" dirty="0">
                <a:latin typeface="微軟正黑體" panose="020B0604030504040204" pitchFamily="34" charset="-120"/>
                <a:ea typeface="微軟正黑體" panose="020B0604030504040204" pitchFamily="34" charset="-120"/>
              </a:rPr>
              <a:t>通知到分行申請帳號的訊息。</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Task 2. </a:t>
            </a:r>
            <a:r>
              <a:rPr lang="zh-TW" altLang="en-US" sz="1200" dirty="0">
                <a:latin typeface="微軟正黑體" panose="020B0604030504040204" pitchFamily="34" charset="-120"/>
                <a:ea typeface="微軟正黑體" panose="020B0604030504040204" pitchFamily="34" charset="-120"/>
              </a:rPr>
              <a:t>顯示最近的分行位置。</a:t>
            </a:r>
            <a:endParaRPr lang="en-US" altLang="zh-TW" sz="1200" dirty="0">
              <a:latin typeface="微軟正黑體" panose="020B0604030504040204" pitchFamily="34" charset="-120"/>
              <a:ea typeface="微軟正黑體" panose="020B0604030504040204" pitchFamily="34" charset="-120"/>
            </a:endParaRPr>
          </a:p>
          <a:p>
            <a:r>
              <a:rPr lang="en-US" altLang="zh-TW" sz="1200" dirty="0">
                <a:latin typeface="微軟正黑體" panose="020B0604030504040204" pitchFamily="34" charset="-120"/>
                <a:ea typeface="微軟正黑體" panose="020B0604030504040204" pitchFamily="34" charset="-120"/>
              </a:rPr>
              <a:t>Task 3. …</a:t>
            </a:r>
            <a:endParaRPr lang="zh-TW" altLang="en-US" sz="1200" dirty="0"/>
          </a:p>
        </p:txBody>
      </p:sp>
      <p:cxnSp>
        <p:nvCxnSpPr>
          <p:cNvPr id="21" name="直線單箭頭接點 20"/>
          <p:cNvCxnSpPr/>
          <p:nvPr/>
        </p:nvCxnSpPr>
        <p:spPr>
          <a:xfrm>
            <a:off x="7912876" y="4614015"/>
            <a:ext cx="503285" cy="51194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501317" y="5125956"/>
            <a:ext cx="389850" cy="1077218"/>
          </a:xfrm>
          <a:prstGeom prst="rect">
            <a:avLst/>
          </a:prstGeom>
          <a:ln>
            <a:solidFill>
              <a:srgbClr val="0066CC"/>
            </a:solidFill>
          </a:ln>
        </p:spPr>
        <p:txBody>
          <a:bodyPr wrap="none">
            <a:spAutoFit/>
          </a:bodyPr>
          <a:lstStyle/>
          <a:p>
            <a:r>
              <a:rPr lang="zh-TW" altLang="en-US" sz="1600" dirty="0">
                <a:solidFill>
                  <a:srgbClr val="C00000"/>
                </a:solidFill>
                <a:latin typeface="微軟正黑體" panose="020B0604030504040204" pitchFamily="34" charset="-120"/>
                <a:ea typeface="微軟正黑體" panose="020B0604030504040204" pitchFamily="34" charset="-120"/>
              </a:rPr>
              <a:t>超</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過</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估</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算</a:t>
            </a:r>
          </a:p>
        </p:txBody>
      </p:sp>
      <p:cxnSp>
        <p:nvCxnSpPr>
          <p:cNvPr id="26" name="直線單箭頭接點 25"/>
          <p:cNvCxnSpPr/>
          <p:nvPr/>
        </p:nvCxnSpPr>
        <p:spPr>
          <a:xfrm flipH="1" flipV="1">
            <a:off x="738484" y="2188749"/>
            <a:ext cx="650044" cy="53446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flipV="1">
            <a:off x="769441" y="4276129"/>
            <a:ext cx="626605" cy="423800"/>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01001" y="1460358"/>
            <a:ext cx="389850" cy="1323439"/>
          </a:xfrm>
          <a:prstGeom prst="rect">
            <a:avLst/>
          </a:prstGeom>
          <a:ln>
            <a:solidFill>
              <a:srgbClr val="0066CC"/>
            </a:solidFill>
          </a:ln>
        </p:spPr>
        <p:txBody>
          <a:bodyPr wrap="none">
            <a:spAutoFit/>
          </a:bodyPr>
          <a:lstStyle/>
          <a:p>
            <a:r>
              <a:rPr lang="zh-TW" altLang="en-US" sz="1600" dirty="0">
                <a:solidFill>
                  <a:srgbClr val="C00000"/>
                </a:solidFill>
                <a:latin typeface="微軟正黑體" panose="020B0604030504040204" pitchFamily="34" charset="-120"/>
                <a:ea typeface="微軟正黑體" panose="020B0604030504040204" pitchFamily="34" charset="-120"/>
              </a:rPr>
              <a:t>拆</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解</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成</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任</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務</a:t>
            </a:r>
          </a:p>
        </p:txBody>
      </p:sp>
      <p:sp>
        <p:nvSpPr>
          <p:cNvPr id="30" name="矩形 29"/>
          <p:cNvSpPr/>
          <p:nvPr/>
        </p:nvSpPr>
        <p:spPr>
          <a:xfrm>
            <a:off x="311480" y="3454281"/>
            <a:ext cx="389850" cy="2062103"/>
          </a:xfrm>
          <a:prstGeom prst="rect">
            <a:avLst/>
          </a:prstGeom>
          <a:ln>
            <a:solidFill>
              <a:srgbClr val="0066CC"/>
            </a:solidFill>
          </a:ln>
        </p:spPr>
        <p:txBody>
          <a:bodyPr wrap="none">
            <a:spAutoFit/>
          </a:bodyPr>
          <a:lstStyle/>
          <a:p>
            <a:r>
              <a:rPr lang="zh-TW" altLang="en-US" sz="1600" dirty="0">
                <a:solidFill>
                  <a:srgbClr val="C00000"/>
                </a:solidFill>
                <a:latin typeface="微軟正黑體" panose="020B0604030504040204" pitchFamily="34" charset="-120"/>
                <a:ea typeface="微軟正黑體" panose="020B0604030504040204" pitchFamily="34" charset="-120"/>
              </a:rPr>
              <a:t>測</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試</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案</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例</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寫</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在</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背</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面</a:t>
            </a:r>
          </a:p>
        </p:txBody>
      </p:sp>
      <p:cxnSp>
        <p:nvCxnSpPr>
          <p:cNvPr id="34" name="直線單箭頭接點 33"/>
          <p:cNvCxnSpPr/>
          <p:nvPr/>
        </p:nvCxnSpPr>
        <p:spPr>
          <a:xfrm>
            <a:off x="2635623" y="5254639"/>
            <a:ext cx="336199" cy="401782"/>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endCxn id="47" idx="1"/>
          </p:cNvCxnSpPr>
          <p:nvPr/>
        </p:nvCxnSpPr>
        <p:spPr>
          <a:xfrm>
            <a:off x="7777102" y="3242199"/>
            <a:ext cx="728996" cy="593778"/>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8506098" y="3051147"/>
            <a:ext cx="389850" cy="1569660"/>
          </a:xfrm>
          <a:prstGeom prst="rect">
            <a:avLst/>
          </a:prstGeom>
          <a:ln>
            <a:solidFill>
              <a:srgbClr val="0066CC"/>
            </a:solidFill>
          </a:ln>
        </p:spPr>
        <p:txBody>
          <a:bodyPr wrap="none">
            <a:spAutoFit/>
          </a:bodyPr>
          <a:lstStyle/>
          <a:p>
            <a:r>
              <a:rPr lang="zh-TW" altLang="en-US" sz="1600" dirty="0">
                <a:solidFill>
                  <a:srgbClr val="C00000"/>
                </a:solidFill>
                <a:latin typeface="微軟正黑體" panose="020B0604030504040204" pitchFamily="34" charset="-120"/>
                <a:ea typeface="微軟正黑體" panose="020B0604030504040204" pitchFamily="34" charset="-120"/>
              </a:rPr>
              <a:t>需</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求</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的</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重</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要</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性</a:t>
            </a:r>
          </a:p>
        </p:txBody>
      </p:sp>
      <p:sp>
        <p:nvSpPr>
          <p:cNvPr id="49" name="矩形 48"/>
          <p:cNvSpPr/>
          <p:nvPr/>
        </p:nvSpPr>
        <p:spPr>
          <a:xfrm>
            <a:off x="3031809" y="5587194"/>
            <a:ext cx="1261884" cy="307777"/>
          </a:xfrm>
          <a:prstGeom prst="rect">
            <a:avLst/>
          </a:prstGeom>
          <a:ln>
            <a:solidFill>
              <a:srgbClr val="0066CC"/>
            </a:solidFill>
          </a:ln>
        </p:spPr>
        <p:txBody>
          <a:bodyPr wrap="none">
            <a:spAutoFit/>
          </a:bodyPr>
          <a:lstStyle/>
          <a:p>
            <a:r>
              <a:rPr lang="zh-TW" altLang="en-US" sz="1400" dirty="0">
                <a:solidFill>
                  <a:srgbClr val="C00000"/>
                </a:solidFill>
                <a:latin typeface="微軟正黑體" panose="020B0604030504040204" pitchFamily="34" charset="-120"/>
                <a:ea typeface="微軟正黑體" panose="020B0604030504040204" pitchFamily="34" charset="-120"/>
              </a:rPr>
              <a:t>紀錄開始時間</a:t>
            </a:r>
          </a:p>
        </p:txBody>
      </p:sp>
      <p:sp>
        <p:nvSpPr>
          <p:cNvPr id="4" name="矩形 3"/>
          <p:cNvSpPr/>
          <p:nvPr/>
        </p:nvSpPr>
        <p:spPr>
          <a:xfrm>
            <a:off x="1580292" y="879423"/>
            <a:ext cx="5724644" cy="369332"/>
          </a:xfrm>
          <a:prstGeom prst="rect">
            <a:avLst/>
          </a:prstGeom>
        </p:spPr>
        <p:txBody>
          <a:bodyPr wrap="none">
            <a:spAutoFit/>
          </a:bodyPr>
          <a:lstStyle/>
          <a:p>
            <a:r>
              <a:rPr lang="zh-TW" altLang="en-US" dirty="0">
                <a:solidFill>
                  <a:srgbClr val="C00000"/>
                </a:solidFill>
                <a:latin typeface="微軟正黑體" panose="020B0604030504040204" pitchFamily="34" charset="-120"/>
                <a:ea typeface="微軟正黑體" panose="020B0604030504040204" pitchFamily="34" charset="-120"/>
              </a:rPr>
              <a:t>一個足夠抽象的描述，它涵蓋了受益者、願望及利益</a:t>
            </a:r>
            <a:r>
              <a:rPr lang="zh-TW" altLang="en-US" b="1" dirty="0">
                <a:latin typeface="微軟正黑體" panose="020B0604030504040204" pitchFamily="34" charset="-120"/>
                <a:ea typeface="微軟正黑體" panose="020B0604030504040204" pitchFamily="34" charset="-120"/>
              </a:rPr>
              <a:t>。</a:t>
            </a:r>
            <a:endParaRPr lang="en-US" dirty="0"/>
          </a:p>
        </p:txBody>
      </p:sp>
      <p:cxnSp>
        <p:nvCxnSpPr>
          <p:cNvPr id="18" name="直線單箭頭接點 17"/>
          <p:cNvCxnSpPr/>
          <p:nvPr/>
        </p:nvCxnSpPr>
        <p:spPr>
          <a:xfrm flipH="1" flipV="1">
            <a:off x="4197626" y="1241728"/>
            <a:ext cx="89460" cy="6469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593889" y="1243003"/>
            <a:ext cx="457176" cy="584775"/>
          </a:xfrm>
          <a:prstGeom prst="rect">
            <a:avLst/>
          </a:prstGeom>
        </p:spPr>
        <p:txBody>
          <a:bodyPr wrap="none">
            <a:spAutoFit/>
          </a:bodyPr>
          <a:lstStyle/>
          <a:p>
            <a:r>
              <a:rPr lang="en-US" altLang="zh-TW" sz="3200" b="1" dirty="0">
                <a:solidFill>
                  <a:srgbClr val="C00000"/>
                </a:solidFill>
                <a:latin typeface="微軟正黑體" panose="020B0604030504040204" pitchFamily="34" charset="-120"/>
                <a:ea typeface="微軟正黑體" panose="020B0604030504040204" pitchFamily="34" charset="-120"/>
              </a:rPr>
              <a:t>X</a:t>
            </a:r>
            <a:endParaRPr lang="en-US" sz="3200" dirty="0">
              <a:solidFill>
                <a:srgbClr val="C00000"/>
              </a:solidFill>
            </a:endParaRPr>
          </a:p>
        </p:txBody>
      </p:sp>
      <p:sp>
        <p:nvSpPr>
          <p:cNvPr id="25" name="矩形 24"/>
          <p:cNvSpPr/>
          <p:nvPr/>
        </p:nvSpPr>
        <p:spPr>
          <a:xfrm>
            <a:off x="182003" y="166659"/>
            <a:ext cx="9110186" cy="461665"/>
          </a:xfrm>
          <a:prstGeom prst="rect">
            <a:avLst/>
          </a:prstGeom>
        </p:spPr>
        <p:txBody>
          <a:bodyPr wrap="none">
            <a:spAutoFit/>
          </a:bodyPr>
          <a:lstStyle/>
          <a:p>
            <a:r>
              <a:rPr lang="zh-TW" altLang="en-US" sz="2400" dirty="0">
                <a:latin typeface="微軟正黑體" panose="020B0604030504040204" pitchFamily="34" charset="-120"/>
                <a:ea typeface="微軟正黑體" panose="020B0604030504040204" pitchFamily="34" charset="-120"/>
              </a:rPr>
              <a:t>當卡片在看板上流動時，就會根據當時的</a:t>
            </a:r>
            <a:r>
              <a:rPr lang="zh-TW" altLang="en-US" sz="2400" b="1" u="sng" dirty="0">
                <a:latin typeface="微軟正黑體" panose="020B0604030504040204" pitchFamily="34" charset="-120"/>
                <a:ea typeface="微軟正黑體" panose="020B0604030504040204" pitchFamily="34" charset="-120"/>
              </a:rPr>
              <a:t>工作狀態</a:t>
            </a:r>
            <a:r>
              <a:rPr lang="zh-TW" altLang="en-US" sz="2400" dirty="0">
                <a:latin typeface="微軟正黑體" panose="020B0604030504040204" pitchFamily="34" charset="-120"/>
                <a:ea typeface="微軟正黑體" panose="020B0604030504040204" pitchFamily="34" charset="-120"/>
              </a:rPr>
              <a:t>加上各種</a:t>
            </a:r>
            <a:r>
              <a:rPr lang="zh-TW" altLang="en-US" sz="2400" b="1" dirty="0">
                <a:latin typeface="微軟正黑體" panose="020B0604030504040204" pitchFamily="34" charset="-120"/>
                <a:ea typeface="微軟正黑體" panose="020B0604030504040204" pitchFamily="34" charset="-120"/>
              </a:rPr>
              <a:t>訊息</a:t>
            </a:r>
            <a:r>
              <a:rPr lang="zh-TW" altLang="en-US" sz="2400" dirty="0">
                <a:latin typeface="微軟正黑體" panose="020B0604030504040204" pitchFamily="34" charset="-120"/>
                <a:ea typeface="微軟正黑體" panose="020B0604030504040204" pitchFamily="34" charset="-120"/>
              </a:rPr>
              <a:t>。</a:t>
            </a:r>
            <a:endParaRPr lang="en-US" sz="2400" dirty="0"/>
          </a:p>
        </p:txBody>
      </p:sp>
      <p:sp>
        <p:nvSpPr>
          <p:cNvPr id="35" name="流程圖: 接點 34"/>
          <p:cNvSpPr/>
          <p:nvPr/>
        </p:nvSpPr>
        <p:spPr>
          <a:xfrm>
            <a:off x="7516685" y="5117377"/>
            <a:ext cx="457176" cy="451334"/>
          </a:xfrm>
          <a:prstGeom prst="flowChartConnector">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五角星形 27"/>
          <p:cNvSpPr/>
          <p:nvPr/>
        </p:nvSpPr>
        <p:spPr>
          <a:xfrm>
            <a:off x="7652371" y="5235492"/>
            <a:ext cx="220239" cy="244742"/>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流程圖: 接點 36"/>
          <p:cNvSpPr/>
          <p:nvPr/>
        </p:nvSpPr>
        <p:spPr>
          <a:xfrm>
            <a:off x="1030712" y="1236362"/>
            <a:ext cx="457176" cy="451334"/>
          </a:xfrm>
          <a:prstGeom prst="flowChartConnec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太陽 30"/>
          <p:cNvSpPr/>
          <p:nvPr/>
        </p:nvSpPr>
        <p:spPr>
          <a:xfrm>
            <a:off x="1142535" y="1337987"/>
            <a:ext cx="233434" cy="216988"/>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p:cNvSpPr/>
          <p:nvPr/>
        </p:nvSpPr>
        <p:spPr>
          <a:xfrm>
            <a:off x="8512565" y="1078931"/>
            <a:ext cx="389850" cy="1569660"/>
          </a:xfrm>
          <a:prstGeom prst="rect">
            <a:avLst/>
          </a:prstGeom>
          <a:ln>
            <a:solidFill>
              <a:srgbClr val="0066CC"/>
            </a:solidFill>
          </a:ln>
        </p:spPr>
        <p:txBody>
          <a:bodyPr wrap="none">
            <a:spAutoFit/>
          </a:bodyPr>
          <a:lstStyle/>
          <a:p>
            <a:r>
              <a:rPr lang="zh-TW" altLang="en-US" sz="1600" dirty="0">
                <a:solidFill>
                  <a:srgbClr val="C00000"/>
                </a:solidFill>
                <a:latin typeface="微軟正黑體" panose="020B0604030504040204" pitchFamily="34" charset="-120"/>
                <a:ea typeface="微軟正黑體" panose="020B0604030504040204" pitchFamily="34" charset="-120"/>
              </a:rPr>
              <a:t>善</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用</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四</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個</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角</a:t>
            </a:r>
            <a:endParaRPr lang="en-US" altLang="zh-TW" sz="1600" dirty="0">
              <a:solidFill>
                <a:srgbClr val="C00000"/>
              </a:solidFill>
              <a:latin typeface="微軟正黑體" panose="020B0604030504040204" pitchFamily="34" charset="-120"/>
              <a:ea typeface="微軟正黑體" panose="020B0604030504040204" pitchFamily="34" charset="-120"/>
            </a:endParaRPr>
          </a:p>
          <a:p>
            <a:r>
              <a:rPr lang="zh-TW" altLang="en-US" sz="1600" dirty="0">
                <a:solidFill>
                  <a:srgbClr val="C00000"/>
                </a:solidFill>
                <a:latin typeface="微軟正黑體" panose="020B0604030504040204" pitchFamily="34" charset="-120"/>
                <a:ea typeface="微軟正黑體" panose="020B0604030504040204" pitchFamily="34" charset="-120"/>
              </a:rPr>
              <a:t>落</a:t>
            </a:r>
          </a:p>
        </p:txBody>
      </p:sp>
      <p:cxnSp>
        <p:nvCxnSpPr>
          <p:cNvPr id="33" name="直線單箭頭接點 32"/>
          <p:cNvCxnSpPr/>
          <p:nvPr/>
        </p:nvCxnSpPr>
        <p:spPr>
          <a:xfrm>
            <a:off x="8107736" y="1490747"/>
            <a:ext cx="3400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191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5491" y="788429"/>
            <a:ext cx="7886700" cy="1028537"/>
          </a:xfrm>
        </p:spPr>
        <p:txBody>
          <a:bodyPr>
            <a:normAutofit/>
          </a:bodyPr>
          <a:lstStyle/>
          <a:p>
            <a:r>
              <a:rPr lang="zh-TW" altLang="en-US" sz="3200" dirty="0">
                <a:latin typeface="微軟正黑體" panose="020B0604030504040204" pitchFamily="34" charset="-120"/>
                <a:ea typeface="微軟正黑體" panose="020B0604030504040204" pitchFamily="34" charset="-120"/>
              </a:rPr>
              <a:t>運用對話來補足故事所沒有描述到的細節</a:t>
            </a:r>
            <a:endParaRPr lang="zh-TW" altLang="en-US" sz="3200" dirty="0"/>
          </a:p>
        </p:txBody>
      </p:sp>
      <p:pic>
        <p:nvPicPr>
          <p:cNvPr id="5" name="圖片 4"/>
          <p:cNvPicPr>
            <a:picLocks noChangeAspect="1"/>
          </p:cNvPicPr>
          <p:nvPr/>
        </p:nvPicPr>
        <p:blipFill>
          <a:blip r:embed="rId2"/>
          <a:stretch>
            <a:fillRect/>
          </a:stretch>
        </p:blipFill>
        <p:spPr>
          <a:xfrm>
            <a:off x="1891861" y="2172890"/>
            <a:ext cx="5731243" cy="415633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矩形 6"/>
          <p:cNvSpPr/>
          <p:nvPr/>
        </p:nvSpPr>
        <p:spPr>
          <a:xfrm>
            <a:off x="0" y="63173"/>
            <a:ext cx="6362832"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2. </a:t>
            </a:r>
            <a:r>
              <a:rPr lang="en-US" altLang="zh-TW" b="1" dirty="0">
                <a:latin typeface="微軟正黑體" panose="020B0604030504040204" pitchFamily="34" charset="-120"/>
                <a:ea typeface="微軟正黑體" panose="020B0604030504040204" pitchFamily="34" charset="-120"/>
              </a:rPr>
              <a:t>Conversation</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有關故事的對話，用於具體化故事細節</a:t>
            </a:r>
            <a:r>
              <a:rPr lang="en-US" altLang="zh-TW" dirty="0">
                <a:solidFill>
                  <a:srgbClr val="C00000"/>
                </a:solidFill>
                <a:latin typeface="微軟正黑體" panose="020B0604030504040204" pitchFamily="34" charset="-120"/>
                <a:ea typeface="微軟正黑體" panose="020B0604030504040204" pitchFamily="34" charset="-120"/>
              </a:rPr>
              <a:t>》</a:t>
            </a:r>
            <a:endParaRPr lang="zh-TW" altLang="en-US" b="1" dirty="0">
              <a:solidFill>
                <a:srgbClr val="C00000"/>
              </a:solidFill>
            </a:endParaRPr>
          </a:p>
        </p:txBody>
      </p:sp>
    </p:spTree>
    <p:extLst>
      <p:ext uri="{BB962C8B-B14F-4D97-AF65-F5344CB8AC3E}">
        <p14:creationId xmlns:p14="http://schemas.microsoft.com/office/powerpoint/2010/main" val="383743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20915" y="461736"/>
            <a:ext cx="7886700" cy="648257"/>
          </a:xfrm>
        </p:spPr>
        <p:txBody>
          <a:bodyPr>
            <a:normAutofit/>
          </a:bodyPr>
          <a:lstStyle/>
          <a:p>
            <a:r>
              <a:rPr lang="zh-TW" altLang="en-US" sz="3200" dirty="0">
                <a:latin typeface="微軟正黑體" panose="020B0604030504040204" pitchFamily="34" charset="-120"/>
                <a:ea typeface="微軟正黑體" panose="020B0604030504040204" pitchFamily="34" charset="-120"/>
              </a:rPr>
              <a:t>運用測試來驗證故事的目標是否完成</a:t>
            </a:r>
          </a:p>
        </p:txBody>
      </p:sp>
      <p:sp>
        <p:nvSpPr>
          <p:cNvPr id="4" name="矩形 3"/>
          <p:cNvSpPr/>
          <p:nvPr/>
        </p:nvSpPr>
        <p:spPr>
          <a:xfrm>
            <a:off x="0" y="63173"/>
            <a:ext cx="5895717"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3. </a:t>
            </a:r>
            <a:r>
              <a:rPr lang="en-US" altLang="zh-TW" b="1" dirty="0">
                <a:latin typeface="微軟正黑體" panose="020B0604030504040204" pitchFamily="34" charset="-120"/>
                <a:ea typeface="微軟正黑體" panose="020B0604030504040204" pitchFamily="34" charset="-120"/>
              </a:rPr>
              <a:t>Confirmation</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測試，用於表達和編寫故事的細節</a:t>
            </a:r>
            <a:r>
              <a:rPr lang="en-US" altLang="zh-TW" dirty="0">
                <a:solidFill>
                  <a:srgbClr val="C00000"/>
                </a:solidFill>
                <a:latin typeface="微軟正黑體" panose="020B0604030504040204" pitchFamily="34" charset="-120"/>
                <a:ea typeface="微軟正黑體" panose="020B0604030504040204" pitchFamily="34" charset="-120"/>
              </a:rPr>
              <a:t>》</a:t>
            </a:r>
            <a:endParaRPr lang="zh-TW" altLang="en-US" b="1" dirty="0">
              <a:solidFill>
                <a:srgbClr val="C00000"/>
              </a:solidFill>
            </a:endParaRPr>
          </a:p>
        </p:txBody>
      </p:sp>
      <p:sp>
        <p:nvSpPr>
          <p:cNvPr id="6" name="矩形 5"/>
          <p:cNvSpPr/>
          <p:nvPr/>
        </p:nvSpPr>
        <p:spPr>
          <a:xfrm>
            <a:off x="3588276" y="913353"/>
            <a:ext cx="3306996" cy="461665"/>
          </a:xfrm>
          <a:prstGeom prst="rect">
            <a:avLst/>
          </a:prstGeom>
        </p:spPr>
        <p:txBody>
          <a:bodyPr wrap="none">
            <a:spAutoFit/>
          </a:bodyPr>
          <a:lstStyle/>
          <a:p>
            <a:r>
              <a:rPr lang="en-US" altLang="zh-TW" sz="2400" b="1" dirty="0">
                <a:solidFill>
                  <a:srgbClr val="C00000"/>
                </a:solidFill>
                <a:latin typeface="微軟正黑體" panose="020B0604030504040204" pitchFamily="34" charset="-120"/>
                <a:ea typeface="微軟正黑體" panose="020B0604030504040204" pitchFamily="34" charset="-120"/>
              </a:rPr>
              <a:t>Given  - When - Then</a:t>
            </a:r>
            <a:endParaRPr lang="zh-TW" altLang="en-US" sz="2400" b="1" dirty="0">
              <a:solidFill>
                <a:srgbClr val="C00000"/>
              </a:solidFill>
            </a:endParaRPr>
          </a:p>
        </p:txBody>
      </p:sp>
      <p:sp>
        <p:nvSpPr>
          <p:cNvPr id="3" name="矩形 2"/>
          <p:cNvSpPr/>
          <p:nvPr/>
        </p:nvSpPr>
        <p:spPr>
          <a:xfrm>
            <a:off x="1892170" y="946365"/>
            <a:ext cx="1789272"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善用測試案例</a:t>
            </a:r>
            <a:r>
              <a:rPr lang="en-US" altLang="zh-TW" sz="2000" b="1" dirty="0">
                <a:latin typeface="微軟正黑體" panose="020B0604030504040204" pitchFamily="34" charset="-120"/>
                <a:ea typeface="微軟正黑體" panose="020B0604030504040204" pitchFamily="34" charset="-120"/>
              </a:rPr>
              <a:t>:</a:t>
            </a:r>
            <a:endParaRPr lang="en-US" sz="2000" b="1" dirty="0"/>
          </a:p>
        </p:txBody>
      </p:sp>
      <p:sp>
        <p:nvSpPr>
          <p:cNvPr id="7" name="圓角矩形 6"/>
          <p:cNvSpPr/>
          <p:nvPr/>
        </p:nvSpPr>
        <p:spPr>
          <a:xfrm>
            <a:off x="1892170" y="3858033"/>
            <a:ext cx="1537579" cy="679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Given</a:t>
            </a:r>
            <a:endParaRPr lang="en-US" sz="3600" dirty="0"/>
          </a:p>
        </p:txBody>
      </p:sp>
      <p:sp>
        <p:nvSpPr>
          <p:cNvPr id="13" name="圓角矩形 12"/>
          <p:cNvSpPr/>
          <p:nvPr/>
        </p:nvSpPr>
        <p:spPr>
          <a:xfrm>
            <a:off x="3429749" y="4840696"/>
            <a:ext cx="1397884" cy="76102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When</a:t>
            </a:r>
          </a:p>
        </p:txBody>
      </p:sp>
      <p:sp>
        <p:nvSpPr>
          <p:cNvPr id="14" name="圓角矩形 13"/>
          <p:cNvSpPr/>
          <p:nvPr/>
        </p:nvSpPr>
        <p:spPr>
          <a:xfrm>
            <a:off x="4931503" y="5841490"/>
            <a:ext cx="1343942" cy="75825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Then</a:t>
            </a:r>
          </a:p>
        </p:txBody>
      </p:sp>
      <p:sp>
        <p:nvSpPr>
          <p:cNvPr id="9" name="上彎箭號 8"/>
          <p:cNvSpPr/>
          <p:nvPr/>
        </p:nvSpPr>
        <p:spPr>
          <a:xfrm rot="5400000">
            <a:off x="2334833" y="4345006"/>
            <a:ext cx="798839" cy="1220398"/>
          </a:xfrm>
          <a:prstGeom prst="bentUpArrow">
            <a:avLst>
              <a:gd name="adj1" fmla="val 25000"/>
              <a:gd name="adj2" fmla="val 20134"/>
              <a:gd name="adj3" fmla="val 25000"/>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上彎箭號 14"/>
          <p:cNvSpPr/>
          <p:nvPr/>
        </p:nvSpPr>
        <p:spPr>
          <a:xfrm rot="5400000">
            <a:off x="3780256" y="5428485"/>
            <a:ext cx="855397" cy="1239356"/>
          </a:xfrm>
          <a:prstGeom prst="bentUpArrow">
            <a:avLst>
              <a:gd name="adj1" fmla="val 25000"/>
              <a:gd name="adj2" fmla="val 20134"/>
              <a:gd name="adj3" fmla="val 25000"/>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553342" y="1843483"/>
            <a:ext cx="8257169" cy="646331"/>
          </a:xfrm>
          <a:prstGeom prst="rect">
            <a:avLst/>
          </a:prstGeom>
        </p:spPr>
        <p:txBody>
          <a:bodyPr wrap="squar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身為</a:t>
            </a:r>
            <a:r>
              <a:rPr lang="zh-TW" altLang="en-US" dirty="0">
                <a:latin typeface="微軟正黑體" panose="020B0604030504040204" pitchFamily="34" charset="-120"/>
                <a:ea typeface="微軟正黑體" panose="020B0604030504040204" pitchFamily="34" charset="-120"/>
              </a:rPr>
              <a:t>公司的一員</a:t>
            </a:r>
            <a:r>
              <a:rPr lang="en-CA" altLang="zh-TW" dirty="0">
                <a:latin typeface="微軟正黑體" panose="020B0604030504040204" pitchFamily="34" charset="-120"/>
                <a:ea typeface="微軟正黑體" panose="020B0604030504040204" pitchFamily="34" charset="-120"/>
              </a:rPr>
              <a:t>, </a:t>
            </a:r>
            <a:r>
              <a:rPr lang="zh-TW" altLang="en-US" b="1" dirty="0">
                <a:solidFill>
                  <a:srgbClr val="C00000"/>
                </a:solidFill>
                <a:latin typeface="微軟正黑體" panose="020B0604030504040204" pitchFamily="34" charset="-120"/>
                <a:ea typeface="微軟正黑體" panose="020B0604030504040204" pitchFamily="34" charset="-120"/>
              </a:rPr>
              <a:t>我希望</a:t>
            </a:r>
            <a:r>
              <a:rPr lang="zh-TW" altLang="en-US" dirty="0">
                <a:latin typeface="微軟正黑體" panose="020B0604030504040204" pitchFamily="34" charset="-120"/>
                <a:ea typeface="微軟正黑體" panose="020B0604030504040204" pitchFamily="34" charset="-120"/>
              </a:rPr>
              <a:t>可以透過電子郵件跟我的工作夥伴取得聯繫，</a:t>
            </a:r>
            <a:r>
              <a:rPr lang="zh-TW" altLang="en-US" b="1" dirty="0">
                <a:solidFill>
                  <a:srgbClr val="C00000"/>
                </a:solidFill>
                <a:latin typeface="微軟正黑體" panose="020B0604030504040204" pitchFamily="34" charset="-120"/>
                <a:ea typeface="微軟正黑體" panose="020B0604030504040204" pitchFamily="34" charset="-120"/>
              </a:rPr>
              <a:t>從此以後</a:t>
            </a:r>
            <a:r>
              <a:rPr lang="zh-TW" altLang="en-US" dirty="0">
                <a:latin typeface="微軟正黑體" panose="020B0604030504040204" pitchFamily="34" charset="-120"/>
                <a:ea typeface="微軟正黑體" panose="020B0604030504040204" pitchFamily="34" charset="-120"/>
              </a:rPr>
              <a:t>便能在業務上進行溝通。</a:t>
            </a:r>
            <a:endParaRPr lang="en-CA" altLang="zh-TW" dirty="0">
              <a:latin typeface="微軟正黑體" panose="020B0604030504040204" pitchFamily="34" charset="-120"/>
              <a:ea typeface="微軟正黑體" panose="020B0604030504040204" pitchFamily="34" charset="-120"/>
            </a:endParaRPr>
          </a:p>
        </p:txBody>
      </p:sp>
      <p:sp>
        <p:nvSpPr>
          <p:cNvPr id="17" name="矩形 16"/>
          <p:cNvSpPr/>
          <p:nvPr/>
        </p:nvSpPr>
        <p:spPr>
          <a:xfrm>
            <a:off x="578453" y="2922751"/>
            <a:ext cx="8257169" cy="646331"/>
          </a:xfrm>
          <a:prstGeom prst="rect">
            <a:avLst/>
          </a:prstGeom>
        </p:spPr>
        <p:txBody>
          <a:bodyPr wrap="squar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Given</a:t>
            </a:r>
            <a:r>
              <a:rPr lang="zh-TW" altLang="en-US" b="1" dirty="0">
                <a:solidFill>
                  <a:srgbClr val="C0000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輸入一個公司的電子信箱地址，</a:t>
            </a:r>
            <a:r>
              <a:rPr lang="en-US" altLang="zh-TW" b="1" dirty="0">
                <a:solidFill>
                  <a:srgbClr val="C00000"/>
                </a:solidFill>
                <a:latin typeface="微軟正黑體" panose="020B0604030504040204" pitchFamily="34" charset="-120"/>
                <a:ea typeface="微軟正黑體" panose="020B0604030504040204" pitchFamily="34" charset="-120"/>
              </a:rPr>
              <a:t>When</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我送出電子郵件時，</a:t>
            </a:r>
            <a:r>
              <a:rPr lang="en-US" altLang="zh-TW" b="1" dirty="0">
                <a:solidFill>
                  <a:srgbClr val="C00000"/>
                </a:solidFill>
                <a:latin typeface="微軟正黑體" panose="020B0604030504040204" pitchFamily="34" charset="-120"/>
                <a:ea typeface="微軟正黑體" panose="020B0604030504040204" pitchFamily="34" charset="-120"/>
              </a:rPr>
              <a:t>Then</a:t>
            </a:r>
            <a:r>
              <a:rPr lang="zh-TW" altLang="en-US" b="1" dirty="0">
                <a:solidFill>
                  <a:srgbClr val="C0000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對方便會收到我的電子郵件</a:t>
            </a:r>
            <a:endParaRPr lang="en-CA" altLang="zh-TW" dirty="0">
              <a:latin typeface="微軟正黑體" panose="020B0604030504040204" pitchFamily="34" charset="-120"/>
              <a:ea typeface="微軟正黑體" panose="020B0604030504040204" pitchFamily="34" charset="-120"/>
            </a:endParaRPr>
          </a:p>
        </p:txBody>
      </p:sp>
      <p:sp>
        <p:nvSpPr>
          <p:cNvPr id="10" name="矩形 9"/>
          <p:cNvSpPr/>
          <p:nvPr/>
        </p:nvSpPr>
        <p:spPr>
          <a:xfrm>
            <a:off x="553342" y="1539254"/>
            <a:ext cx="1338828"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使用者故事</a:t>
            </a:r>
            <a:endParaRPr lang="en-US" b="1" dirty="0"/>
          </a:p>
        </p:txBody>
      </p:sp>
      <p:sp>
        <p:nvSpPr>
          <p:cNvPr id="18" name="矩形 17"/>
          <p:cNvSpPr/>
          <p:nvPr/>
        </p:nvSpPr>
        <p:spPr>
          <a:xfrm>
            <a:off x="566917" y="2633800"/>
            <a:ext cx="1107996"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測試案例</a:t>
            </a:r>
            <a:endParaRPr lang="en-US" b="1" dirty="0"/>
          </a:p>
        </p:txBody>
      </p:sp>
      <p:sp>
        <p:nvSpPr>
          <p:cNvPr id="19" name="矩形 18"/>
          <p:cNvSpPr/>
          <p:nvPr/>
        </p:nvSpPr>
        <p:spPr>
          <a:xfrm>
            <a:off x="3464573" y="3994758"/>
            <a:ext cx="2114681" cy="584775"/>
          </a:xfrm>
          <a:prstGeom prst="rect">
            <a:avLst/>
          </a:prstGeom>
        </p:spPr>
        <p:txBody>
          <a:bodyPr wrap="none">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電子郵件信箱地址</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正確的公司</a:t>
            </a:r>
            <a:r>
              <a:rPr lang="en-US" altLang="zh-TW" sz="1600" dirty="0">
                <a:latin typeface="微軟正黑體" panose="020B0604030504040204" pitchFamily="34" charset="-120"/>
                <a:ea typeface="微軟正黑體" panose="020B0604030504040204" pitchFamily="34" charset="-120"/>
              </a:rPr>
              <a:t>email</a:t>
            </a:r>
            <a:endParaRPr lang="en-US" sz="1600" dirty="0"/>
          </a:p>
        </p:txBody>
      </p:sp>
      <p:sp>
        <p:nvSpPr>
          <p:cNvPr id="20" name="矩形 19"/>
          <p:cNvSpPr/>
          <p:nvPr/>
        </p:nvSpPr>
        <p:spPr>
          <a:xfrm>
            <a:off x="4990645" y="5039904"/>
            <a:ext cx="1704313" cy="584775"/>
          </a:xfrm>
          <a:prstGeom prst="rect">
            <a:avLst/>
          </a:prstGeom>
        </p:spPr>
        <p:txBody>
          <a:bodyPr wrap="none">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送出電子郵件</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連線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離線</a:t>
            </a:r>
            <a:endParaRPr lang="en-US" sz="1600" dirty="0"/>
          </a:p>
        </p:txBody>
      </p:sp>
      <p:sp>
        <p:nvSpPr>
          <p:cNvPr id="21" name="矩形 20"/>
          <p:cNvSpPr/>
          <p:nvPr/>
        </p:nvSpPr>
        <p:spPr>
          <a:xfrm>
            <a:off x="6403576" y="5915773"/>
            <a:ext cx="1704313" cy="584775"/>
          </a:xfrm>
          <a:prstGeom prst="rect">
            <a:avLst/>
          </a:prstGeom>
        </p:spPr>
        <p:txBody>
          <a:bodyPr wrap="none">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收到電子郵件</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收到時間</a:t>
            </a:r>
            <a:r>
              <a:rPr lang="en-US" altLang="zh-TW" sz="1600" dirty="0">
                <a:latin typeface="微軟正黑體" panose="020B0604030504040204" pitchFamily="34" charset="-120"/>
                <a:ea typeface="微軟正黑體" panose="020B0604030504040204" pitchFamily="34" charset="-120"/>
              </a:rPr>
              <a:t>?</a:t>
            </a:r>
            <a:endParaRPr lang="en-CA" altLang="zh-TW" sz="1600" dirty="0">
              <a:latin typeface="微軟正黑體" panose="020B0604030504040204" pitchFamily="34" charset="-120"/>
              <a:ea typeface="微軟正黑體" panose="020B0604030504040204" pitchFamily="34" charset="-120"/>
            </a:endParaRPr>
          </a:p>
        </p:txBody>
      </p:sp>
      <p:sp>
        <p:nvSpPr>
          <p:cNvPr id="22" name="矩形 21"/>
          <p:cNvSpPr/>
          <p:nvPr/>
        </p:nvSpPr>
        <p:spPr>
          <a:xfrm>
            <a:off x="267701" y="1553324"/>
            <a:ext cx="415498"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a:t>
            </a:r>
            <a:endParaRPr lang="en-US" dirty="0">
              <a:solidFill>
                <a:srgbClr val="C00000"/>
              </a:solidFill>
            </a:endParaRPr>
          </a:p>
        </p:txBody>
      </p:sp>
      <p:sp>
        <p:nvSpPr>
          <p:cNvPr id="23" name="矩形 22"/>
          <p:cNvSpPr/>
          <p:nvPr/>
        </p:nvSpPr>
        <p:spPr>
          <a:xfrm>
            <a:off x="267701" y="2630837"/>
            <a:ext cx="415498"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a:t>
            </a:r>
            <a:endParaRPr lang="en-US" dirty="0">
              <a:solidFill>
                <a:srgbClr val="C00000"/>
              </a:solidFill>
            </a:endParaRPr>
          </a:p>
        </p:txBody>
      </p:sp>
    </p:spTree>
    <p:extLst>
      <p:ext uri="{BB962C8B-B14F-4D97-AF65-F5344CB8AC3E}">
        <p14:creationId xmlns:p14="http://schemas.microsoft.com/office/powerpoint/2010/main" val="1417840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720505" y="2534190"/>
            <a:ext cx="7450742" cy="4285825"/>
          </a:xfrm>
          <a:prstGeom prst="rect">
            <a:avLst/>
          </a:prstGeom>
        </p:spPr>
      </p:pic>
      <p:sp>
        <p:nvSpPr>
          <p:cNvPr id="6" name="矩形 5"/>
          <p:cNvSpPr/>
          <p:nvPr/>
        </p:nvSpPr>
        <p:spPr>
          <a:xfrm>
            <a:off x="604891" y="525525"/>
            <a:ext cx="8480756" cy="461665"/>
          </a:xfrm>
          <a:prstGeom prst="rect">
            <a:avLst/>
          </a:prstGeom>
        </p:spPr>
        <p:txBody>
          <a:bodyPr wrap="square">
            <a:spAutoFit/>
          </a:bodyPr>
          <a:lstStyle/>
          <a:p>
            <a:r>
              <a:rPr lang="en-US" altLang="zh-TW" sz="2200" b="1" dirty="0">
                <a:latin typeface="微軟正黑體" panose="020B0604030504040204" pitchFamily="34" charset="-120"/>
                <a:ea typeface="微軟正黑體" panose="020B0604030504040204" pitchFamily="34" charset="-120"/>
              </a:rPr>
              <a:t>Scrum </a:t>
            </a:r>
            <a:r>
              <a:rPr lang="zh-TW" altLang="en-US" sz="2200" b="1" dirty="0">
                <a:latin typeface="微軟正黑體" panose="020B0604030504040204" pitchFamily="34" charset="-120"/>
                <a:ea typeface="微軟正黑體" panose="020B0604030504040204" pitchFamily="34" charset="-120"/>
              </a:rPr>
              <a:t>在</a:t>
            </a:r>
            <a:r>
              <a:rPr lang="zh-TW" altLang="en-US" sz="2400" b="1" dirty="0">
                <a:latin typeface="微軟正黑體" panose="020B0604030504040204" pitchFamily="34" charset="-120"/>
                <a:ea typeface="微軟正黑體" panose="020B0604030504040204" pitchFamily="34" charset="-120"/>
              </a:rPr>
              <a:t>「計畫會議」</a:t>
            </a:r>
            <a:r>
              <a:rPr lang="zh-TW" altLang="en-US" sz="2200" b="1" dirty="0">
                <a:latin typeface="微軟正黑體" panose="020B0604030504040204" pitchFamily="34" charset="-120"/>
                <a:ea typeface="微軟正黑體" panose="020B0604030504040204" pitchFamily="34" charset="-120"/>
              </a:rPr>
              <a:t>時，由</a:t>
            </a:r>
            <a:r>
              <a:rPr lang="en-US" altLang="zh-TW" sz="2200" b="1" dirty="0">
                <a:latin typeface="微軟正黑體" panose="020B0604030504040204" pitchFamily="34" charset="-120"/>
                <a:ea typeface="微軟正黑體" panose="020B0604030504040204" pitchFamily="34" charset="-120"/>
              </a:rPr>
              <a:t>PO</a:t>
            </a:r>
            <a:r>
              <a:rPr lang="zh-TW" altLang="en-US" sz="2200" b="1" dirty="0">
                <a:latin typeface="微軟正黑體" panose="020B0604030504040204" pitchFamily="34" charset="-120"/>
                <a:ea typeface="微軟正黑體" panose="020B0604030504040204" pitchFamily="34" charset="-120"/>
              </a:rPr>
              <a:t>提出需求，團隊一同進行討論</a:t>
            </a:r>
            <a:endParaRPr lang="zh-TW" altLang="en-US" sz="2200" dirty="0"/>
          </a:p>
        </p:txBody>
      </p:sp>
      <p:sp>
        <p:nvSpPr>
          <p:cNvPr id="7" name="矩形 6"/>
          <p:cNvSpPr/>
          <p:nvPr/>
        </p:nvSpPr>
        <p:spPr>
          <a:xfrm>
            <a:off x="3710152" y="4923802"/>
            <a:ext cx="1355834" cy="31531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 name="弧形接點 2"/>
          <p:cNvCxnSpPr/>
          <p:nvPr/>
        </p:nvCxnSpPr>
        <p:spPr>
          <a:xfrm rot="16200000" flipH="1">
            <a:off x="1509525" y="1747092"/>
            <a:ext cx="3402775" cy="2091556"/>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96055" y="1087840"/>
            <a:ext cx="4000582"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Part</a:t>
            </a:r>
            <a:r>
              <a:rPr lang="zh-TW" altLang="en-US"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I</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P</a:t>
            </a:r>
            <a:r>
              <a:rPr lang="en-US" altLang="zh-TW" dirty="0">
                <a:latin typeface="微軟正黑體" panose="020B0604030504040204" pitchFamily="34" charset="-120"/>
                <a:ea typeface="微軟正黑體" panose="020B0604030504040204" pitchFamily="34" charset="-120"/>
              </a:rPr>
              <a:t>roduct</a:t>
            </a:r>
            <a:r>
              <a:rPr lang="zh-TW" altLang="en-US"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O</a:t>
            </a:r>
            <a:r>
              <a:rPr lang="en-US" altLang="zh-TW" dirty="0">
                <a:latin typeface="微軟正黑體" panose="020B0604030504040204" pitchFamily="34" charset="-120"/>
                <a:ea typeface="微軟正黑體" panose="020B0604030504040204" pitchFamily="34" charset="-120"/>
              </a:rPr>
              <a:t>wner</a:t>
            </a:r>
            <a:r>
              <a:rPr lang="zh-TW" altLang="en-US" dirty="0">
                <a:latin typeface="微軟正黑體" panose="020B0604030504040204" pitchFamily="34" charset="-120"/>
                <a:ea typeface="微軟正黑體" panose="020B0604030504040204" pitchFamily="34" charset="-120"/>
              </a:rPr>
              <a:t> 描述他的需求</a:t>
            </a:r>
            <a:endParaRPr lang="en-US" altLang="zh-TW" dirty="0">
              <a:latin typeface="微軟正黑體" panose="020B0604030504040204" pitchFamily="34" charset="-120"/>
              <a:ea typeface="微軟正黑體" panose="020B0604030504040204" pitchFamily="34" charset="-120"/>
            </a:endParaRPr>
          </a:p>
        </p:txBody>
      </p:sp>
      <p:sp>
        <p:nvSpPr>
          <p:cNvPr id="10" name="矩形 9"/>
          <p:cNvSpPr/>
          <p:nvPr/>
        </p:nvSpPr>
        <p:spPr>
          <a:xfrm>
            <a:off x="2596055" y="1468296"/>
            <a:ext cx="4622612"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Part</a:t>
            </a:r>
            <a:r>
              <a:rPr lang="zh-TW" altLang="en-US"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II</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團隊討論使用者故事並進行工時估算</a:t>
            </a:r>
            <a:endParaRPr lang="en-US" altLang="zh-TW" dirty="0">
              <a:latin typeface="微軟正黑體" panose="020B0604030504040204" pitchFamily="34" charset="-120"/>
              <a:ea typeface="微軟正黑體" panose="020B0604030504040204" pitchFamily="34" charset="-120"/>
            </a:endParaRPr>
          </a:p>
        </p:txBody>
      </p:sp>
      <p:sp>
        <p:nvSpPr>
          <p:cNvPr id="14" name="矩形 13"/>
          <p:cNvSpPr/>
          <p:nvPr/>
        </p:nvSpPr>
        <p:spPr>
          <a:xfrm>
            <a:off x="2024711" y="749286"/>
            <a:ext cx="280846" cy="523220"/>
          </a:xfrm>
          <a:prstGeom prst="rect">
            <a:avLst/>
          </a:prstGeom>
        </p:spPr>
        <p:txBody>
          <a:bodyPr wrap="none">
            <a:spAutoFit/>
          </a:bodyPr>
          <a:lstStyle/>
          <a:p>
            <a:r>
              <a:rPr lang="en-US" altLang="zh-TW" sz="2800" b="1" dirty="0">
                <a:solidFill>
                  <a:srgbClr val="C00000"/>
                </a:solidFill>
              </a:rPr>
              <a:t>.</a:t>
            </a:r>
            <a:endParaRPr lang="zh-TW" altLang="en-US" sz="2800" b="1" dirty="0">
              <a:solidFill>
                <a:srgbClr val="C00000"/>
              </a:solidFill>
            </a:endParaRPr>
          </a:p>
        </p:txBody>
      </p:sp>
      <p:sp>
        <p:nvSpPr>
          <p:cNvPr id="4" name="雲朵形圖說文字 3"/>
          <p:cNvSpPr/>
          <p:nvPr/>
        </p:nvSpPr>
        <p:spPr>
          <a:xfrm>
            <a:off x="73572" y="2785241"/>
            <a:ext cx="1418897" cy="746235"/>
          </a:xfrm>
          <a:prstGeom prst="cloudCallout">
            <a:avLst>
              <a:gd name="adj1" fmla="val 34286"/>
              <a:gd name="adj2" fmla="val 151419"/>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sz="1200" dirty="0">
                <a:solidFill>
                  <a:schemeClr val="accent6">
                    <a:lumMod val="20000"/>
                    <a:lumOff val="80000"/>
                  </a:schemeClr>
                </a:solidFill>
                <a:latin typeface="微軟正黑體" panose="020B0604030504040204" pitchFamily="34" charset="-120"/>
                <a:ea typeface="微軟正黑體" panose="020B0604030504040204" pitchFamily="34" charset="-120"/>
              </a:rPr>
              <a:t>召 開</a:t>
            </a:r>
            <a:r>
              <a:rPr lang="en-US" altLang="zh-TW" sz="1200" dirty="0">
                <a:solidFill>
                  <a:schemeClr val="accent6">
                    <a:lumMod val="20000"/>
                    <a:lumOff val="80000"/>
                  </a:schemeClr>
                </a:solidFill>
                <a:latin typeface="微軟正黑體" panose="020B0604030504040204" pitchFamily="34" charset="-120"/>
                <a:ea typeface="微軟正黑體" panose="020B0604030504040204" pitchFamily="34" charset="-120"/>
              </a:rPr>
              <a:t>Workshop</a:t>
            </a:r>
            <a:endParaRPr lang="zh-TW" altLang="en-US" sz="1200" dirty="0">
              <a:solidFill>
                <a:schemeClr val="accent6">
                  <a:lumMod val="20000"/>
                  <a:lumOff val="80000"/>
                </a:schemeClr>
              </a:solidFill>
            </a:endParaRPr>
          </a:p>
        </p:txBody>
      </p:sp>
    </p:spTree>
    <p:extLst>
      <p:ext uri="{BB962C8B-B14F-4D97-AF65-F5344CB8AC3E}">
        <p14:creationId xmlns:p14="http://schemas.microsoft.com/office/powerpoint/2010/main" val="2138289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806823" y="959285"/>
            <a:ext cx="3775935" cy="890668"/>
          </a:xfrm>
        </p:spPr>
        <p:txBody>
          <a:bodyPr>
            <a:noAutofit/>
          </a:bodyPr>
          <a:lstStyle/>
          <a:p>
            <a:pPr>
              <a:lnSpc>
                <a:spcPct val="100000"/>
              </a:lnSpc>
              <a:spcBef>
                <a:spcPts val="600"/>
              </a:spcBef>
            </a:pPr>
            <a:r>
              <a:rPr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計畫會議 </a:t>
            </a:r>
            <a:br>
              <a:rPr lang="en-US" altLang="zh-TW" sz="3200" b="1" dirty="0">
                <a:latin typeface="微軟正黑體" panose="020B0604030504040204" pitchFamily="34" charset="-120"/>
                <a:ea typeface="微軟正黑體" panose="020B0604030504040204" pitchFamily="34" charset="-120"/>
              </a:rPr>
            </a:br>
            <a:r>
              <a:rPr lang="en-US" altLang="zh-TW" sz="3200" b="1" dirty="0">
                <a:effectLst>
                  <a:outerShdw blurRad="38100" dist="38100" dir="2700000" algn="tl">
                    <a:srgbClr val="000000">
                      <a:alpha val="43137"/>
                    </a:srgbClr>
                  </a:outerShdw>
                </a:effectLst>
              </a:rPr>
              <a:t>Planning</a:t>
            </a:r>
            <a:r>
              <a:rPr lang="zh-TW" altLang="en-US" sz="3200" b="1" dirty="0">
                <a:effectLst>
                  <a:outerShdw blurRad="38100" dist="38100" dir="2700000" algn="tl">
                    <a:srgbClr val="000000">
                      <a:alpha val="43137"/>
                    </a:srgbClr>
                  </a:outerShdw>
                </a:effectLst>
              </a:rPr>
              <a:t> </a:t>
            </a:r>
            <a:r>
              <a:rPr lang="en-US" altLang="zh-TW" sz="3200" b="1" dirty="0">
                <a:effectLst>
                  <a:outerShdw blurRad="38100" dist="38100" dir="2700000" algn="tl">
                    <a:srgbClr val="000000">
                      <a:alpha val="43137"/>
                    </a:srgbClr>
                  </a:outerShdw>
                </a:effectLst>
              </a:rPr>
              <a:t>meeting</a:t>
            </a:r>
            <a:endParaRPr lang="zh-TW" altLang="en-US" sz="3200" dirty="0">
              <a:effectLst>
                <a:outerShdw blurRad="38100" dist="38100" dir="2700000" algn="tl">
                  <a:srgbClr val="000000">
                    <a:alpha val="43137"/>
                  </a:srgbClr>
                </a:outerShdw>
              </a:effectLst>
            </a:endParaRPr>
          </a:p>
        </p:txBody>
      </p:sp>
      <p:sp>
        <p:nvSpPr>
          <p:cNvPr id="3" name="矩形 2"/>
          <p:cNvSpPr/>
          <p:nvPr/>
        </p:nvSpPr>
        <p:spPr>
          <a:xfrm>
            <a:off x="1693295" y="5221596"/>
            <a:ext cx="7859496" cy="1220847"/>
          </a:xfrm>
          <a:prstGeom prst="rect">
            <a:avLst/>
          </a:prstGeom>
        </p:spPr>
        <p:txBody>
          <a:bodyPr wrap="square">
            <a:spAutoFit/>
          </a:bodyPr>
          <a:lstStyle/>
          <a:p>
            <a:pPr marL="457189" indent="-457189">
              <a:spcBef>
                <a:spcPts val="800"/>
              </a:spcBef>
              <a:buFont typeface="Arial" panose="020B0604020202020204" pitchFamily="34" charset="0"/>
              <a:buChar char="•"/>
            </a:pPr>
            <a:r>
              <a:rPr lang="zh-TW" altLang="en-US" sz="2000" dirty="0">
                <a:solidFill>
                  <a:srgbClr val="002060"/>
                </a:solidFill>
                <a:latin typeface="微軟正黑體" panose="020B0604030504040204" pitchFamily="34" charset="-120"/>
                <a:ea typeface="微軟正黑體" panose="020B0604030504040204" pitchFamily="34" charset="-120"/>
              </a:rPr>
              <a:t>透過討論產出、梳理使用者故事</a:t>
            </a:r>
            <a:endParaRPr lang="en-US" altLang="zh-TW" sz="2000" dirty="0">
              <a:solidFill>
                <a:srgbClr val="002060"/>
              </a:solidFill>
              <a:latin typeface="微軟正黑體" panose="020B0604030504040204" pitchFamily="34" charset="-120"/>
              <a:ea typeface="微軟正黑體" panose="020B0604030504040204" pitchFamily="34" charset="-120"/>
            </a:endParaRPr>
          </a:p>
          <a:p>
            <a:pPr marL="457189" indent="-457189">
              <a:spcBef>
                <a:spcPts val="800"/>
              </a:spcBef>
              <a:buFont typeface="Arial" panose="020B0604020202020204" pitchFamily="34" charset="0"/>
              <a:buChar char="•"/>
            </a:pPr>
            <a:r>
              <a:rPr lang="en-US" altLang="zh-TW" sz="2000" dirty="0">
                <a:solidFill>
                  <a:srgbClr val="002060"/>
                </a:solidFill>
                <a:latin typeface="微軟正黑體" panose="020B0604030504040204" pitchFamily="34" charset="-120"/>
                <a:ea typeface="微軟正黑體" panose="020B0604030504040204" pitchFamily="34" charset="-120"/>
              </a:rPr>
              <a:t>PO</a:t>
            </a:r>
            <a:r>
              <a:rPr lang="zh-TW" altLang="en-US" sz="2000" dirty="0">
                <a:solidFill>
                  <a:srgbClr val="002060"/>
                </a:solidFill>
                <a:latin typeface="微軟正黑體" panose="020B0604030504040204" pitchFamily="34" charset="-120"/>
                <a:ea typeface="微軟正黑體" panose="020B0604030504040204" pitchFamily="34" charset="-120"/>
              </a:rPr>
              <a:t>依故事討論後的重要性再作調整</a:t>
            </a:r>
            <a:endParaRPr lang="en-US" altLang="zh-TW" sz="2000" dirty="0">
              <a:solidFill>
                <a:srgbClr val="002060"/>
              </a:solidFill>
              <a:latin typeface="微軟正黑體" panose="020B0604030504040204" pitchFamily="34" charset="-120"/>
              <a:ea typeface="微軟正黑體" panose="020B0604030504040204" pitchFamily="34" charset="-120"/>
            </a:endParaRPr>
          </a:p>
          <a:p>
            <a:pPr marL="457189" indent="-457189">
              <a:spcBef>
                <a:spcPts val="800"/>
              </a:spcBef>
              <a:buFont typeface="Arial" panose="020B0604020202020204" pitchFamily="34" charset="0"/>
              <a:buChar char="•"/>
            </a:pPr>
            <a:r>
              <a:rPr lang="zh-TW" altLang="en-US" sz="2000" dirty="0">
                <a:solidFill>
                  <a:srgbClr val="002060"/>
                </a:solidFill>
                <a:latin typeface="微軟正黑體" panose="020B0604030504040204" pitchFamily="34" charset="-120"/>
                <a:ea typeface="微軟正黑體" panose="020B0604030504040204" pitchFamily="34" charset="-120"/>
              </a:rPr>
              <a:t>拆解使用者故事成為可工作的</a:t>
            </a:r>
            <a:r>
              <a:rPr lang="en-US" altLang="zh-TW" sz="2000" dirty="0">
                <a:solidFill>
                  <a:srgbClr val="002060"/>
                </a:solidFill>
                <a:latin typeface="微軟正黑體" panose="020B0604030504040204" pitchFamily="34" charset="-120"/>
                <a:ea typeface="微軟正黑體" panose="020B0604030504040204" pitchFamily="34" charset="-120"/>
              </a:rPr>
              <a:t>Task(</a:t>
            </a:r>
            <a:r>
              <a:rPr lang="zh-TW" altLang="en-US" sz="2000" dirty="0">
                <a:solidFill>
                  <a:srgbClr val="002060"/>
                </a:solidFill>
                <a:latin typeface="微軟正黑體" panose="020B0604030504040204" pitchFamily="34" charset="-120"/>
                <a:ea typeface="微軟正黑體" panose="020B0604030504040204" pitchFamily="34" charset="-120"/>
              </a:rPr>
              <a:t>團隊估工時</a:t>
            </a:r>
            <a:r>
              <a:rPr lang="en-US" altLang="zh-TW" sz="2000" dirty="0">
                <a:solidFill>
                  <a:srgbClr val="002060"/>
                </a:solidFill>
                <a:latin typeface="微軟正黑體" panose="020B0604030504040204" pitchFamily="34" charset="-120"/>
                <a:ea typeface="微軟正黑體" panose="020B0604030504040204" pitchFamily="34" charset="-120"/>
              </a:rPr>
              <a:t>)</a:t>
            </a:r>
            <a:endParaRPr lang="zh-TW" altLang="en-US" sz="2000" dirty="0">
              <a:solidFill>
                <a:srgbClr val="002060"/>
              </a:solidFill>
              <a:latin typeface="微軟正黑體" panose="020B0604030504040204" pitchFamily="34" charset="-120"/>
              <a:ea typeface="微軟正黑體" panose="020B0604030504040204" pitchFamily="34" charset="-120"/>
            </a:endParaRPr>
          </a:p>
        </p:txBody>
      </p:sp>
      <p:sp>
        <p:nvSpPr>
          <p:cNvPr id="4" name="矩形 3"/>
          <p:cNvSpPr/>
          <p:nvPr/>
        </p:nvSpPr>
        <p:spPr>
          <a:xfrm>
            <a:off x="1688950" y="3185408"/>
            <a:ext cx="7186109" cy="1143903"/>
          </a:xfrm>
          <a:prstGeom prst="rect">
            <a:avLst/>
          </a:prstGeom>
        </p:spPr>
        <p:txBody>
          <a:bodyPr wrap="square">
            <a:spAutoFit/>
          </a:bodyPr>
          <a:lstStyle/>
          <a:p>
            <a:pPr marL="457189" indent="-457189">
              <a:spcBef>
                <a:spcPts val="500"/>
              </a:spcBef>
              <a:buFont typeface="Arial" panose="020B0604020202020204" pitchFamily="34" charset="0"/>
              <a:buChar char="•"/>
            </a:pPr>
            <a:r>
              <a:rPr lang="en-US" altLang="zh-TW" sz="2000" dirty="0">
                <a:solidFill>
                  <a:srgbClr val="002060"/>
                </a:solidFill>
                <a:latin typeface="微軟正黑體" panose="020B0604030504040204" pitchFamily="34" charset="-120"/>
                <a:ea typeface="微軟正黑體" panose="020B0604030504040204" pitchFamily="34" charset="-120"/>
              </a:rPr>
              <a:t>PO</a:t>
            </a:r>
            <a:r>
              <a:rPr lang="zh-TW" altLang="en-US" sz="2000" dirty="0">
                <a:solidFill>
                  <a:srgbClr val="002060"/>
                </a:solidFill>
                <a:latin typeface="微軟正黑體" panose="020B0604030504040204" pitchFamily="34" charset="-120"/>
                <a:ea typeface="微軟正黑體" panose="020B0604030504040204" pitchFamily="34" charset="-120"/>
              </a:rPr>
              <a:t> 描述需求並與團隊進行討論</a:t>
            </a:r>
            <a:endParaRPr lang="en-US" altLang="zh-TW" sz="2000" dirty="0">
              <a:solidFill>
                <a:srgbClr val="002060"/>
              </a:solidFill>
              <a:latin typeface="微軟正黑體" panose="020B0604030504040204" pitchFamily="34" charset="-120"/>
              <a:ea typeface="微軟正黑體" panose="020B0604030504040204" pitchFamily="34" charset="-120"/>
            </a:endParaRPr>
          </a:p>
          <a:p>
            <a:pPr marL="457189" indent="-457189">
              <a:spcBef>
                <a:spcPts val="500"/>
              </a:spcBef>
              <a:buFont typeface="Arial" panose="020B0604020202020204" pitchFamily="34" charset="0"/>
              <a:buChar char="•"/>
            </a:pPr>
            <a:r>
              <a:rPr lang="zh-TW" altLang="en-US" sz="2000" dirty="0">
                <a:solidFill>
                  <a:srgbClr val="002060"/>
                </a:solidFill>
                <a:latin typeface="微軟正黑體" panose="020B0604030504040204" pitchFamily="34" charset="-120"/>
                <a:ea typeface="微軟正黑體" panose="020B0604030504040204" pitchFamily="34" charset="-120"/>
              </a:rPr>
              <a:t>開發團隊全員參與</a:t>
            </a:r>
            <a:endParaRPr lang="en-US" altLang="zh-TW" sz="2000" dirty="0">
              <a:solidFill>
                <a:srgbClr val="002060"/>
              </a:solidFill>
              <a:latin typeface="微軟正黑體" panose="020B0604030504040204" pitchFamily="34" charset="-120"/>
              <a:ea typeface="微軟正黑體" panose="020B0604030504040204" pitchFamily="34" charset="-120"/>
            </a:endParaRPr>
          </a:p>
          <a:p>
            <a:pPr marL="457189" indent="-457189">
              <a:spcBef>
                <a:spcPts val="500"/>
              </a:spcBef>
              <a:buFont typeface="Arial" panose="020B0604020202020204" pitchFamily="34" charset="0"/>
              <a:buChar char="•"/>
            </a:pPr>
            <a:r>
              <a:rPr lang="zh-TW" altLang="en-US" sz="2000" dirty="0">
                <a:solidFill>
                  <a:srgbClr val="002060"/>
                </a:solidFill>
                <a:latin typeface="微軟正黑體" panose="020B0604030504040204" pitchFamily="34" charset="-120"/>
                <a:ea typeface="微軟正黑體" panose="020B0604030504040204" pitchFamily="34" charset="-120"/>
              </a:rPr>
              <a:t>依故事的重要性進行排序</a:t>
            </a:r>
            <a:endParaRPr lang="en-US" altLang="zh-TW" sz="2000" dirty="0">
              <a:solidFill>
                <a:srgbClr val="002060"/>
              </a:solidFill>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879" y="658479"/>
            <a:ext cx="3671247" cy="1417011"/>
          </a:xfrm>
          <a:prstGeom prst="rect">
            <a:avLst/>
          </a:prstGeom>
          <a:effectLst>
            <a:outerShdw blurRad="50800" dist="38100" dir="2700000" algn="tl" rotWithShape="0">
              <a:prstClr val="black">
                <a:alpha val="40000"/>
              </a:prstClr>
            </a:outerShdw>
          </a:effectLst>
        </p:spPr>
      </p:pic>
      <p:sp>
        <p:nvSpPr>
          <p:cNvPr id="6" name="矩形 5"/>
          <p:cNvSpPr/>
          <p:nvPr/>
        </p:nvSpPr>
        <p:spPr>
          <a:xfrm>
            <a:off x="806823" y="2662188"/>
            <a:ext cx="6439263" cy="553998"/>
          </a:xfrm>
          <a:prstGeom prst="rect">
            <a:avLst/>
          </a:prstGeom>
        </p:spPr>
        <p:txBody>
          <a:bodyPr wrap="none">
            <a:spAutoFit/>
          </a:bodyPr>
          <a:lstStyle/>
          <a:p>
            <a:r>
              <a:rPr lang="en-US" altLang="zh-TW" sz="3000" dirty="0">
                <a:latin typeface="微軟正黑體" panose="020B0604030504040204" pitchFamily="34" charset="-120"/>
                <a:ea typeface="微軟正黑體" panose="020B0604030504040204" pitchFamily="34" charset="-120"/>
              </a:rPr>
              <a:t>Part</a:t>
            </a:r>
            <a:r>
              <a:rPr lang="zh-TW" altLang="en-US" sz="3000" dirty="0">
                <a:latin typeface="微軟正黑體" panose="020B0604030504040204" pitchFamily="34" charset="-120"/>
                <a:ea typeface="微軟正黑體" panose="020B0604030504040204" pitchFamily="34" charset="-120"/>
              </a:rPr>
              <a:t> </a:t>
            </a:r>
            <a:r>
              <a:rPr lang="en-US" altLang="zh-TW" sz="3000" b="1" dirty="0">
                <a:latin typeface="微軟正黑體" panose="020B0604030504040204" pitchFamily="34" charset="-120"/>
                <a:ea typeface="微軟正黑體" panose="020B0604030504040204" pitchFamily="34" charset="-120"/>
              </a:rPr>
              <a:t>I</a:t>
            </a:r>
            <a:r>
              <a:rPr lang="en-US" altLang="zh-TW" sz="3000" dirty="0">
                <a:latin typeface="微軟正黑體" panose="020B0604030504040204" pitchFamily="34" charset="-120"/>
                <a:ea typeface="微軟正黑體" panose="020B0604030504040204" pitchFamily="34" charset="-120"/>
              </a:rPr>
              <a:t>.</a:t>
            </a:r>
            <a:r>
              <a:rPr lang="zh-TW" altLang="en-US" sz="3000" dirty="0">
                <a:latin typeface="微軟正黑體" panose="020B0604030504040204" pitchFamily="34" charset="-120"/>
                <a:ea typeface="微軟正黑體" panose="020B0604030504040204" pitchFamily="34" charset="-120"/>
              </a:rPr>
              <a:t> </a:t>
            </a:r>
            <a:r>
              <a:rPr lang="en-US" altLang="zh-TW" sz="3000" b="1" dirty="0">
                <a:latin typeface="微軟正黑體" panose="020B0604030504040204" pitchFamily="34" charset="-120"/>
                <a:ea typeface="微軟正黑體" panose="020B0604030504040204" pitchFamily="34" charset="-120"/>
              </a:rPr>
              <a:t>P</a:t>
            </a:r>
            <a:r>
              <a:rPr lang="en-US" altLang="zh-TW" sz="3000" dirty="0">
                <a:latin typeface="微軟正黑體" panose="020B0604030504040204" pitchFamily="34" charset="-120"/>
                <a:ea typeface="微軟正黑體" panose="020B0604030504040204" pitchFamily="34" charset="-120"/>
              </a:rPr>
              <a:t>roduct</a:t>
            </a:r>
            <a:r>
              <a:rPr lang="zh-TW" altLang="en-US" sz="3000" dirty="0">
                <a:latin typeface="微軟正黑體" panose="020B0604030504040204" pitchFamily="34" charset="-120"/>
                <a:ea typeface="微軟正黑體" panose="020B0604030504040204" pitchFamily="34" charset="-120"/>
              </a:rPr>
              <a:t> </a:t>
            </a:r>
            <a:r>
              <a:rPr lang="en-US" altLang="zh-TW" sz="3000" b="1" dirty="0">
                <a:latin typeface="微軟正黑體" panose="020B0604030504040204" pitchFamily="34" charset="-120"/>
                <a:ea typeface="微軟正黑體" panose="020B0604030504040204" pitchFamily="34" charset="-120"/>
              </a:rPr>
              <a:t>O</a:t>
            </a:r>
            <a:r>
              <a:rPr lang="en-US" altLang="zh-TW" sz="3000" dirty="0">
                <a:latin typeface="微軟正黑體" panose="020B0604030504040204" pitchFamily="34" charset="-120"/>
                <a:ea typeface="微軟正黑體" panose="020B0604030504040204" pitchFamily="34" charset="-120"/>
              </a:rPr>
              <a:t>wner</a:t>
            </a:r>
            <a:r>
              <a:rPr lang="zh-TW" altLang="en-US" sz="3000" dirty="0">
                <a:latin typeface="微軟正黑體" panose="020B0604030504040204" pitchFamily="34" charset="-120"/>
                <a:ea typeface="微軟正黑體" panose="020B0604030504040204" pitchFamily="34" charset="-120"/>
              </a:rPr>
              <a:t> 描述他的需求</a:t>
            </a:r>
            <a:endParaRPr lang="en-US" sz="3000" dirty="0">
              <a:latin typeface="微軟正黑體" panose="020B0604030504040204" pitchFamily="34" charset="-120"/>
              <a:ea typeface="微軟正黑體" panose="020B0604030504040204" pitchFamily="34" charset="-120"/>
            </a:endParaRPr>
          </a:p>
        </p:txBody>
      </p:sp>
      <p:sp>
        <p:nvSpPr>
          <p:cNvPr id="7" name="矩形 6"/>
          <p:cNvSpPr/>
          <p:nvPr/>
        </p:nvSpPr>
        <p:spPr>
          <a:xfrm>
            <a:off x="806823" y="4575399"/>
            <a:ext cx="8068236" cy="553998"/>
          </a:xfrm>
          <a:prstGeom prst="rect">
            <a:avLst/>
          </a:prstGeom>
        </p:spPr>
        <p:txBody>
          <a:bodyPr wrap="square">
            <a:spAutoFit/>
          </a:bodyPr>
          <a:lstStyle/>
          <a:p>
            <a:r>
              <a:rPr lang="en-US" altLang="zh-TW" sz="3000" dirty="0">
                <a:latin typeface="微軟正黑體" panose="020B0604030504040204" pitchFamily="34" charset="-120"/>
                <a:ea typeface="微軟正黑體" panose="020B0604030504040204" pitchFamily="34" charset="-120"/>
              </a:rPr>
              <a:t>Part</a:t>
            </a:r>
            <a:r>
              <a:rPr lang="zh-TW" altLang="en-US" sz="3000" dirty="0">
                <a:latin typeface="微軟正黑體" panose="020B0604030504040204" pitchFamily="34" charset="-120"/>
                <a:ea typeface="微軟正黑體" panose="020B0604030504040204" pitchFamily="34" charset="-120"/>
              </a:rPr>
              <a:t> </a:t>
            </a:r>
            <a:r>
              <a:rPr lang="en-US" altLang="zh-TW" sz="3000" b="1" dirty="0">
                <a:latin typeface="微軟正黑體" panose="020B0604030504040204" pitchFamily="34" charset="-120"/>
                <a:ea typeface="微軟正黑體" panose="020B0604030504040204" pitchFamily="34" charset="-120"/>
              </a:rPr>
              <a:t>II</a:t>
            </a:r>
            <a:r>
              <a:rPr lang="en-US" altLang="zh-TW" sz="3000" dirty="0">
                <a:latin typeface="微軟正黑體" panose="020B0604030504040204" pitchFamily="34" charset="-120"/>
                <a:ea typeface="微軟正黑體" panose="020B0604030504040204" pitchFamily="34" charset="-120"/>
              </a:rPr>
              <a:t>. </a:t>
            </a:r>
            <a:r>
              <a:rPr lang="zh-TW" altLang="en-US" sz="3000" dirty="0">
                <a:latin typeface="微軟正黑體" panose="020B0604030504040204" pitchFamily="34" charset="-120"/>
                <a:ea typeface="微軟正黑體" panose="020B0604030504040204" pitchFamily="34" charset="-120"/>
              </a:rPr>
              <a:t>團隊討論使用者故事並進行工時估算</a:t>
            </a:r>
            <a:endParaRPr lang="en-US" altLang="zh-TW" sz="3000" dirty="0">
              <a:latin typeface="微軟正黑體" panose="020B0604030504040204" pitchFamily="34" charset="-120"/>
              <a:ea typeface="微軟正黑體" panose="020B0604030504040204" pitchFamily="34" charset="-120"/>
            </a:endParaRPr>
          </a:p>
        </p:txBody>
      </p:sp>
      <p:sp>
        <p:nvSpPr>
          <p:cNvPr id="8" name="矩形 7"/>
          <p:cNvSpPr/>
          <p:nvPr/>
        </p:nvSpPr>
        <p:spPr>
          <a:xfrm>
            <a:off x="4945127" y="2152300"/>
            <a:ext cx="2940228" cy="369332"/>
          </a:xfrm>
          <a:prstGeom prst="rect">
            <a:avLst/>
          </a:prstGeom>
        </p:spPr>
        <p:txBody>
          <a:bodyPr wrap="none">
            <a:spAutoFit/>
          </a:bodyPr>
          <a:lstStyle/>
          <a:p>
            <a:pPr>
              <a:lnSpc>
                <a:spcPct val="100000"/>
              </a:lnSpc>
              <a:spcBef>
                <a:spcPts val="600"/>
              </a:spcBef>
            </a:pPr>
            <a:r>
              <a:rPr lang="en-US" altLang="zh-TW" b="1" dirty="0"/>
              <a:t>(</a:t>
            </a:r>
            <a:r>
              <a:rPr lang="en-US" altLang="zh-TW" b="1" dirty="0">
                <a:solidFill>
                  <a:schemeClr val="tx1">
                    <a:lumMod val="50000"/>
                    <a:lumOff val="50000"/>
                  </a:schemeClr>
                </a:solidFill>
                <a:latin typeface="微軟正黑體" panose="020B0604030504040204" pitchFamily="34" charset="-120"/>
                <a:ea typeface="微軟正黑體" panose="020B0604030504040204" pitchFamily="34" charset="-120"/>
              </a:rPr>
              <a:t>Scrum </a:t>
            </a:r>
            <a:r>
              <a:rPr lang="zh-TW" altLang="en-US" b="1" dirty="0">
                <a:solidFill>
                  <a:schemeClr val="tx1">
                    <a:lumMod val="50000"/>
                    <a:lumOff val="50000"/>
                  </a:schemeClr>
                </a:solidFill>
                <a:latin typeface="微軟正黑體" panose="020B0604030504040204" pitchFamily="34" charset="-120"/>
                <a:ea typeface="微軟正黑體" panose="020B0604030504040204" pitchFamily="34" charset="-120"/>
              </a:rPr>
              <a:t>最重要的會議之一</a:t>
            </a:r>
            <a:r>
              <a:rPr lang="en-US" altLang="zh-TW" b="1" dirty="0"/>
              <a:t>)</a:t>
            </a:r>
            <a:endParaRPr lang="zh-TW" altLang="en-US" dirty="0"/>
          </a:p>
        </p:txBody>
      </p:sp>
      <p:sp>
        <p:nvSpPr>
          <p:cNvPr id="9" name="矩形 8"/>
          <p:cNvSpPr/>
          <p:nvPr/>
        </p:nvSpPr>
        <p:spPr>
          <a:xfrm>
            <a:off x="0" y="149258"/>
            <a:ext cx="4509150" cy="369332"/>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b="1" dirty="0">
                <a:solidFill>
                  <a:srgbClr val="C00000"/>
                </a:solidFill>
                <a:latin typeface="微軟正黑體" panose="020B0604030504040204" pitchFamily="34" charset="-120"/>
                <a:ea typeface="微軟正黑體" panose="020B0604030504040204" pitchFamily="34" charset="-120"/>
              </a:rPr>
              <a:t>使用者故事是計畫會議的主角</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30524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2422" y="494758"/>
            <a:ext cx="7886700" cy="809115"/>
          </a:xfrm>
        </p:spPr>
        <p:txBody>
          <a:bodyPr/>
          <a:lstStyle/>
          <a:p>
            <a:r>
              <a:rPr lang="zh-TW" altLang="en-US" b="1" dirty="0">
                <a:latin typeface="微軟正黑體" panose="020B0604030504040204" pitchFamily="34" charset="-120"/>
                <a:ea typeface="微軟正黑體" panose="020B0604030504040204" pitchFamily="34" charset="-120"/>
              </a:rPr>
              <a:t>掌握需求過程</a:t>
            </a:r>
          </a:p>
        </p:txBody>
      </p:sp>
      <p:pic>
        <p:nvPicPr>
          <p:cNvPr id="3" name="Picture 2" descr="掌握需求過程(第3版)（簡體書）"/>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6905" y="2204978"/>
            <a:ext cx="1152217" cy="1563175"/>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6905" y="262840"/>
            <a:ext cx="1152217" cy="1550594"/>
          </a:xfrm>
          <a:prstGeom prst="rect">
            <a:avLst/>
          </a:prstGeom>
        </p:spPr>
      </p:pic>
      <p:sp>
        <p:nvSpPr>
          <p:cNvPr id="5" name="矩形 4"/>
          <p:cNvSpPr/>
          <p:nvPr/>
        </p:nvSpPr>
        <p:spPr>
          <a:xfrm>
            <a:off x="1072422" y="1271130"/>
            <a:ext cx="5993828" cy="369332"/>
          </a:xfrm>
          <a:prstGeom prst="rect">
            <a:avLst/>
          </a:prstGeom>
        </p:spPr>
        <p:txBody>
          <a:bodyPr wrap="square">
            <a:spAutoFit/>
          </a:bodyPr>
          <a:lstStyle/>
          <a:p>
            <a:r>
              <a:rPr lang="zh-TW" altLang="fr-FR" b="1" dirty="0">
                <a:latin typeface="微軟正黑體" panose="020B0604030504040204" pitchFamily="34" charset="-120"/>
                <a:ea typeface="微軟正黑體" panose="020B0604030504040204" pitchFamily="34" charset="-120"/>
              </a:rPr>
              <a:t>作者</a:t>
            </a:r>
            <a:r>
              <a:rPr lang="fr-FR"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a:t>
            </a:r>
            <a:r>
              <a:rPr lang="fr-FR" altLang="zh-TW" dirty="0">
                <a:latin typeface="微軟正黑體" panose="020B0604030504040204" pitchFamily="34" charset="-120"/>
                <a:ea typeface="微軟正黑體" panose="020B0604030504040204" pitchFamily="34" charset="-120"/>
              </a:rPr>
              <a:t>Suzanne Robertson / James Robertson</a:t>
            </a:r>
            <a:r>
              <a:rPr lang="zh-TW" altLang="en-US" dirty="0">
                <a:latin typeface="微軟正黑體" panose="020B0604030504040204" pitchFamily="34" charset="-120"/>
                <a:ea typeface="微軟正黑體" panose="020B0604030504040204" pitchFamily="34" charset="-120"/>
              </a:rPr>
              <a:t> 夫婦</a:t>
            </a:r>
          </a:p>
        </p:txBody>
      </p:sp>
      <p:sp>
        <p:nvSpPr>
          <p:cNvPr id="6" name="矩形 5"/>
          <p:cNvSpPr/>
          <p:nvPr/>
        </p:nvSpPr>
        <p:spPr>
          <a:xfrm>
            <a:off x="362311" y="2346384"/>
            <a:ext cx="7047780" cy="3416320"/>
          </a:xfrm>
          <a:prstGeom prst="rect">
            <a:avLst/>
          </a:prstGeom>
        </p:spPr>
        <p:txBody>
          <a:bodyPr wrap="square">
            <a:spAutoFit/>
          </a:bodyPr>
          <a:lstStyle/>
          <a:p>
            <a:pPr marL="342900" indent="-342900">
              <a:buFont typeface="Wingdings" panose="05000000000000000000" pitchFamily="2" charset="2"/>
              <a:buChar char="Ø"/>
            </a:pPr>
            <a:r>
              <a:rPr lang="zh-TW" altLang="en-US" sz="2400" dirty="0">
                <a:latin typeface="微軟正黑體" panose="020B0604030504040204" pitchFamily="34" charset="-120"/>
                <a:ea typeface="微軟正黑體" panose="020B0604030504040204" pitchFamily="34" charset="-120"/>
              </a:rPr>
              <a:t>利用驗收標准讓需求可測試，是在專案早期消除需求缺陷的好方法。書中還提供了各種檢查清單，幫助識別利益相關者、用戶、非功能需求。</a:t>
            </a:r>
            <a:endParaRPr lang="en-US" altLang="zh-TW" sz="2400" dirty="0">
              <a:latin typeface="微軟正黑體" panose="020B0604030504040204" pitchFamily="34" charset="-120"/>
              <a:ea typeface="微軟正黑體" panose="020B0604030504040204" pitchFamily="34" charset="-120"/>
            </a:endParaRPr>
          </a:p>
          <a:p>
            <a:pPr marL="342900" indent="-342900">
              <a:buFont typeface="Wingdings" panose="05000000000000000000" pitchFamily="2" charset="2"/>
              <a:buChar char="Ø"/>
            </a:pPr>
            <a:endParaRPr lang="en-US" altLang="zh-TW" sz="2400" dirty="0">
              <a:latin typeface="微軟正黑體" panose="020B0604030504040204" pitchFamily="34" charset="-120"/>
              <a:ea typeface="微軟正黑體" panose="020B0604030504040204" pitchFamily="34" charset="-120"/>
            </a:endParaRPr>
          </a:p>
          <a:p>
            <a:pPr marL="342900" indent="-342900">
              <a:buFont typeface="Wingdings" panose="05000000000000000000" pitchFamily="2" charset="2"/>
              <a:buChar char="Ø"/>
            </a:pPr>
            <a:r>
              <a:rPr lang="zh-TW" altLang="en-US" sz="2400" dirty="0">
                <a:latin typeface="微軟正黑體" panose="020B0604030504040204" pitchFamily="34" charset="-120"/>
                <a:ea typeface="微軟正黑體" panose="020B0604030504040204" pitchFamily="34" charset="-120"/>
              </a:rPr>
              <a:t>第</a:t>
            </a:r>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版引入了</a:t>
            </a:r>
            <a:r>
              <a:rPr lang="en-US" altLang="zh-TW" sz="2400" dirty="0">
                <a:latin typeface="微軟正黑體" panose="020B0604030504040204" pitchFamily="34" charset="-120"/>
                <a:ea typeface="微軟正黑體" panose="020B0604030504040204" pitchFamily="34" charset="-120"/>
              </a:rPr>
              <a:t>Brown Cow</a:t>
            </a:r>
            <a:r>
              <a:rPr lang="zh-TW" altLang="en-US" sz="2400" dirty="0">
                <a:latin typeface="微軟正黑體" panose="020B0604030504040204" pitchFamily="34" charset="-120"/>
                <a:ea typeface="微軟正黑體" panose="020B0604030504040204" pitchFamily="34" charset="-120"/>
              </a:rPr>
              <a:t>模型，清晰地展現了「做什麼」和「怎麼做」的關注點分離。各種需求案例的討論，是作者多年實踐經驗的結晶。</a:t>
            </a:r>
            <a:endParaRPr lang="en-US" altLang="zh-TW" sz="2400" dirty="0">
              <a:latin typeface="微軟正黑體" panose="020B0604030504040204" pitchFamily="34" charset="-120"/>
              <a:ea typeface="微軟正黑體" panose="020B0604030504040204" pitchFamily="34" charset="-120"/>
            </a:endParaRPr>
          </a:p>
          <a:p>
            <a:pPr marL="342900" indent="-342900">
              <a:buFont typeface="Wingdings" panose="05000000000000000000" pitchFamily="2" charset="2"/>
              <a:buChar char="Ø"/>
            </a:pPr>
            <a:endParaRPr lang="en-US" altLang="zh-TW" sz="2400" dirty="0">
              <a:latin typeface="微軟正黑體" panose="020B0604030504040204" pitchFamily="34" charset="-120"/>
              <a:ea typeface="微軟正黑體" panose="020B0604030504040204" pitchFamily="34" charset="-120"/>
            </a:endParaRPr>
          </a:p>
          <a:p>
            <a:pPr marL="342900" indent="-342900">
              <a:buFont typeface="Wingdings" panose="05000000000000000000" pitchFamily="2" charset="2"/>
              <a:buChar char="Ø"/>
            </a:pPr>
            <a:r>
              <a:rPr lang="zh-TW" altLang="en-US" sz="2400" dirty="0">
                <a:latin typeface="微軟正黑體" panose="020B0604030504040204" pitchFamily="34" charset="-120"/>
                <a:ea typeface="微軟正黑體" panose="020B0604030504040204" pitchFamily="34" charset="-120"/>
              </a:rPr>
              <a:t>書中還探討了復用需求和需求模式的方法。 </a:t>
            </a:r>
          </a:p>
        </p:txBody>
      </p:sp>
    </p:spTree>
    <p:extLst>
      <p:ext uri="{BB962C8B-B14F-4D97-AF65-F5344CB8AC3E}">
        <p14:creationId xmlns:p14="http://schemas.microsoft.com/office/powerpoint/2010/main" val="2186314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195" y="1411749"/>
            <a:ext cx="5459164" cy="4106513"/>
          </a:xfrm>
          <a:prstGeom prst="rect">
            <a:avLst/>
          </a:prstGeom>
        </p:spPr>
      </p:pic>
      <p:sp>
        <p:nvSpPr>
          <p:cNvPr id="7" name="矩形 6"/>
          <p:cNvSpPr/>
          <p:nvPr/>
        </p:nvSpPr>
        <p:spPr>
          <a:xfrm>
            <a:off x="251520" y="144437"/>
            <a:ext cx="4176464" cy="523220"/>
          </a:xfrm>
          <a:prstGeom prst="rect">
            <a:avLst/>
          </a:prstGeom>
        </p:spPr>
        <p:txBody>
          <a:bodyPr wrap="square">
            <a:spAutoFit/>
          </a:bodyPr>
          <a:lstStyle/>
          <a:p>
            <a:r>
              <a:rPr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Brown Cow </a:t>
            </a:r>
            <a:r>
              <a:rPr lang="zh-TW" altLang="en-US" sz="2400" dirty="0">
                <a:solidFill>
                  <a:schemeClr val="bg1"/>
                </a:solidFill>
                <a:latin typeface="+mj-ea"/>
                <a:ea typeface="+mj-ea"/>
              </a:rPr>
              <a:t>模型</a:t>
            </a:r>
          </a:p>
        </p:txBody>
      </p:sp>
      <p:sp>
        <p:nvSpPr>
          <p:cNvPr id="8" name="矩形 7"/>
          <p:cNvSpPr/>
          <p:nvPr/>
        </p:nvSpPr>
        <p:spPr>
          <a:xfrm>
            <a:off x="251521" y="6093296"/>
            <a:ext cx="5600011" cy="523220"/>
          </a:xfrm>
          <a:prstGeom prst="rect">
            <a:avLst/>
          </a:prstGeom>
        </p:spPr>
        <p:txBody>
          <a:bodyPr wrap="square">
            <a:spAutoFit/>
          </a:bodyPr>
          <a:lstStyle/>
          <a:p>
            <a:r>
              <a:rPr lang="zh-TW" altLang="en-US" sz="1400" b="1" dirty="0">
                <a:solidFill>
                  <a:srgbClr val="000000"/>
                </a:solidFill>
                <a:latin typeface="verdana" panose="020B0604030504040204" pitchFamily="34" charset="0"/>
              </a:rPr>
              <a:t>它展示了四個示圖，每個示圖都對需求分析的不同階段提供了相當有價值的訊息。</a:t>
            </a:r>
            <a:endParaRPr lang="zh-TW" altLang="en-US" sz="1400" dirty="0"/>
          </a:p>
        </p:txBody>
      </p:sp>
      <p:sp>
        <p:nvSpPr>
          <p:cNvPr id="10" name="矩形 9"/>
          <p:cNvSpPr/>
          <p:nvPr/>
        </p:nvSpPr>
        <p:spPr>
          <a:xfrm>
            <a:off x="1316834" y="5478020"/>
            <a:ext cx="902811" cy="307777"/>
          </a:xfrm>
          <a:prstGeom prst="rect">
            <a:avLst/>
          </a:prstGeom>
        </p:spPr>
        <p:txBody>
          <a:bodyPr wrap="none">
            <a:spAutoFit/>
          </a:bodyPr>
          <a:lstStyle/>
          <a:p>
            <a:r>
              <a:rPr lang="zh-TW" altLang="en-US" sz="1400" b="1" dirty="0">
                <a:solidFill>
                  <a:srgbClr val="C00000"/>
                </a:solidFill>
              </a:rPr>
              <a:t>當前情況</a:t>
            </a:r>
          </a:p>
        </p:txBody>
      </p:sp>
      <p:sp>
        <p:nvSpPr>
          <p:cNvPr id="11" name="矩形 10"/>
          <p:cNvSpPr/>
          <p:nvPr/>
        </p:nvSpPr>
        <p:spPr>
          <a:xfrm>
            <a:off x="1316833" y="871322"/>
            <a:ext cx="1261884" cy="307777"/>
          </a:xfrm>
          <a:prstGeom prst="rect">
            <a:avLst/>
          </a:prstGeom>
        </p:spPr>
        <p:txBody>
          <a:bodyPr wrap="none">
            <a:spAutoFit/>
          </a:bodyPr>
          <a:lstStyle/>
          <a:p>
            <a:r>
              <a:rPr lang="zh-TW" altLang="en-US" sz="1400" b="1" dirty="0">
                <a:solidFill>
                  <a:srgbClr val="C00000"/>
                </a:solidFill>
              </a:rPr>
              <a:t>基本業務用例</a:t>
            </a:r>
          </a:p>
        </p:txBody>
      </p:sp>
      <p:sp>
        <p:nvSpPr>
          <p:cNvPr id="12" name="矩形 11"/>
          <p:cNvSpPr/>
          <p:nvPr/>
        </p:nvSpPr>
        <p:spPr>
          <a:xfrm>
            <a:off x="7011471" y="884916"/>
            <a:ext cx="1261884" cy="307777"/>
          </a:xfrm>
          <a:prstGeom prst="rect">
            <a:avLst/>
          </a:prstGeom>
        </p:spPr>
        <p:txBody>
          <a:bodyPr wrap="none">
            <a:spAutoFit/>
          </a:bodyPr>
          <a:lstStyle/>
          <a:p>
            <a:r>
              <a:rPr lang="zh-TW" altLang="en-US" sz="1400" b="1" dirty="0">
                <a:solidFill>
                  <a:srgbClr val="C00000"/>
                </a:solidFill>
              </a:rPr>
              <a:t>增強業務用例</a:t>
            </a:r>
          </a:p>
        </p:txBody>
      </p:sp>
      <p:sp>
        <p:nvSpPr>
          <p:cNvPr id="13" name="矩形 12"/>
          <p:cNvSpPr/>
          <p:nvPr/>
        </p:nvSpPr>
        <p:spPr>
          <a:xfrm>
            <a:off x="7048415" y="5572340"/>
            <a:ext cx="1261884" cy="307777"/>
          </a:xfrm>
          <a:prstGeom prst="rect">
            <a:avLst/>
          </a:prstGeom>
        </p:spPr>
        <p:txBody>
          <a:bodyPr wrap="none">
            <a:spAutoFit/>
          </a:bodyPr>
          <a:lstStyle/>
          <a:p>
            <a:r>
              <a:rPr lang="zh-TW" altLang="en-US" sz="1400" b="1" dirty="0">
                <a:solidFill>
                  <a:srgbClr val="C00000"/>
                </a:solidFill>
              </a:rPr>
              <a:t>產品用例場景</a:t>
            </a:r>
          </a:p>
        </p:txBody>
      </p:sp>
      <p:pic>
        <p:nvPicPr>
          <p:cNvPr id="14" name="圖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195" y="1412777"/>
            <a:ext cx="5459164" cy="4106513"/>
          </a:xfrm>
          <a:prstGeom prst="rect">
            <a:avLst/>
          </a:prstGeom>
        </p:spPr>
      </p:pic>
    </p:spTree>
    <p:extLst>
      <p:ext uri="{BB962C8B-B14F-4D97-AF65-F5344CB8AC3E}">
        <p14:creationId xmlns:p14="http://schemas.microsoft.com/office/powerpoint/2010/main" val="856194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等腰三角形 10"/>
          <p:cNvSpPr/>
          <p:nvPr/>
        </p:nvSpPr>
        <p:spPr>
          <a:xfrm rot="16200000">
            <a:off x="7971666" y="-129610"/>
            <a:ext cx="1059158" cy="1285514"/>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7705538" y="92801"/>
            <a:ext cx="1555983" cy="512698"/>
          </a:xfrm>
        </p:spPr>
        <p:txBody>
          <a:bodyPr>
            <a:noAutofit/>
          </a:bodyPr>
          <a:lstStyle/>
          <a:p>
            <a:r>
              <a:rPr lang="en-US" altLang="zh-TW" sz="2800" b="1" dirty="0"/>
              <a:t>Agenda</a:t>
            </a:r>
            <a:endParaRPr lang="zh-TW" altLang="en-US" sz="2800" b="1" dirty="0"/>
          </a:p>
        </p:txBody>
      </p:sp>
      <p:sp>
        <p:nvSpPr>
          <p:cNvPr id="3" name="內容版面配置區 2"/>
          <p:cNvSpPr>
            <a:spLocks noGrp="1"/>
          </p:cNvSpPr>
          <p:nvPr>
            <p:ph idx="1"/>
          </p:nvPr>
        </p:nvSpPr>
        <p:spPr>
          <a:xfrm>
            <a:off x="1555983" y="551580"/>
            <a:ext cx="6747084" cy="6599359"/>
          </a:xfrm>
        </p:spPr>
        <p:txBody>
          <a:bodyPr>
            <a:normAutofit/>
          </a:bodyPr>
          <a:lstStyle/>
          <a:p>
            <a:pPr marL="0" indent="0">
              <a:lnSpc>
                <a:spcPct val="100000"/>
              </a:lnSpc>
              <a:spcBef>
                <a:spcPts val="600"/>
              </a:spcBef>
              <a:buNone/>
            </a:pPr>
            <a:r>
              <a:rPr lang="zh-TW" altLang="en-US" sz="2400" b="1" dirty="0">
                <a:latin typeface="微軟正黑體" panose="020B0604030504040204" pitchFamily="34" charset="-120"/>
                <a:ea typeface="微軟正黑體" panose="020B0604030504040204" pitchFamily="34" charset="-120"/>
              </a:rPr>
              <a:t>一、使用者故事概述</a:t>
            </a:r>
            <a:endParaRPr lang="en-US" altLang="zh-TW" sz="2400" b="1" dirty="0">
              <a:latin typeface="微軟正黑體" panose="020B0604030504040204" pitchFamily="34" charset="-120"/>
              <a:ea typeface="微軟正黑體" panose="020B0604030504040204" pitchFamily="34" charset="-120"/>
            </a:endParaRPr>
          </a:p>
          <a:p>
            <a:pPr lvl="1">
              <a:lnSpc>
                <a:spcPct val="100000"/>
              </a:lnSpc>
              <a:spcBef>
                <a:spcPts val="300"/>
              </a:spcBef>
            </a:pPr>
            <a:r>
              <a:rPr lang="zh-TW" altLang="en-US" sz="1600" dirty="0">
                <a:latin typeface="微軟正黑體" panose="020B0604030504040204" pitchFamily="34" charset="-120"/>
                <a:ea typeface="微軟正黑體" panose="020B0604030504040204" pitchFamily="34" charset="-120"/>
              </a:rPr>
              <a:t>何謂使用者故事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何謂 </a:t>
            </a:r>
            <a:r>
              <a:rPr lang="en-US" altLang="zh-TW" sz="1600" dirty="0">
                <a:latin typeface="微軟正黑體" panose="020B0604030504040204" pitchFamily="34" charset="-120"/>
                <a:ea typeface="微軟正黑體" panose="020B0604030504040204" pitchFamily="34" charset="-120"/>
              </a:rPr>
              <a:t>3C?</a:t>
            </a:r>
            <a:r>
              <a:rPr lang="zh-TW" altLang="en-US" sz="1600" dirty="0">
                <a:latin typeface="微軟正黑體" panose="020B0604030504040204" pitchFamily="34" charset="-120"/>
                <a:ea typeface="微軟正黑體" panose="020B0604030504040204" pitchFamily="34" charset="-120"/>
              </a:rPr>
              <a:t> </a:t>
            </a:r>
            <a:endParaRPr lang="en-US" altLang="zh-TW" sz="1600" dirty="0">
              <a:latin typeface="微軟正黑體" panose="020B0604030504040204" pitchFamily="34" charset="-120"/>
              <a:ea typeface="微軟正黑體" panose="020B0604030504040204" pitchFamily="34" charset="-120"/>
            </a:endParaRP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使用者故事是計畫會議的主角</a:t>
            </a:r>
            <a:endParaRPr lang="en-US" altLang="zh-TW" sz="1600" dirty="0">
              <a:latin typeface="微軟正黑體" panose="020B0604030504040204" pitchFamily="34" charset="-120"/>
              <a:ea typeface="微軟正黑體" panose="020B0604030504040204" pitchFamily="34" charset="-120"/>
            </a:endParaRPr>
          </a:p>
          <a:p>
            <a:pPr lvl="1">
              <a:lnSpc>
                <a:spcPct val="100000"/>
              </a:lnSpc>
              <a:spcBef>
                <a:spcPts val="100"/>
              </a:spcBef>
            </a:pPr>
            <a:r>
              <a:rPr lang="en-US" altLang="zh-TW" sz="1600" dirty="0">
                <a:latin typeface="微軟正黑體" panose="020B0604030504040204" pitchFamily="34" charset="-120"/>
                <a:ea typeface="微軟正黑體" panose="020B0604030504040204" pitchFamily="34" charset="-120"/>
              </a:rPr>
              <a:t>Product Owner </a:t>
            </a:r>
            <a:r>
              <a:rPr lang="zh-TW" altLang="en-US" sz="1600" dirty="0">
                <a:latin typeface="微軟正黑體" panose="020B0604030504040204" pitchFamily="34" charset="-120"/>
                <a:ea typeface="微軟正黑體" panose="020B0604030504040204" pitchFamily="34" charset="-120"/>
              </a:rPr>
              <a:t>在計畫會議上描述需求的範例</a:t>
            </a:r>
            <a:endParaRPr lang="en-US" altLang="zh-TW" sz="1600" dirty="0">
              <a:latin typeface="微軟正黑體" panose="020B0604030504040204" pitchFamily="34" charset="-120"/>
              <a:ea typeface="微軟正黑體" panose="020B0604030504040204" pitchFamily="34" charset="-120"/>
            </a:endParaRP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現實世界的敏捷開發</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一些你該知道的事</a:t>
            </a:r>
            <a:endParaRPr lang="en-US" altLang="zh-TW" sz="1600" dirty="0">
              <a:latin typeface="微軟正黑體" panose="020B0604030504040204" pitchFamily="34" charset="-120"/>
              <a:ea typeface="微軟正黑體" panose="020B0604030504040204" pitchFamily="34" charset="-120"/>
            </a:endParaRP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善用抽象化來看見全貌</a:t>
            </a:r>
            <a:endParaRPr lang="en-US" altLang="zh-TW" sz="1600" dirty="0">
              <a:latin typeface="微軟正黑體" panose="020B0604030504040204" pitchFamily="34" charset="-120"/>
              <a:ea typeface="微軟正黑體" panose="020B0604030504040204" pitchFamily="34" charset="-120"/>
            </a:endParaRPr>
          </a:p>
          <a:p>
            <a:pPr marL="0" indent="0">
              <a:lnSpc>
                <a:spcPct val="100000"/>
              </a:lnSpc>
              <a:buNone/>
            </a:pPr>
            <a:r>
              <a:rPr lang="zh-TW" altLang="en-US" sz="2400" b="1" dirty="0">
                <a:latin typeface="微軟正黑體" panose="020B0604030504040204" pitchFamily="34" charset="-120"/>
                <a:ea typeface="微軟正黑體" panose="020B0604030504040204" pitchFamily="34" charset="-120"/>
              </a:rPr>
              <a:t>二、如何寫好使用者故事</a:t>
            </a:r>
            <a:endParaRPr lang="en-US" altLang="zh-TW" sz="2400" b="1" dirty="0">
              <a:latin typeface="微軟正黑體" panose="020B0604030504040204" pitchFamily="34" charset="-120"/>
              <a:ea typeface="微軟正黑體" panose="020B0604030504040204" pitchFamily="34" charset="-120"/>
            </a:endParaRP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需求的二個面向</a:t>
            </a:r>
            <a:endParaRPr lang="en-US" altLang="zh-CN" sz="1600" dirty="0">
              <a:latin typeface="微軟正黑體" panose="020B0604030504040204" pitchFamily="34" charset="-120"/>
              <a:ea typeface="微軟正黑體" panose="020B0604030504040204" pitchFamily="34" charset="-120"/>
            </a:endParaRP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使用者故事 </a:t>
            </a:r>
            <a:r>
              <a:rPr lang="en-US" altLang="zh-TW" sz="1600" dirty="0">
                <a:latin typeface="微軟正黑體" panose="020B0604030504040204" pitchFamily="34" charset="-120"/>
                <a:ea typeface="微軟正黑體" panose="020B0604030504040204" pitchFamily="34" charset="-120"/>
              </a:rPr>
              <a:t>Invest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SMART</a:t>
            </a:r>
            <a:r>
              <a:rPr lang="zh-TW" altLang="en-US" sz="1600" dirty="0">
                <a:latin typeface="微軟正黑體" panose="020B0604030504040204" pitchFamily="34" charset="-120"/>
                <a:ea typeface="微軟正黑體" panose="020B0604030504040204" pitchFamily="34" charset="-120"/>
              </a:rPr>
              <a:t>原則及 </a:t>
            </a:r>
            <a:r>
              <a:rPr lang="en-US" altLang="zh-TW" sz="1600" dirty="0">
                <a:latin typeface="微軟正黑體" panose="020B0604030504040204" pitchFamily="34" charset="-120"/>
                <a:ea typeface="微軟正黑體" panose="020B0604030504040204" pitchFamily="34" charset="-120"/>
              </a:rPr>
              <a:t>DEEP</a:t>
            </a:r>
            <a:r>
              <a:rPr lang="zh-TW" altLang="en-US" sz="1600" dirty="0">
                <a:latin typeface="微軟正黑體" panose="020B0604030504040204" pitchFamily="34" charset="-120"/>
                <a:ea typeface="微軟正黑體" panose="020B0604030504040204" pitchFamily="34" charset="-120"/>
              </a:rPr>
              <a:t> 特性</a:t>
            </a:r>
            <a:endParaRPr lang="en-US" altLang="zh-TW" sz="1600" dirty="0">
              <a:latin typeface="微軟正黑體" panose="020B0604030504040204" pitchFamily="34" charset="-120"/>
              <a:ea typeface="微軟正黑體" panose="020B0604030504040204" pitchFamily="34" charset="-120"/>
            </a:endParaRP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轉換到卡片上</a:t>
            </a:r>
            <a:endParaRPr lang="en-US" altLang="zh-TW" sz="1600" dirty="0">
              <a:latin typeface="微軟正黑體" panose="020B0604030504040204" pitchFamily="34" charset="-120"/>
              <a:ea typeface="微軟正黑體" panose="020B0604030504040204" pitchFamily="34" charset="-120"/>
            </a:endParaRP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開發實務</a:t>
            </a:r>
            <a:endParaRPr lang="en-US" altLang="zh-TW" sz="1600" dirty="0">
              <a:latin typeface="微軟正黑體" panose="020B0604030504040204" pitchFamily="34" charset="-120"/>
              <a:ea typeface="微軟正黑體" panose="020B0604030504040204" pitchFamily="34" charset="-120"/>
            </a:endParaRP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運用場景來明確化工作流程                                                         </a:t>
            </a:r>
            <a:endParaRPr lang="en-US" altLang="zh-TW" sz="1600" b="1" dirty="0">
              <a:latin typeface="微軟正黑體" panose="020B0604030504040204" pitchFamily="34" charset="-120"/>
              <a:ea typeface="微軟正黑體" panose="020B0604030504040204" pitchFamily="34" charset="-120"/>
            </a:endParaRPr>
          </a:p>
          <a:p>
            <a:pPr marL="0" indent="0">
              <a:lnSpc>
                <a:spcPct val="100000"/>
              </a:lnSpc>
              <a:spcBef>
                <a:spcPts val="1200"/>
              </a:spcBef>
              <a:buNone/>
            </a:pPr>
            <a:r>
              <a:rPr lang="zh-TW" altLang="en-US" sz="2400" b="1" dirty="0">
                <a:latin typeface="微軟正黑體" panose="020B0604030504040204" pitchFamily="34" charset="-120"/>
                <a:ea typeface="微軟正黑體" panose="020B0604030504040204" pitchFamily="34" charset="-120"/>
              </a:rPr>
              <a:t>三、好的使用者故事</a:t>
            </a:r>
            <a:endParaRPr lang="en-US" altLang="zh-TW" sz="2400" b="1" dirty="0">
              <a:latin typeface="微軟正黑體" panose="020B0604030504040204" pitchFamily="34" charset="-120"/>
              <a:ea typeface="微軟正黑體" panose="020B0604030504040204" pitchFamily="34" charset="-120"/>
            </a:endParaRPr>
          </a:p>
          <a:p>
            <a:pPr lvl="1">
              <a:lnSpc>
                <a:spcPct val="100000"/>
              </a:lnSpc>
              <a:spcBef>
                <a:spcPts val="600"/>
              </a:spcBef>
            </a:pPr>
            <a:r>
              <a:rPr lang="zh-TW" altLang="en-US" sz="1600" dirty="0">
                <a:latin typeface="微軟正黑體" panose="020B0604030504040204" pitchFamily="34" charset="-120"/>
                <a:ea typeface="微軟正黑體" panose="020B0604030504040204" pitchFamily="34" charset="-120"/>
              </a:rPr>
              <a:t>如何開始</a:t>
            </a:r>
            <a:r>
              <a:rPr lang="en-US" altLang="zh-TW" sz="1600" dirty="0">
                <a:latin typeface="微軟正黑體" panose="020B0604030504040204" pitchFamily="34" charset="-120"/>
                <a:ea typeface="微軟正黑體" panose="020B0604030504040204" pitchFamily="34" charset="-120"/>
              </a:rPr>
              <a:t>?</a:t>
            </a:r>
          </a:p>
          <a:p>
            <a:pPr lvl="1">
              <a:lnSpc>
                <a:spcPct val="100000"/>
              </a:lnSpc>
              <a:spcBef>
                <a:spcPts val="600"/>
              </a:spcBef>
            </a:pPr>
            <a:r>
              <a:rPr lang="zh-TW" altLang="en-US" sz="1600" dirty="0">
                <a:latin typeface="微軟正黑體" panose="020B0604030504040204" pitchFamily="34" charset="-120"/>
                <a:ea typeface="微軟正黑體" panose="020B0604030504040204" pitchFamily="34" charset="-120"/>
              </a:rPr>
              <a:t>使用者故事的一些謬誤</a:t>
            </a:r>
            <a:endParaRPr lang="en-US" altLang="zh-TW" sz="1600" dirty="0">
              <a:latin typeface="微軟正黑體" panose="020B0604030504040204" pitchFamily="34" charset="-120"/>
              <a:ea typeface="微軟正黑體" panose="020B0604030504040204" pitchFamily="34" charset="-120"/>
            </a:endParaRPr>
          </a:p>
          <a:p>
            <a:pPr lvl="1">
              <a:lnSpc>
                <a:spcPct val="100000"/>
              </a:lnSpc>
              <a:spcBef>
                <a:spcPts val="600"/>
              </a:spcBef>
            </a:pPr>
            <a:r>
              <a:rPr lang="zh-TW" altLang="en-US" sz="1600" dirty="0">
                <a:latin typeface="微軟正黑體" panose="020B0604030504040204" pitchFamily="34" charset="-120"/>
                <a:ea typeface="微軟正黑體" panose="020B0604030504040204" pitchFamily="34" charset="-120"/>
              </a:rPr>
              <a:t>一個好的使用者故事 </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行為驅動開發</a:t>
            </a:r>
            <a:r>
              <a:rPr lang="en-US" altLang="zh-TW" sz="1600" dirty="0">
                <a:latin typeface="微軟正黑體" panose="020B0604030504040204" pitchFamily="34" charset="-120"/>
                <a:ea typeface="微軟正黑體" panose="020B0604030504040204" pitchFamily="34" charset="-120"/>
              </a:rPr>
              <a:t>BDD)</a:t>
            </a:r>
          </a:p>
          <a:p>
            <a:pPr lvl="1">
              <a:lnSpc>
                <a:spcPct val="100000"/>
              </a:lnSpc>
              <a:spcBef>
                <a:spcPts val="600"/>
              </a:spcBef>
            </a:pPr>
            <a:r>
              <a:rPr lang="zh-TW" altLang="en-US" sz="1600" dirty="0">
                <a:latin typeface="微軟正黑體" panose="020B0604030504040204" pitchFamily="34" charset="-120"/>
                <a:ea typeface="微軟正黑體" panose="020B0604030504040204" pitchFamily="34" charset="-120"/>
              </a:rPr>
              <a:t>運用場景來協助描述使用者故事</a:t>
            </a:r>
            <a:endParaRPr lang="en-US" altLang="zh-TW" sz="1600" dirty="0">
              <a:latin typeface="微軟正黑體" panose="020B0604030504040204" pitchFamily="34" charset="-120"/>
              <a:ea typeface="微軟正黑體" panose="020B0604030504040204" pitchFamily="34" charset="-120"/>
            </a:endParaRPr>
          </a:p>
          <a:p>
            <a:pPr marL="0" indent="0">
              <a:lnSpc>
                <a:spcPct val="100000"/>
              </a:lnSpc>
              <a:spcBef>
                <a:spcPts val="600"/>
              </a:spcBef>
              <a:buNone/>
            </a:pPr>
            <a:r>
              <a:rPr lang="zh-TW" altLang="en-US" sz="2400" b="1" dirty="0">
                <a:latin typeface="微軟正黑體" panose="020B0604030504040204" pitchFamily="34" charset="-120"/>
                <a:ea typeface="微軟正黑體" panose="020B0604030504040204" pitchFamily="34" charset="-120"/>
              </a:rPr>
              <a:t>四、</a:t>
            </a:r>
            <a:r>
              <a:rPr lang="en-US" altLang="zh-TW" sz="2400" b="1" dirty="0">
                <a:latin typeface="微軟正黑體" panose="020B0604030504040204" pitchFamily="34" charset="-120"/>
                <a:ea typeface="微軟正黑體" panose="020B0604030504040204" pitchFamily="34" charset="-120"/>
              </a:rPr>
              <a:t>User Story Mapping</a:t>
            </a: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概述、產出</a:t>
            </a:r>
            <a:endParaRPr lang="en-US" altLang="zh-TW" sz="1600" dirty="0">
              <a:latin typeface="微軟正黑體" panose="020B0604030504040204" pitchFamily="34" charset="-120"/>
              <a:ea typeface="微軟正黑體" panose="020B0604030504040204" pitchFamily="34" charset="-120"/>
            </a:endParaRPr>
          </a:p>
          <a:p>
            <a:pPr lvl="1">
              <a:lnSpc>
                <a:spcPct val="100000"/>
              </a:lnSpc>
              <a:spcBef>
                <a:spcPts val="100"/>
              </a:spcBef>
            </a:pPr>
            <a:r>
              <a:rPr lang="zh-TW" altLang="en-US" sz="1600" dirty="0">
                <a:latin typeface="微軟正黑體" panose="020B0604030504040204" pitchFamily="34" charset="-120"/>
                <a:ea typeface="微軟正黑體" panose="020B0604030504040204" pitchFamily="34" charset="-120"/>
              </a:rPr>
              <a:t>影響地圖 </a:t>
            </a:r>
            <a:r>
              <a:rPr lang="en-US" altLang="zh-TW" sz="1600" dirty="0">
                <a:latin typeface="微軟正黑體" panose="020B0604030504040204" pitchFamily="34" charset="-120"/>
                <a:ea typeface="微軟正黑體" panose="020B0604030504040204" pitchFamily="34" charset="-120"/>
              </a:rPr>
              <a:t>Impact Mapping</a:t>
            </a:r>
            <a:endParaRPr lang="zh-TW" altLang="en-US" sz="1600" dirty="0"/>
          </a:p>
          <a:p>
            <a:pPr lvl="1">
              <a:lnSpc>
                <a:spcPct val="100000"/>
              </a:lnSpc>
              <a:spcBef>
                <a:spcPts val="100"/>
              </a:spcBef>
            </a:pPr>
            <a:endParaRPr lang="en-US" altLang="zh-TW" sz="1600" dirty="0">
              <a:latin typeface="微軟正黑體" panose="020B0604030504040204" pitchFamily="34" charset="-120"/>
              <a:ea typeface="微軟正黑體" panose="020B0604030504040204" pitchFamily="34" charset="-120"/>
            </a:endParaRPr>
          </a:p>
          <a:p>
            <a:endParaRPr lang="zh-TW" altLang="en-US" b="1" dirty="0"/>
          </a:p>
          <a:p>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endParaRPr lang="en-US" altLang="zh-CN" b="1" dirty="0">
              <a:latin typeface="微軟正黑體" panose="020B0604030504040204" pitchFamily="34" charset="-120"/>
              <a:ea typeface="微軟正黑體" panose="020B0604030504040204" pitchFamily="34" charset="-120"/>
            </a:endParaRPr>
          </a:p>
          <a:p>
            <a:endParaRPr lang="zh-TW" altLang="en-US" b="1" dirty="0">
              <a:latin typeface="微軟正黑體" panose="020B0604030504040204" pitchFamily="34" charset="-120"/>
              <a:ea typeface="微軟正黑體" panose="020B0604030504040204" pitchFamily="34" charset="-120"/>
            </a:endParaRPr>
          </a:p>
        </p:txBody>
      </p:sp>
      <p:sp>
        <p:nvSpPr>
          <p:cNvPr id="4" name="矩形 3"/>
          <p:cNvSpPr/>
          <p:nvPr/>
        </p:nvSpPr>
        <p:spPr>
          <a:xfrm>
            <a:off x="8240479" y="4004500"/>
            <a:ext cx="761747" cy="338554"/>
          </a:xfrm>
          <a:prstGeom prst="rect">
            <a:avLst/>
          </a:prstGeom>
        </p:spPr>
        <p:txBody>
          <a:bodyPr wrap="none">
            <a:spAutoFit/>
          </a:bodyPr>
          <a:lstStyle/>
          <a:p>
            <a:r>
              <a:rPr lang="en-US" altLang="zh-TW" sz="1600" b="1" dirty="0">
                <a:latin typeface="微軟正黑體" panose="020B0604030504040204" pitchFamily="34" charset="-120"/>
                <a:ea typeface="微軟正黑體" panose="020B0604030504040204" pitchFamily="34" charset="-120"/>
              </a:rPr>
              <a:t>72-76</a:t>
            </a:r>
            <a:endParaRPr lang="zh-TW" altLang="en-US" sz="1600" dirty="0"/>
          </a:p>
        </p:txBody>
      </p:sp>
      <p:sp>
        <p:nvSpPr>
          <p:cNvPr id="5" name="矩形 4"/>
          <p:cNvSpPr/>
          <p:nvPr/>
        </p:nvSpPr>
        <p:spPr>
          <a:xfrm>
            <a:off x="8240479" y="2637540"/>
            <a:ext cx="428322" cy="338554"/>
          </a:xfrm>
          <a:prstGeom prst="rect">
            <a:avLst/>
          </a:prstGeom>
        </p:spPr>
        <p:txBody>
          <a:bodyPr wrap="none">
            <a:spAutoFit/>
          </a:bodyPr>
          <a:lstStyle/>
          <a:p>
            <a:r>
              <a:rPr lang="en-US" altLang="zh-TW" sz="1600" b="1" dirty="0">
                <a:latin typeface="微軟正黑體" panose="020B0604030504040204" pitchFamily="34" charset="-120"/>
                <a:ea typeface="微軟正黑體" panose="020B0604030504040204" pitchFamily="34" charset="-120"/>
              </a:rPr>
              <a:t>38</a:t>
            </a:r>
            <a:endParaRPr lang="zh-TW" altLang="en-US" sz="1600" dirty="0"/>
          </a:p>
        </p:txBody>
      </p:sp>
      <p:cxnSp>
        <p:nvCxnSpPr>
          <p:cNvPr id="7" name="直線單箭頭接點 6"/>
          <p:cNvCxnSpPr/>
          <p:nvPr/>
        </p:nvCxnSpPr>
        <p:spPr>
          <a:xfrm flipH="1">
            <a:off x="5435867" y="6695923"/>
            <a:ext cx="758236" cy="55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245288" y="4412137"/>
            <a:ext cx="418704" cy="369332"/>
          </a:xfrm>
          <a:prstGeom prst="rect">
            <a:avLst/>
          </a:prstGeom>
        </p:spPr>
        <p:txBody>
          <a:bodyPr wrap="none">
            <a:spAutoFit/>
          </a:bodyPr>
          <a:lstStyle/>
          <a:p>
            <a:r>
              <a:rPr lang="en-US" altLang="zh-TW" b="1" dirty="0"/>
              <a:t>87</a:t>
            </a:r>
            <a:endParaRPr lang="zh-TW" altLang="en-US" b="1" dirty="0"/>
          </a:p>
        </p:txBody>
      </p:sp>
      <p:sp>
        <p:nvSpPr>
          <p:cNvPr id="10" name="矩形 9"/>
          <p:cNvSpPr/>
          <p:nvPr/>
        </p:nvSpPr>
        <p:spPr>
          <a:xfrm>
            <a:off x="8303067" y="5886180"/>
            <a:ext cx="418704" cy="369332"/>
          </a:xfrm>
          <a:prstGeom prst="rect">
            <a:avLst/>
          </a:prstGeom>
        </p:spPr>
        <p:txBody>
          <a:bodyPr wrap="none">
            <a:spAutoFit/>
          </a:bodyPr>
          <a:lstStyle/>
          <a:p>
            <a:r>
              <a:rPr lang="en-US" altLang="zh-TW" b="1" dirty="0"/>
              <a:t>94</a:t>
            </a:r>
            <a:endParaRPr lang="zh-TW" altLang="en-US" b="1" dirty="0"/>
          </a:p>
        </p:txBody>
      </p:sp>
      <p:sp>
        <p:nvSpPr>
          <p:cNvPr id="12" name="矩形 11"/>
          <p:cNvSpPr/>
          <p:nvPr/>
        </p:nvSpPr>
        <p:spPr>
          <a:xfrm>
            <a:off x="8240479" y="1938154"/>
            <a:ext cx="428322" cy="338554"/>
          </a:xfrm>
          <a:prstGeom prst="rect">
            <a:avLst/>
          </a:prstGeom>
        </p:spPr>
        <p:txBody>
          <a:bodyPr wrap="none">
            <a:spAutoFit/>
          </a:bodyPr>
          <a:lstStyle/>
          <a:p>
            <a:r>
              <a:rPr lang="en-US" altLang="zh-TW" sz="1600" b="1" dirty="0">
                <a:latin typeface="微軟正黑體" panose="020B0604030504040204" pitchFamily="34" charset="-120"/>
                <a:ea typeface="微軟正黑體" panose="020B0604030504040204" pitchFamily="34" charset="-120"/>
              </a:rPr>
              <a:t>23</a:t>
            </a:r>
            <a:endParaRPr lang="zh-TW" altLang="en-US" sz="1600" dirty="0"/>
          </a:p>
        </p:txBody>
      </p:sp>
      <p:sp>
        <p:nvSpPr>
          <p:cNvPr id="14" name="矩形 13"/>
          <p:cNvSpPr/>
          <p:nvPr/>
        </p:nvSpPr>
        <p:spPr>
          <a:xfrm>
            <a:off x="6362293" y="6488668"/>
            <a:ext cx="1107996" cy="369332"/>
          </a:xfrm>
          <a:prstGeom prst="rect">
            <a:avLst/>
          </a:prstGeom>
        </p:spPr>
        <p:txBody>
          <a:bodyPr wrap="non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最新修改</a:t>
            </a:r>
            <a:endParaRPr lang="zh-TW" altLang="en-US" dirty="0">
              <a:solidFill>
                <a:srgbClr val="C00000"/>
              </a:solidFill>
            </a:endParaRPr>
          </a:p>
        </p:txBody>
      </p:sp>
      <p:sp>
        <p:nvSpPr>
          <p:cNvPr id="6" name="矩形 5"/>
          <p:cNvSpPr/>
          <p:nvPr/>
        </p:nvSpPr>
        <p:spPr>
          <a:xfrm>
            <a:off x="1555983" y="143834"/>
            <a:ext cx="2646878"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零、敏捷需求概述</a:t>
            </a:r>
            <a:endParaRPr lang="zh-TW" altLang="en-US" sz="2400" dirty="0"/>
          </a:p>
        </p:txBody>
      </p:sp>
    </p:spTree>
    <p:extLst>
      <p:ext uri="{BB962C8B-B14F-4D97-AF65-F5344CB8AC3E}">
        <p14:creationId xmlns:p14="http://schemas.microsoft.com/office/powerpoint/2010/main" val="2010991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437352"/>
            <a:ext cx="8784976" cy="461665"/>
          </a:xfrm>
          <a:prstGeom prst="rect">
            <a:avLst/>
          </a:prstGeom>
        </p:spPr>
        <p:txBody>
          <a:bodyPr wrap="square">
            <a:spAutoFit/>
          </a:bodyPr>
          <a:lstStyle/>
          <a:p>
            <a:r>
              <a:rPr lang="en-US" altLang="zh-TW" sz="2400" dirty="0">
                <a:latin typeface="微軟正黑體" panose="020B0604030504040204" pitchFamily="34" charset="-120"/>
                <a:ea typeface="微軟正黑體" panose="020B0604030504040204" pitchFamily="34" charset="-120"/>
              </a:rPr>
              <a:t>Brown Cow </a:t>
            </a:r>
            <a:r>
              <a:rPr lang="zh-TW" altLang="en-US" sz="2400" dirty="0">
                <a:latin typeface="微軟正黑體" panose="020B0604030504040204" pitchFamily="34" charset="-120"/>
                <a:ea typeface="微軟正黑體" panose="020B0604030504040204" pitchFamily="34" charset="-120"/>
              </a:rPr>
              <a:t>的名稱來自一種</a:t>
            </a:r>
            <a:r>
              <a:rPr lang="zh-TW" altLang="en-US" sz="2400" b="1" dirty="0">
                <a:latin typeface="微軟正黑體" panose="020B0604030504040204" pitchFamily="34" charset="-120"/>
                <a:ea typeface="微軟正黑體" panose="020B0604030504040204" pitchFamily="34" charset="-120"/>
              </a:rPr>
              <a:t>英語郎誦法</a:t>
            </a:r>
            <a:r>
              <a:rPr lang="zh-TW" altLang="en-US" sz="2400" dirty="0"/>
              <a:t>，</a:t>
            </a:r>
            <a:r>
              <a:rPr lang="en-US" altLang="zh-TW" sz="2000" dirty="0"/>
              <a:t>How now brown cow?</a:t>
            </a:r>
            <a:r>
              <a:rPr lang="en-US" altLang="zh-TW" sz="2400" dirty="0"/>
              <a:t> </a:t>
            </a:r>
            <a:endParaRPr lang="zh-TW" altLang="en-US" sz="2400" dirty="0"/>
          </a:p>
        </p:txBody>
      </p:sp>
      <p:sp>
        <p:nvSpPr>
          <p:cNvPr id="5" name="矩形 4"/>
          <p:cNvSpPr/>
          <p:nvPr/>
        </p:nvSpPr>
        <p:spPr>
          <a:xfrm>
            <a:off x="1115616" y="849769"/>
            <a:ext cx="8424936" cy="338554"/>
          </a:xfrm>
          <a:prstGeom prst="rect">
            <a:avLst/>
          </a:prstGeom>
        </p:spPr>
        <p:txBody>
          <a:bodyPr wrap="square">
            <a:spAutoFit/>
          </a:bodyPr>
          <a:lstStyle/>
          <a:p>
            <a:r>
              <a:rPr lang="zh-TW" altLang="en-US" sz="1600" dirty="0"/>
              <a:t>兩條軸線分開了，</a:t>
            </a:r>
            <a:r>
              <a:rPr lang="en-US" altLang="zh-TW" sz="1600" dirty="0"/>
              <a:t>What(</a:t>
            </a:r>
            <a:r>
              <a:rPr lang="zh-TW" altLang="en-US" sz="1600" dirty="0"/>
              <a:t>什麼</a:t>
            </a:r>
            <a:r>
              <a:rPr lang="en-US" altLang="zh-TW" sz="1600" dirty="0"/>
              <a:t>)</a:t>
            </a:r>
            <a:r>
              <a:rPr lang="zh-TW" altLang="en-US" sz="1600" dirty="0"/>
              <a:t>和 </a:t>
            </a:r>
            <a:r>
              <a:rPr lang="en-US" altLang="zh-TW" sz="1600" dirty="0"/>
              <a:t>How(</a:t>
            </a:r>
            <a:r>
              <a:rPr lang="zh-TW" altLang="en-US" sz="1600" dirty="0"/>
              <a:t>如何</a:t>
            </a:r>
            <a:r>
              <a:rPr lang="en-US" altLang="zh-TW" sz="1600" dirty="0"/>
              <a:t>)</a:t>
            </a:r>
            <a:r>
              <a:rPr lang="zh-TW" altLang="en-US" sz="1600" dirty="0"/>
              <a:t>及 </a:t>
            </a:r>
            <a:r>
              <a:rPr lang="en-US" altLang="zh-TW" sz="1600" dirty="0"/>
              <a:t>Now(</a:t>
            </a:r>
            <a:r>
              <a:rPr lang="zh-TW" altLang="en-US" sz="1600" dirty="0"/>
              <a:t>現在</a:t>
            </a:r>
            <a:r>
              <a:rPr lang="en-US" altLang="zh-TW" sz="1600" dirty="0"/>
              <a:t>)</a:t>
            </a:r>
            <a:r>
              <a:rPr lang="zh-TW" altLang="en-US" sz="1600" dirty="0"/>
              <a:t>和 </a:t>
            </a:r>
            <a:r>
              <a:rPr lang="en-US" altLang="zh-TW" sz="1600" dirty="0"/>
              <a:t>Future(</a:t>
            </a:r>
            <a:r>
              <a:rPr lang="zh-TW" altLang="en-US" sz="1600" dirty="0"/>
              <a:t>未來</a:t>
            </a:r>
            <a:r>
              <a:rPr lang="en-US" altLang="zh-TW" sz="1600" dirty="0"/>
              <a:t>)</a:t>
            </a:r>
            <a:endParaRPr lang="zh-TW" altLang="en-US" sz="1600" dirty="0"/>
          </a:p>
        </p:txBody>
      </p:sp>
      <p:sp>
        <p:nvSpPr>
          <p:cNvPr id="6" name="矩形 5"/>
          <p:cNvSpPr/>
          <p:nvPr/>
        </p:nvSpPr>
        <p:spPr>
          <a:xfrm>
            <a:off x="352177" y="3284903"/>
            <a:ext cx="8136904" cy="692497"/>
          </a:xfrm>
          <a:prstGeom prst="rect">
            <a:avLst/>
          </a:prstGeom>
        </p:spPr>
        <p:txBody>
          <a:bodyPr wrap="square">
            <a:spAutoFit/>
          </a:bodyPr>
          <a:lstStyle/>
          <a:p>
            <a:r>
              <a:rPr lang="en-US" altLang="zh-TW" sz="2000" dirty="0"/>
              <a:t>How-Now</a:t>
            </a:r>
          </a:p>
          <a:p>
            <a:pPr>
              <a:spcBef>
                <a:spcPts val="600"/>
              </a:spcBef>
            </a:pPr>
            <a:r>
              <a:rPr lang="zh-TW" altLang="en-US" sz="1400" dirty="0"/>
              <a:t>展示了工作當前的實現，包括物理工件、人員和完成工作的處理節點。</a:t>
            </a:r>
          </a:p>
        </p:txBody>
      </p:sp>
      <p:sp>
        <p:nvSpPr>
          <p:cNvPr id="7" name="矩形 6"/>
          <p:cNvSpPr/>
          <p:nvPr/>
        </p:nvSpPr>
        <p:spPr>
          <a:xfrm>
            <a:off x="353820" y="4158984"/>
            <a:ext cx="8136904" cy="692497"/>
          </a:xfrm>
          <a:prstGeom prst="rect">
            <a:avLst/>
          </a:prstGeom>
        </p:spPr>
        <p:txBody>
          <a:bodyPr wrap="square">
            <a:spAutoFit/>
          </a:bodyPr>
          <a:lstStyle/>
          <a:p>
            <a:r>
              <a:rPr lang="en-US" altLang="zh-TW" sz="2000" dirty="0"/>
              <a:t>What-Now</a:t>
            </a:r>
          </a:p>
          <a:p>
            <a:pPr>
              <a:spcBef>
                <a:spcPts val="600"/>
              </a:spcBef>
            </a:pPr>
            <a:r>
              <a:rPr lang="zh-TW" altLang="en-US" sz="1400" dirty="0"/>
              <a:t>展示了真正的業務策略，也就是工作的本質。</a:t>
            </a:r>
          </a:p>
        </p:txBody>
      </p:sp>
      <p:sp>
        <p:nvSpPr>
          <p:cNvPr id="8" name="矩形 7"/>
          <p:cNvSpPr/>
          <p:nvPr/>
        </p:nvSpPr>
        <p:spPr>
          <a:xfrm>
            <a:off x="352177" y="5010123"/>
            <a:ext cx="8634064" cy="692497"/>
          </a:xfrm>
          <a:prstGeom prst="rect">
            <a:avLst/>
          </a:prstGeom>
        </p:spPr>
        <p:txBody>
          <a:bodyPr wrap="square">
            <a:spAutoFit/>
          </a:bodyPr>
          <a:lstStyle/>
          <a:p>
            <a:r>
              <a:rPr lang="en-US" altLang="zh-TW" sz="2000" dirty="0"/>
              <a:t>Future-What</a:t>
            </a:r>
          </a:p>
          <a:p>
            <a:pPr>
              <a:spcBef>
                <a:spcPts val="600"/>
              </a:spcBef>
            </a:pPr>
            <a:r>
              <a:rPr lang="zh-TW" altLang="en-US" sz="1400" dirty="0"/>
              <a:t>展示了擁有者希望的業務，不包含技術實踐，因此純粹是建議的業務領域未來狀態。</a:t>
            </a:r>
          </a:p>
        </p:txBody>
      </p:sp>
      <p:sp>
        <p:nvSpPr>
          <p:cNvPr id="9" name="矩形 8"/>
          <p:cNvSpPr/>
          <p:nvPr/>
        </p:nvSpPr>
        <p:spPr>
          <a:xfrm>
            <a:off x="352177" y="5856174"/>
            <a:ext cx="8490048" cy="692497"/>
          </a:xfrm>
          <a:prstGeom prst="rect">
            <a:avLst/>
          </a:prstGeom>
        </p:spPr>
        <p:txBody>
          <a:bodyPr wrap="square">
            <a:spAutoFit/>
          </a:bodyPr>
          <a:lstStyle/>
          <a:p>
            <a:r>
              <a:rPr lang="en-US" altLang="zh-TW" sz="2000" dirty="0"/>
              <a:t>Future-How</a:t>
            </a:r>
          </a:p>
          <a:p>
            <a:pPr>
              <a:spcBef>
                <a:spcPts val="600"/>
              </a:spcBef>
            </a:pPr>
            <a:r>
              <a:rPr lang="zh-TW" altLang="en-US" sz="1400" dirty="0"/>
              <a:t>展示了將來業務，不包含技術策略的視圖，加上使之成為現實的技術和人員。</a:t>
            </a:r>
          </a:p>
        </p:txBody>
      </p:sp>
      <p:pic>
        <p:nvPicPr>
          <p:cNvPr id="11" name="圖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3" y="1502617"/>
            <a:ext cx="1801103" cy="135483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126658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404664"/>
            <a:ext cx="6896698" cy="5159187"/>
          </a:xfrm>
          <a:prstGeom prst="rect">
            <a:avLst/>
          </a:prstGeom>
        </p:spPr>
      </p:pic>
      <p:sp>
        <p:nvSpPr>
          <p:cNvPr id="7" name="矩形 6"/>
          <p:cNvSpPr/>
          <p:nvPr/>
        </p:nvSpPr>
        <p:spPr>
          <a:xfrm>
            <a:off x="1437514" y="5985283"/>
            <a:ext cx="5040560" cy="461665"/>
          </a:xfrm>
          <a:prstGeom prst="rect">
            <a:avLst/>
          </a:prstGeom>
        </p:spPr>
        <p:txBody>
          <a:bodyPr wrap="square">
            <a:spAutoFit/>
          </a:bodyPr>
          <a:lstStyle/>
          <a:p>
            <a:r>
              <a:rPr lang="en-US" altLang="zh-TW" sz="2400" dirty="0"/>
              <a:t>How-Now</a:t>
            </a:r>
            <a:r>
              <a:rPr lang="zh-TW" altLang="en-US" sz="2400" dirty="0"/>
              <a:t> </a:t>
            </a:r>
            <a:r>
              <a:rPr lang="zh-TW" altLang="en-US" sz="2400" dirty="0">
                <a:latin typeface="微軟正黑體" panose="020B0604030504040204" pitchFamily="34" charset="-120"/>
                <a:ea typeface="微軟正黑體" panose="020B0604030504040204" pitchFamily="34" charset="-120"/>
              </a:rPr>
              <a:t>展示了工作當前的實況</a:t>
            </a:r>
          </a:p>
        </p:txBody>
      </p:sp>
      <p:sp>
        <p:nvSpPr>
          <p:cNvPr id="9" name="向右箭號 8"/>
          <p:cNvSpPr/>
          <p:nvPr/>
        </p:nvSpPr>
        <p:spPr bwMode="auto">
          <a:xfrm>
            <a:off x="1115616" y="6036096"/>
            <a:ext cx="288032" cy="3600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zh-TW" alt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1257300" y="-100013"/>
            <a:ext cx="7886700" cy="1125538"/>
          </a:xfrm>
        </p:spPr>
        <p:txBody>
          <a:bodyPr/>
          <a:lstStyle/>
          <a:p>
            <a:pPr>
              <a:spcBef>
                <a:spcPts val="600"/>
              </a:spcBef>
            </a:pPr>
            <a:r>
              <a:rPr lang="en-US" altLang="zh-TW" sz="3200" dirty="0"/>
              <a:t>How-Now</a:t>
            </a:r>
            <a:r>
              <a:rPr lang="zh-TW" altLang="en-US" sz="3200" dirty="0"/>
              <a:t> </a:t>
            </a:r>
            <a:r>
              <a:rPr lang="zh-TW" altLang="en-US" sz="3200" dirty="0">
                <a:latin typeface="微軟正黑體" panose="020B0604030504040204" pitchFamily="34" charset="-120"/>
                <a:ea typeface="微軟正黑體" panose="020B0604030504040204" pitchFamily="34" charset="-120"/>
              </a:rPr>
              <a:t>展示了工作當前的實況</a:t>
            </a:r>
            <a:br>
              <a:rPr lang="en-US" altLang="zh-TW" sz="3200" dirty="0">
                <a:latin typeface="微軟正黑體" panose="020B0604030504040204" pitchFamily="34" charset="-120"/>
                <a:ea typeface="微軟正黑體" panose="020B0604030504040204" pitchFamily="34" charset="-120"/>
              </a:rPr>
            </a:br>
            <a:br>
              <a:rPr lang="en-US" altLang="zh-TW" sz="300" dirty="0"/>
            </a:br>
            <a:r>
              <a:rPr lang="en-US" altLang="zh-TW" sz="2400" dirty="0"/>
              <a:t>(</a:t>
            </a:r>
            <a:r>
              <a:rPr lang="zh-TW" altLang="en-US" sz="2400" dirty="0"/>
              <a:t> 當前情況的模型 </a:t>
            </a:r>
            <a:r>
              <a:rPr lang="en-US" altLang="zh-TW" sz="2400" dirty="0"/>
              <a:t>)</a:t>
            </a:r>
            <a:endParaRPr lang="zh-TW" altLang="en-US" sz="2400" dirty="0"/>
          </a:p>
        </p:txBody>
      </p:sp>
      <p:sp>
        <p:nvSpPr>
          <p:cNvPr id="2" name="文字版面配置區 1"/>
          <p:cNvSpPr>
            <a:spLocks noGrp="1"/>
          </p:cNvSpPr>
          <p:nvPr>
            <p:ph type="body" sz="quarter" idx="4294967295"/>
          </p:nvPr>
        </p:nvSpPr>
        <p:spPr>
          <a:xfrm>
            <a:off x="250371" y="1412875"/>
            <a:ext cx="8893629" cy="5256213"/>
          </a:xfrm>
        </p:spPr>
        <p:txBody>
          <a:bodyPr>
            <a:normAutofit/>
          </a:bodyPr>
          <a:lstStyle/>
          <a:p>
            <a:pPr>
              <a:spcBef>
                <a:spcPts val="1500"/>
              </a:spcBef>
            </a:pPr>
            <a:r>
              <a:rPr lang="zh-TW" altLang="en-US" sz="2600" dirty="0">
                <a:solidFill>
                  <a:schemeClr val="tx1"/>
                </a:solidFill>
                <a:latin typeface="微軟正黑體" panose="020B0604030504040204" pitchFamily="34" charset="-120"/>
                <a:ea typeface="微軟正黑體" panose="020B0604030504040204" pitchFamily="34" charset="-120"/>
              </a:rPr>
              <a:t>不要只是觀察，應該而是實際參與。</a:t>
            </a:r>
            <a:endParaRPr lang="en-US" altLang="zh-TW" sz="2600" dirty="0">
              <a:solidFill>
                <a:schemeClr val="tx1"/>
              </a:solidFill>
              <a:latin typeface="微軟正黑體" panose="020B0604030504040204" pitchFamily="34" charset="-120"/>
              <a:ea typeface="微軟正黑體" panose="020B0604030504040204" pitchFamily="34" charset="-120"/>
            </a:endParaRPr>
          </a:p>
          <a:p>
            <a:pPr>
              <a:spcBef>
                <a:spcPts val="1500"/>
              </a:spcBef>
            </a:pPr>
            <a:r>
              <a:rPr lang="zh-TW" altLang="en-US" sz="2600" dirty="0">
                <a:solidFill>
                  <a:schemeClr val="tx1"/>
                </a:solidFill>
                <a:latin typeface="微軟正黑體" panose="020B0604030504040204" pitchFamily="34" charset="-120"/>
                <a:ea typeface="微軟正黑體" panose="020B0604030504040204" pitchFamily="34" charset="-120"/>
              </a:rPr>
              <a:t>如果你需要足夠的基礎來問其他的問題，就使用這個示圖。</a:t>
            </a:r>
            <a:endParaRPr lang="en-US" altLang="zh-TW" sz="2600" dirty="0">
              <a:solidFill>
                <a:schemeClr val="tx1"/>
              </a:solidFill>
              <a:latin typeface="微軟正黑體" panose="020B0604030504040204" pitchFamily="34" charset="-120"/>
              <a:ea typeface="微軟正黑體" panose="020B0604030504040204" pitchFamily="34" charset="-120"/>
            </a:endParaRPr>
          </a:p>
          <a:p>
            <a:pPr>
              <a:spcBef>
                <a:spcPts val="1500"/>
              </a:spcBef>
            </a:pPr>
            <a:r>
              <a:rPr lang="zh-TW" altLang="en-US" sz="2500" dirty="0">
                <a:solidFill>
                  <a:schemeClr val="tx1"/>
                </a:solidFill>
                <a:latin typeface="微軟正黑體" panose="020B0604030504040204" pitchFamily="34" charset="-120"/>
                <a:ea typeface="微軟正黑體" panose="020B0604030504040204" pitchFamily="34" charset="-120"/>
              </a:rPr>
              <a:t>知道在哪裡問問題，問那些問題，幾乎和知道答案一樣有用。</a:t>
            </a:r>
            <a:endParaRPr lang="en-US" altLang="zh-TW" sz="2500" dirty="0">
              <a:solidFill>
                <a:schemeClr val="tx1"/>
              </a:solidFill>
              <a:latin typeface="微軟正黑體" panose="020B0604030504040204" pitchFamily="34" charset="-120"/>
              <a:ea typeface="微軟正黑體" panose="020B0604030504040204" pitchFamily="34" charset="-120"/>
            </a:endParaRPr>
          </a:p>
          <a:p>
            <a:pPr>
              <a:spcBef>
                <a:spcPts val="1500"/>
              </a:spcBef>
            </a:pPr>
            <a:r>
              <a:rPr lang="zh-TW" altLang="en-US" sz="2500" dirty="0">
                <a:solidFill>
                  <a:schemeClr val="tx1"/>
                </a:solidFill>
                <a:latin typeface="微軟正黑體" panose="020B0604030504040204" pitchFamily="34" charset="-120"/>
                <a:ea typeface="微軟正黑體" panose="020B0604030504040204" pitchFamily="34" charset="-120"/>
              </a:rPr>
              <a:t>不能太詳細，要限制細節數，因為對一個打算替換掉的系統來說，得到一個詳細的系統模型意義不大。</a:t>
            </a:r>
            <a:endParaRPr lang="en-US" altLang="zh-TW" sz="2500" dirty="0">
              <a:solidFill>
                <a:schemeClr val="tx1"/>
              </a:solidFill>
              <a:latin typeface="微軟正黑體" panose="020B0604030504040204" pitchFamily="34" charset="-120"/>
              <a:ea typeface="微軟正黑體" panose="020B0604030504040204" pitchFamily="34" charset="-120"/>
            </a:endParaRPr>
          </a:p>
          <a:p>
            <a:pPr>
              <a:spcBef>
                <a:spcPts val="1500"/>
              </a:spcBef>
            </a:pPr>
            <a:r>
              <a:rPr lang="zh-TW" altLang="en-US" sz="2500" dirty="0">
                <a:solidFill>
                  <a:schemeClr val="tx1"/>
                </a:solidFill>
                <a:latin typeface="微軟正黑體" panose="020B0604030504040204" pitchFamily="34" charset="-120"/>
                <a:ea typeface="微軟正黑體" panose="020B0604030504040204" pitchFamily="34" charset="-120"/>
              </a:rPr>
              <a:t>讓模型有一個很大的範圍，因為需求分析實際上是 </a:t>
            </a:r>
            <a:r>
              <a:rPr lang="zh-TW" altLang="en-US" sz="2500" b="1" u="sng" dirty="0">
                <a:solidFill>
                  <a:schemeClr val="tx1"/>
                </a:solidFill>
                <a:latin typeface="微軟正黑體" panose="020B0604030504040204" pitchFamily="34" charset="-120"/>
                <a:ea typeface="微軟正黑體" panose="020B0604030504040204" pitchFamily="34" charset="-120"/>
              </a:rPr>
              <a:t>工作再造</a:t>
            </a:r>
            <a:r>
              <a:rPr lang="zh-TW" altLang="en-US" sz="2500" dirty="0">
                <a:solidFill>
                  <a:schemeClr val="tx1"/>
                </a:solidFill>
                <a:latin typeface="微軟正黑體" panose="020B0604030504040204" pitchFamily="34" charset="-120"/>
                <a:ea typeface="微軟正黑體" panose="020B0604030504040204" pitchFamily="34" charset="-120"/>
              </a:rPr>
              <a:t> 的過程，因此研究越多就越容易改進它。</a:t>
            </a:r>
            <a:endParaRPr lang="en-US" altLang="zh-TW" sz="2500" dirty="0">
              <a:solidFill>
                <a:schemeClr val="tx1"/>
              </a:solidFill>
              <a:latin typeface="微軟正黑體" panose="020B0604030504040204" pitchFamily="34" charset="-120"/>
              <a:ea typeface="微軟正黑體" panose="020B0604030504040204" pitchFamily="34" charset="-120"/>
            </a:endParaRPr>
          </a:p>
          <a:p>
            <a:pPr>
              <a:spcBef>
                <a:spcPts val="1500"/>
              </a:spcBef>
            </a:pPr>
            <a:r>
              <a:rPr lang="zh-TW" altLang="en-US" sz="2500" dirty="0">
                <a:solidFill>
                  <a:schemeClr val="tx1"/>
                </a:solidFill>
                <a:latin typeface="微軟正黑體" panose="020B0604030504040204" pitchFamily="34" charset="-120"/>
                <a:ea typeface="微軟正黑體" panose="020B0604030504040204" pitchFamily="34" charset="-120"/>
              </a:rPr>
              <a:t>尋找可重複使用的需求，抽象的解釋它用來發現更多的相似之處。</a:t>
            </a:r>
            <a:endParaRPr lang="en-US" altLang="zh-TW" sz="2500" dirty="0">
              <a:solidFill>
                <a:schemeClr val="tx1"/>
              </a:solidFill>
              <a:latin typeface="微軟正黑體" panose="020B0604030504040204" pitchFamily="34" charset="-120"/>
              <a:ea typeface="微軟正黑體" panose="020B0604030504040204" pitchFamily="34" charset="-120"/>
            </a:endParaRPr>
          </a:p>
          <a:p>
            <a:pPr>
              <a:spcBef>
                <a:spcPts val="1200"/>
              </a:spcBef>
            </a:pPr>
            <a:r>
              <a:rPr lang="zh-TW" altLang="en-US" sz="2600" dirty="0">
                <a:solidFill>
                  <a:schemeClr val="tx1"/>
                </a:solidFill>
                <a:latin typeface="微軟正黑體" panose="020B0604030504040204" pitchFamily="34" charset="-120"/>
                <a:ea typeface="微軟正黑體" panose="020B0604030504040204" pitchFamily="34" charset="-120"/>
              </a:rPr>
              <a:t>快而不完美的過程建模 </a:t>
            </a:r>
            <a:r>
              <a:rPr lang="en-US" altLang="zh-TW" sz="2600" dirty="0">
                <a:solidFill>
                  <a:schemeClr val="tx1"/>
                </a:solidFill>
                <a:latin typeface="微軟正黑體" panose="020B0604030504040204" pitchFamily="34" charset="-120"/>
                <a:ea typeface="微軟正黑體" panose="020B0604030504040204" pitchFamily="34" charset="-120"/>
              </a:rPr>
              <a:t>–</a:t>
            </a:r>
            <a:r>
              <a:rPr lang="en-US" altLang="zh-TW" sz="2600" dirty="0"/>
              <a:t> </a:t>
            </a:r>
            <a:r>
              <a:rPr lang="zh-TW" altLang="en-US" sz="2600" dirty="0">
                <a:solidFill>
                  <a:srgbClr val="C00000"/>
                </a:solidFill>
              </a:rPr>
              <a:t>便利貼</a:t>
            </a:r>
            <a:r>
              <a:rPr lang="en-US" altLang="zh-TW" sz="2600" dirty="0">
                <a:solidFill>
                  <a:srgbClr val="C00000"/>
                </a:solidFill>
              </a:rPr>
              <a:t>+</a:t>
            </a:r>
            <a:r>
              <a:rPr lang="zh-TW" altLang="en-US" sz="2600" dirty="0">
                <a:solidFill>
                  <a:srgbClr val="C00000"/>
                </a:solidFill>
              </a:rPr>
              <a:t>膠帶</a:t>
            </a:r>
            <a:r>
              <a:rPr lang="zh-TW" altLang="en-US" sz="2600" dirty="0"/>
              <a:t>。</a:t>
            </a:r>
            <a:endParaRPr lang="en-US" altLang="zh-TW" sz="2600" dirty="0"/>
          </a:p>
          <a:p>
            <a:pPr marL="0" indent="0">
              <a:spcBef>
                <a:spcPts val="0"/>
              </a:spcBef>
              <a:buNone/>
            </a:pPr>
            <a:r>
              <a:rPr lang="zh-TW" altLang="en-US"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原型是需求得誘餌</a:t>
            </a:r>
            <a:r>
              <a:rPr lang="en-US" altLang="zh-TW" sz="2400" dirty="0">
                <a:solidFill>
                  <a:schemeClr val="tx1"/>
                </a:solidFill>
                <a:latin typeface="微軟正黑體" panose="020B0604030504040204" pitchFamily="34" charset="-120"/>
                <a:ea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7524328" y="188640"/>
            <a:ext cx="1056626" cy="1341347"/>
          </a:xfrm>
          <a:prstGeom prst="rect">
            <a:avLst/>
          </a:prstGeom>
        </p:spPr>
      </p:pic>
    </p:spTree>
    <p:extLst>
      <p:ext uri="{BB962C8B-B14F-4D97-AF65-F5344CB8AC3E}">
        <p14:creationId xmlns:p14="http://schemas.microsoft.com/office/powerpoint/2010/main" val="603006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714" y="980728"/>
            <a:ext cx="7099033" cy="5386515"/>
          </a:xfrm>
          <a:prstGeom prst="rect">
            <a:avLst/>
          </a:prstGeom>
        </p:spPr>
      </p:pic>
      <p:sp>
        <p:nvSpPr>
          <p:cNvPr id="5" name="矩形 4"/>
          <p:cNvSpPr/>
          <p:nvPr/>
        </p:nvSpPr>
        <p:spPr>
          <a:xfrm>
            <a:off x="1691680" y="188639"/>
            <a:ext cx="5112568" cy="461665"/>
          </a:xfrm>
          <a:prstGeom prst="rect">
            <a:avLst/>
          </a:prstGeom>
        </p:spPr>
        <p:txBody>
          <a:bodyPr wrap="square">
            <a:spAutoFit/>
          </a:bodyPr>
          <a:lstStyle/>
          <a:p>
            <a:r>
              <a:rPr lang="en-US" altLang="zh-TW" sz="2400" dirty="0"/>
              <a:t>What-Now</a:t>
            </a:r>
            <a:r>
              <a:rPr lang="zh-TW" altLang="en-US" sz="2400" dirty="0"/>
              <a:t> </a:t>
            </a:r>
            <a:r>
              <a:rPr lang="zh-TW" altLang="en-US" sz="2400" dirty="0">
                <a:latin typeface="微軟正黑體" panose="020B0604030504040204" pitchFamily="34" charset="-120"/>
                <a:ea typeface="微軟正黑體" panose="020B0604030504040204" pitchFamily="34" charset="-120"/>
              </a:rPr>
              <a:t>展示了真正的業務策略</a:t>
            </a:r>
          </a:p>
        </p:txBody>
      </p:sp>
      <p:sp>
        <p:nvSpPr>
          <p:cNvPr id="6" name="向右箭號 5"/>
          <p:cNvSpPr/>
          <p:nvPr/>
        </p:nvSpPr>
        <p:spPr bwMode="auto">
          <a:xfrm>
            <a:off x="1259632" y="268051"/>
            <a:ext cx="288032" cy="3028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zh-TW" alt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46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0" y="-14089"/>
            <a:ext cx="7886700" cy="1125538"/>
          </a:xfrm>
        </p:spPr>
        <p:txBody>
          <a:bodyPr>
            <a:normAutofit fontScale="90000"/>
          </a:bodyPr>
          <a:lstStyle/>
          <a:p>
            <a:r>
              <a:rPr lang="en-US" altLang="zh-TW" dirty="0"/>
              <a:t>What-Now</a:t>
            </a:r>
            <a:r>
              <a:rPr lang="zh-TW" altLang="en-US" dirty="0"/>
              <a:t> </a:t>
            </a:r>
            <a:r>
              <a:rPr lang="zh-TW" altLang="en-US" dirty="0">
                <a:latin typeface="微軟正黑體" panose="020B0604030504040204" pitchFamily="34" charset="-120"/>
                <a:ea typeface="微軟正黑體" panose="020B0604030504040204" pitchFamily="34" charset="-120"/>
              </a:rPr>
              <a:t>展示了真正的業務策略</a:t>
            </a:r>
            <a:br>
              <a:rPr lang="en-US" altLang="zh-TW"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業務真正需要做什麼</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sz="quarter" idx="4294967295"/>
          </p:nvPr>
        </p:nvSpPr>
        <p:spPr>
          <a:xfrm>
            <a:off x="0" y="1700213"/>
            <a:ext cx="8662988" cy="5257800"/>
          </a:xfrm>
        </p:spPr>
        <p:txBody>
          <a:bodyPr/>
          <a:lstStyle/>
          <a:p>
            <a:pPr>
              <a:spcBef>
                <a:spcPts val="1800"/>
              </a:spcBef>
            </a:pPr>
            <a:r>
              <a:rPr lang="zh-TW" altLang="en-US" dirty="0">
                <a:solidFill>
                  <a:schemeClr val="tx1"/>
                </a:solidFill>
                <a:latin typeface="微軟正黑體" panose="020B0604030504040204" pitchFamily="34" charset="-120"/>
                <a:ea typeface="微軟正黑體" panose="020B0604030504040204" pitchFamily="34" charset="-120"/>
              </a:rPr>
              <a:t>消除所有技術偏好，試著運用場景來找到業務的本質。</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假定正常的場景，一切都很完美  </a:t>
            </a:r>
            <a:r>
              <a:rPr lang="en-US" altLang="zh-TW" sz="2400" dirty="0">
                <a:solidFill>
                  <a:schemeClr val="tx1"/>
                </a:solidFill>
                <a:latin typeface="微軟正黑體" panose="020B0604030504040204" pitchFamily="34" charset="-120"/>
                <a:ea typeface="微軟正黑體" panose="020B0604030504040204" pitchFamily="34" charset="-120"/>
              </a:rPr>
              <a:t>– </a:t>
            </a:r>
            <a:r>
              <a:rPr lang="zh-TW" altLang="en-US" sz="2400" dirty="0">
                <a:solidFill>
                  <a:schemeClr val="tx1"/>
                </a:solidFill>
                <a:latin typeface="微軟正黑體" panose="020B0604030504040204" pitchFamily="34" charset="-120"/>
                <a:ea typeface="微軟正黑體" panose="020B0604030504040204" pitchFamily="34" charset="-120"/>
              </a:rPr>
              <a:t>不考慮現實模式</a:t>
            </a:r>
            <a:r>
              <a:rPr lang="en-US" altLang="zh-TW" sz="2400" dirty="0">
                <a:solidFill>
                  <a:schemeClr val="tx1"/>
                </a:solidFill>
                <a:latin typeface="微軟正黑體" panose="020B0604030504040204" pitchFamily="34" charset="-120"/>
                <a:ea typeface="微軟正黑體" panose="020B0604030504040204" pitchFamily="34" charset="-120"/>
              </a:rPr>
              <a:t>)</a:t>
            </a:r>
          </a:p>
          <a:p>
            <a:pPr>
              <a:spcBef>
                <a:spcPts val="2400"/>
              </a:spcBef>
            </a:pPr>
            <a:r>
              <a:rPr lang="zh-TW" altLang="en-US" dirty="0">
                <a:solidFill>
                  <a:schemeClr val="tx1"/>
                </a:solidFill>
                <a:latin typeface="微軟正黑體" panose="020B0604030504040204" pitchFamily="34" charset="-120"/>
                <a:ea typeface="微軟正黑體" panose="020B0604030504040204" pitchFamily="34" charset="-120"/>
              </a:rPr>
              <a:t>本質不是對問題更好的解決方案，它真正的問題。</a:t>
            </a:r>
            <a:endParaRPr lang="en-US" altLang="zh-TW" dirty="0">
              <a:solidFill>
                <a:schemeClr val="tx1"/>
              </a:solidFill>
              <a:latin typeface="微軟正黑體" panose="020B0604030504040204" pitchFamily="34" charset="-120"/>
              <a:ea typeface="微軟正黑體" panose="020B0604030504040204" pitchFamily="34" charset="-120"/>
            </a:endParaRPr>
          </a:p>
          <a:p>
            <a:pPr>
              <a:spcBef>
                <a:spcPts val="2400"/>
              </a:spcBef>
            </a:pPr>
            <a:r>
              <a:rPr lang="zh-TW" altLang="en-US" dirty="0">
                <a:solidFill>
                  <a:schemeClr val="tx1"/>
                </a:solidFill>
                <a:latin typeface="微軟正黑體" panose="020B0604030504040204" pitchFamily="34" charset="-120"/>
                <a:ea typeface="微軟正黑體" panose="020B0604030504040204" pitchFamily="34" charset="-120"/>
              </a:rPr>
              <a:t>考慮可選擇的或異常的情況。</a:t>
            </a:r>
            <a:endParaRPr lang="en-US" altLang="zh-TW" dirty="0">
              <a:solidFill>
                <a:schemeClr val="tx1"/>
              </a:solidFill>
              <a:latin typeface="微軟正黑體" panose="020B0604030504040204" pitchFamily="34" charset="-120"/>
              <a:ea typeface="微軟正黑體" panose="020B0604030504040204" pitchFamily="34" charset="-120"/>
            </a:endParaRPr>
          </a:p>
          <a:p>
            <a:pPr>
              <a:spcBef>
                <a:spcPts val="2400"/>
              </a:spcBef>
            </a:pPr>
            <a:r>
              <a:rPr lang="zh-TW" altLang="en-US" dirty="0">
                <a:solidFill>
                  <a:schemeClr val="tx1"/>
                </a:solidFill>
                <a:latin typeface="微軟正黑體" panose="020B0604030504040204" pitchFamily="34" charset="-120"/>
                <a:ea typeface="微軟正黑體" panose="020B0604030504040204" pitchFamily="34" charset="-120"/>
              </a:rPr>
              <a:t>場景 </a:t>
            </a:r>
            <a:r>
              <a:rPr lang="en-US" altLang="zh-TW" dirty="0">
                <a:solidFill>
                  <a:schemeClr val="tx1"/>
                </a:solidFill>
                <a:latin typeface="微軟正黑體" panose="020B0604030504040204" pitchFamily="34" charset="-120"/>
                <a:ea typeface="微軟正黑體" panose="020B0604030504040204" pitchFamily="34" charset="-120"/>
              </a:rPr>
              <a:t>Scenario </a:t>
            </a:r>
            <a:r>
              <a:rPr lang="zh-TW" altLang="en-US" dirty="0">
                <a:solidFill>
                  <a:schemeClr val="tx1"/>
                </a:solidFill>
                <a:latin typeface="微軟正黑體" panose="020B0604030504040204" pitchFamily="34" charset="-120"/>
                <a:ea typeface="微軟正黑體" panose="020B0604030504040204" pitchFamily="34" charset="-120"/>
              </a:rPr>
              <a:t>是用自然語言講故事工具。它的目的是幫助你和利益相關者對業務的功能達成一致的理解。</a:t>
            </a:r>
            <a:endParaRPr lang="en-US" altLang="zh-TW" dirty="0">
              <a:solidFill>
                <a:schemeClr val="tx1"/>
              </a:solidFill>
              <a:latin typeface="微軟正黑體" panose="020B0604030504040204" pitchFamily="34" charset="-120"/>
              <a:ea typeface="微軟正黑體" panose="020B0604030504040204" pitchFamily="34" charset="-120"/>
            </a:endParaRPr>
          </a:p>
          <a:p>
            <a:pPr>
              <a:spcBef>
                <a:spcPts val="2400"/>
              </a:spcBef>
            </a:pPr>
            <a:r>
              <a:rPr lang="zh-TW" altLang="en-US" dirty="0">
                <a:solidFill>
                  <a:schemeClr val="tx1"/>
                </a:solidFill>
                <a:latin typeface="微軟正黑體" panose="020B0604030504040204" pitchFamily="34" charset="-120"/>
                <a:ea typeface="微軟正黑體" panose="020B0604030504040204" pitchFamily="34" charset="-120"/>
              </a:rPr>
              <a:t>理解真正的問題</a:t>
            </a:r>
            <a:r>
              <a:rPr lang="en-US" altLang="zh-TW" dirty="0">
                <a:solidFill>
                  <a:schemeClr val="tx1"/>
                </a:solidFill>
                <a:latin typeface="微軟正黑體" panose="020B0604030504040204" pitchFamily="34" charset="-120"/>
                <a:ea typeface="微軟正黑體" panose="020B0604030504040204" pitchFamily="34" charset="-120"/>
              </a:rPr>
              <a:t>?</a:t>
            </a:r>
          </a:p>
          <a:p>
            <a:pPr marL="0" indent="0">
              <a:spcBef>
                <a:spcPts val="1200"/>
              </a:spcBef>
              <a:buNone/>
            </a:pPr>
            <a:r>
              <a:rPr lang="zh-TW" altLang="en-US" dirty="0">
                <a:solidFill>
                  <a:schemeClr val="tx1"/>
                </a:solidFill>
                <a:latin typeface="微軟正黑體" panose="020B0604030504040204" pitchFamily="34" charset="-120"/>
                <a:ea typeface="微軟正黑體" panose="020B0604030504040204" pitchFamily="34" charset="-120"/>
              </a:rPr>
              <a:t>            </a:t>
            </a:r>
            <a:r>
              <a:rPr lang="en-US" altLang="zh-TW" sz="2600" dirty="0">
                <a:solidFill>
                  <a:schemeClr val="tx1"/>
                </a:solidFill>
                <a:latin typeface="微軟正黑體" panose="020B0604030504040204" pitchFamily="34" charset="-120"/>
                <a:ea typeface="微軟正黑體" panose="020B0604030504040204" pitchFamily="34" charset="-120"/>
              </a:rPr>
              <a:t>&gt;&gt;&gt;</a:t>
            </a:r>
            <a:r>
              <a:rPr lang="zh-TW" altLang="en-US" sz="2600" dirty="0">
                <a:solidFill>
                  <a:schemeClr val="tx1"/>
                </a:solidFill>
                <a:latin typeface="微軟正黑體" panose="020B0604030504040204" pitchFamily="34" charset="-120"/>
                <a:ea typeface="微軟正黑體" panose="020B0604030504040204" pitchFamily="34" charset="-120"/>
              </a:rPr>
              <a:t>  </a:t>
            </a:r>
            <a:r>
              <a:rPr lang="zh-TW" altLang="en-US" sz="2600" dirty="0">
                <a:solidFill>
                  <a:schemeClr val="accent1"/>
                </a:solidFill>
                <a:latin typeface="微軟正黑體" panose="020B0604030504040204" pitchFamily="34" charset="-120"/>
                <a:ea typeface="微軟正黑體" panose="020B0604030504040204" pitchFamily="34" charset="-120"/>
              </a:rPr>
              <a:t>我知道這是我提出的，但這不是我想要的。</a:t>
            </a:r>
            <a:endParaRPr lang="en-US" altLang="zh-TW" sz="2600" dirty="0">
              <a:solidFill>
                <a:schemeClr val="accent1"/>
              </a:solidFill>
              <a:latin typeface="微軟正黑體" panose="020B0604030504040204" pitchFamily="34" charset="-120"/>
              <a:ea typeface="微軟正黑體" panose="020B0604030504040204" pitchFamily="34" charset="-120"/>
            </a:endParaRPr>
          </a:p>
          <a:p>
            <a:pPr>
              <a:spcBef>
                <a:spcPts val="1200"/>
              </a:spcBef>
            </a:pPr>
            <a:endParaRPr lang="en-US" altLang="zh-TW" dirty="0"/>
          </a:p>
          <a:p>
            <a:endParaRPr lang="en-US" altLang="zh-TW" dirty="0"/>
          </a:p>
          <a:p>
            <a:endParaRPr lang="zh-TW" altLang="en-US" dirty="0"/>
          </a:p>
        </p:txBody>
      </p:sp>
      <p:pic>
        <p:nvPicPr>
          <p:cNvPr id="7" name="圖片 6"/>
          <p:cNvPicPr>
            <a:picLocks noChangeAspect="1"/>
          </p:cNvPicPr>
          <p:nvPr/>
        </p:nvPicPr>
        <p:blipFill>
          <a:blip r:embed="rId2"/>
          <a:stretch>
            <a:fillRect/>
          </a:stretch>
        </p:blipFill>
        <p:spPr>
          <a:xfrm>
            <a:off x="7956376" y="548680"/>
            <a:ext cx="810259" cy="1008112"/>
          </a:xfrm>
          <a:prstGeom prst="rect">
            <a:avLst/>
          </a:prstGeom>
          <a:solidFill>
            <a:schemeClr val="tx1"/>
          </a:solidFill>
          <a:ln w="12700">
            <a:solidFill>
              <a:schemeClr val="tx1"/>
            </a:solidFill>
          </a:ln>
        </p:spPr>
      </p:pic>
      <p:sp>
        <p:nvSpPr>
          <p:cNvPr id="10" name="矩形 9"/>
          <p:cNvSpPr/>
          <p:nvPr/>
        </p:nvSpPr>
        <p:spPr>
          <a:xfrm>
            <a:off x="7807507" y="248748"/>
            <a:ext cx="1107996" cy="276999"/>
          </a:xfrm>
          <a:prstGeom prst="rect">
            <a:avLst/>
          </a:prstGeom>
        </p:spPr>
        <p:txBody>
          <a:bodyPr wrap="none">
            <a:spAutoFit/>
          </a:bodyPr>
          <a:lstStyle/>
          <a:p>
            <a:r>
              <a:rPr lang="zh-TW" altLang="en-US" sz="1200" b="1" dirty="0"/>
              <a:t>基本業務用例</a:t>
            </a:r>
          </a:p>
        </p:txBody>
      </p:sp>
    </p:spTree>
    <p:extLst>
      <p:ext uri="{BB962C8B-B14F-4D97-AF65-F5344CB8AC3E}">
        <p14:creationId xmlns:p14="http://schemas.microsoft.com/office/powerpoint/2010/main" val="3535183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45" y="1268760"/>
            <a:ext cx="6957663" cy="5364945"/>
          </a:xfrm>
          <a:prstGeom prst="rect">
            <a:avLst/>
          </a:prstGeom>
        </p:spPr>
      </p:pic>
      <p:sp>
        <p:nvSpPr>
          <p:cNvPr id="6" name="矩形 5"/>
          <p:cNvSpPr/>
          <p:nvPr/>
        </p:nvSpPr>
        <p:spPr>
          <a:xfrm>
            <a:off x="3824632" y="235435"/>
            <a:ext cx="5112568" cy="461665"/>
          </a:xfrm>
          <a:prstGeom prst="rect">
            <a:avLst/>
          </a:prstGeom>
        </p:spPr>
        <p:txBody>
          <a:bodyPr wrap="square">
            <a:spAutoFit/>
          </a:bodyPr>
          <a:lstStyle/>
          <a:p>
            <a:r>
              <a:rPr lang="en-US" altLang="zh-TW" sz="2400" dirty="0"/>
              <a:t>Future-What</a:t>
            </a:r>
            <a:r>
              <a:rPr lang="zh-TW" altLang="en-US" sz="2400" dirty="0"/>
              <a:t> </a:t>
            </a:r>
            <a:r>
              <a:rPr lang="zh-TW" altLang="en-US" sz="2400" dirty="0">
                <a:latin typeface="微軟正黑體" panose="020B0604030504040204" pitchFamily="34" charset="-120"/>
                <a:ea typeface="微軟正黑體" panose="020B0604030504040204" pitchFamily="34" charset="-120"/>
              </a:rPr>
              <a:t>未來希望的業務功能</a:t>
            </a:r>
          </a:p>
        </p:txBody>
      </p:sp>
      <p:sp>
        <p:nvSpPr>
          <p:cNvPr id="7" name="向右箭號 6"/>
          <p:cNvSpPr/>
          <p:nvPr/>
        </p:nvSpPr>
        <p:spPr bwMode="auto">
          <a:xfrm>
            <a:off x="3347864" y="295509"/>
            <a:ext cx="288032" cy="3415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zh-TW" alt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980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bwMode="auto">
          <a:xfrm>
            <a:off x="1187624" y="2858225"/>
            <a:ext cx="6844268" cy="1457583"/>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zh-TW" alt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標題 3"/>
          <p:cNvSpPr>
            <a:spLocks noGrp="1"/>
          </p:cNvSpPr>
          <p:nvPr>
            <p:ph type="title" idx="4294967295"/>
          </p:nvPr>
        </p:nvSpPr>
        <p:spPr>
          <a:xfrm>
            <a:off x="0" y="195263"/>
            <a:ext cx="7886700" cy="1123950"/>
          </a:xfrm>
        </p:spPr>
        <p:txBody>
          <a:bodyPr>
            <a:normAutofit fontScale="90000"/>
          </a:bodyPr>
          <a:lstStyle/>
          <a:p>
            <a:r>
              <a:rPr lang="en-US" altLang="zh-TW" dirty="0"/>
              <a:t>Future-What</a:t>
            </a:r>
            <a:r>
              <a:rPr lang="zh-TW" altLang="en-US" dirty="0"/>
              <a:t> </a:t>
            </a:r>
            <a:r>
              <a:rPr lang="zh-TW" altLang="en-US" sz="4000" dirty="0">
                <a:latin typeface="微軟正黑體" panose="020B0604030504040204" pitchFamily="34" charset="-120"/>
                <a:ea typeface="微軟正黑體" panose="020B0604030504040204" pitchFamily="34" charset="-120"/>
              </a:rPr>
              <a:t>未來希望的業務功能</a:t>
            </a:r>
            <a:br>
              <a:rPr lang="zh-TW" altLang="en-US" dirty="0">
                <a:solidFill>
                  <a:schemeClr val="bg1"/>
                </a:solidFill>
              </a:rPr>
            </a:br>
            <a:endParaRPr lang="zh-TW" altLang="en-US" dirty="0"/>
          </a:p>
        </p:txBody>
      </p:sp>
      <p:sp>
        <p:nvSpPr>
          <p:cNvPr id="5" name="文字版面配置區 4"/>
          <p:cNvSpPr>
            <a:spLocks noGrp="1"/>
          </p:cNvSpPr>
          <p:nvPr>
            <p:ph type="body" sz="quarter" idx="4294967295"/>
          </p:nvPr>
        </p:nvSpPr>
        <p:spPr>
          <a:xfrm>
            <a:off x="0" y="1196975"/>
            <a:ext cx="8064500" cy="5256213"/>
          </a:xfrm>
        </p:spPr>
        <p:txBody>
          <a:bodyPr/>
          <a:lstStyle/>
          <a:p>
            <a:r>
              <a:rPr lang="zh-TW" altLang="en-US" dirty="0">
                <a:solidFill>
                  <a:schemeClr val="tx1"/>
                </a:solidFill>
                <a:latin typeface="微軟正黑體" panose="020B0604030504040204" pitchFamily="34" charset="-120"/>
                <a:ea typeface="微軟正黑體" panose="020B0604030504040204" pitchFamily="34" charset="-120"/>
              </a:rPr>
              <a:t>從所有提出的解決方案中分離出問題的本質。</a:t>
            </a:r>
            <a:endParaRPr lang="en-US" altLang="zh-TW" dirty="0">
              <a:solidFill>
                <a:schemeClr val="tx1"/>
              </a:solidFill>
              <a:latin typeface="微軟正黑體" panose="020B0604030504040204" pitchFamily="34" charset="-120"/>
              <a:ea typeface="微軟正黑體" panose="020B0604030504040204" pitchFamily="34" charset="-120"/>
            </a:endParaRPr>
          </a:p>
          <a:p>
            <a:r>
              <a:rPr lang="zh-TW" altLang="en-US" dirty="0">
                <a:solidFill>
                  <a:schemeClr val="tx1"/>
                </a:solidFill>
                <a:latin typeface="微軟正黑體" panose="020B0604030504040204" pitchFamily="34" charset="-120"/>
                <a:ea typeface="微軟正黑體" panose="020B0604030504040204" pitchFamily="34" charset="-120"/>
              </a:rPr>
              <a:t>尋找業務的本質</a:t>
            </a:r>
            <a:r>
              <a:rPr lang="en-US" altLang="zh-TW" dirty="0">
                <a:solidFill>
                  <a:schemeClr val="tx1"/>
                </a:solidFill>
                <a:latin typeface="微軟正黑體" panose="020B0604030504040204" pitchFamily="34" charset="-120"/>
                <a:ea typeface="微軟正黑體" panose="020B0604030504040204" pitchFamily="34" charset="-120"/>
              </a:rPr>
              <a:t>:</a:t>
            </a:r>
          </a:p>
          <a:p>
            <a:pPr marL="0" indent="0">
              <a:buNone/>
            </a:pPr>
            <a:endParaRPr lang="en-US" altLang="zh-TW" sz="1100" dirty="0"/>
          </a:p>
          <a:p>
            <a:pPr marL="0" indent="0">
              <a:buNone/>
            </a:pPr>
            <a:endParaRPr lang="en-US" altLang="zh-TW" sz="2400" dirty="0"/>
          </a:p>
        </p:txBody>
      </p:sp>
      <p:pic>
        <p:nvPicPr>
          <p:cNvPr id="6" name="圖片 5"/>
          <p:cNvPicPr>
            <a:picLocks noChangeAspect="1"/>
          </p:cNvPicPr>
          <p:nvPr/>
        </p:nvPicPr>
        <p:blipFill>
          <a:blip r:embed="rId2"/>
          <a:stretch>
            <a:fillRect/>
          </a:stretch>
        </p:blipFill>
        <p:spPr>
          <a:xfrm>
            <a:off x="7925438" y="562372"/>
            <a:ext cx="864005" cy="1066428"/>
          </a:xfrm>
          <a:prstGeom prst="rect">
            <a:avLst/>
          </a:prstGeom>
        </p:spPr>
      </p:pic>
      <p:sp>
        <p:nvSpPr>
          <p:cNvPr id="7" name="矩形 6"/>
          <p:cNvSpPr/>
          <p:nvPr/>
        </p:nvSpPr>
        <p:spPr>
          <a:xfrm>
            <a:off x="7784662" y="223905"/>
            <a:ext cx="1107996" cy="276999"/>
          </a:xfrm>
          <a:prstGeom prst="rect">
            <a:avLst/>
          </a:prstGeom>
        </p:spPr>
        <p:txBody>
          <a:bodyPr wrap="none">
            <a:spAutoFit/>
          </a:bodyPr>
          <a:lstStyle/>
          <a:p>
            <a:r>
              <a:rPr lang="zh-TW" altLang="en-US" sz="1200" b="1" dirty="0"/>
              <a:t>增強業務用例</a:t>
            </a:r>
          </a:p>
        </p:txBody>
      </p:sp>
      <p:sp>
        <p:nvSpPr>
          <p:cNvPr id="8" name="矩形 7"/>
          <p:cNvSpPr/>
          <p:nvPr/>
        </p:nvSpPr>
        <p:spPr>
          <a:xfrm>
            <a:off x="1351341" y="3002240"/>
            <a:ext cx="6577337" cy="1169551"/>
          </a:xfrm>
          <a:prstGeom prst="rect">
            <a:avLst/>
          </a:prstGeom>
        </p:spPr>
        <p:txBody>
          <a:bodyPr wrap="square">
            <a:spAutoFit/>
          </a:bodyPr>
          <a:lstStyle/>
          <a:p>
            <a:pPr marL="233363" lvl="1" indent="0">
              <a:spcBef>
                <a:spcPts val="600"/>
              </a:spcBef>
              <a:buNone/>
            </a:pPr>
            <a:r>
              <a:rPr lang="zh-TW" altLang="en-US" sz="2000" dirty="0">
                <a:solidFill>
                  <a:schemeClr val="bg1"/>
                </a:solidFill>
                <a:latin typeface="微軟正黑體" panose="020B0604030504040204" pitchFamily="34" charset="-120"/>
                <a:ea typeface="微軟正黑體" panose="020B0604030504040204" pitchFamily="34" charset="-120"/>
              </a:rPr>
              <a:t>如何實現它</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現在或未來</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都不是本質。如果忽略本質，</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233363" lvl="1" indent="0">
              <a:spcBef>
                <a:spcPts val="600"/>
              </a:spcBef>
              <a:buNone/>
            </a:pPr>
            <a:r>
              <a:rPr lang="zh-TW" altLang="en-US" sz="2000" dirty="0">
                <a:solidFill>
                  <a:schemeClr val="bg1"/>
                </a:solidFill>
                <a:latin typeface="微軟正黑體" panose="020B0604030504040204" pitchFamily="34" charset="-120"/>
                <a:ea typeface="微軟正黑體" panose="020B0604030504040204" pitchFamily="34" charset="-120"/>
              </a:rPr>
              <a:t>直接跳入編寫需求，加入技術元素，那麼那種技術就</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233363" lvl="1" indent="0">
              <a:spcBef>
                <a:spcPts val="600"/>
              </a:spcBef>
              <a:buNone/>
            </a:pPr>
            <a:r>
              <a:rPr lang="zh-TW" altLang="en-US" sz="2000" dirty="0">
                <a:solidFill>
                  <a:schemeClr val="bg1"/>
                </a:solidFill>
                <a:latin typeface="微軟正黑體" panose="020B0604030504040204" pitchFamily="34" charset="-120"/>
                <a:ea typeface="微軟正黑體" panose="020B0604030504040204" pitchFamily="34" charset="-120"/>
              </a:rPr>
              <a:t>變成了需求，因此就被實現了。</a:t>
            </a:r>
          </a:p>
        </p:txBody>
      </p:sp>
      <p:sp>
        <p:nvSpPr>
          <p:cNvPr id="10" name="矩形 9"/>
          <p:cNvSpPr/>
          <p:nvPr/>
        </p:nvSpPr>
        <p:spPr>
          <a:xfrm>
            <a:off x="1351341" y="4940573"/>
            <a:ext cx="7354108" cy="646331"/>
          </a:xfrm>
          <a:prstGeom prst="rect">
            <a:avLst/>
          </a:prstGeom>
        </p:spPr>
        <p:txBody>
          <a:bodyPr wrap="square">
            <a:spAutoFit/>
          </a:bodyPr>
          <a:lstStyle/>
          <a:p>
            <a:r>
              <a:rPr lang="zh-TW" altLang="en-US" b="1" dirty="0">
                <a:effectLst>
                  <a:outerShdw blurRad="38100" dist="38100" dir="2700000" algn="tl">
                    <a:srgbClr val="000000">
                      <a:alpha val="43137"/>
                    </a:srgbClr>
                  </a:outerShdw>
                </a:effectLst>
                <a:latin typeface="+mn-ea"/>
              </a:rPr>
              <a:t>例如</a:t>
            </a:r>
            <a:r>
              <a:rPr lang="en-US" altLang="zh-TW" b="1" dirty="0">
                <a:effectLst>
                  <a:outerShdw blurRad="38100" dist="38100" dir="2700000" algn="tl">
                    <a:srgbClr val="000000">
                      <a:alpha val="43137"/>
                    </a:srgbClr>
                  </a:outerShdw>
                </a:effectLst>
                <a:latin typeface="+mn-ea"/>
              </a:rPr>
              <a:t>: </a:t>
            </a:r>
            <a:r>
              <a:rPr lang="zh-TW" altLang="en-US" b="1" dirty="0">
                <a:effectLst>
                  <a:outerShdw blurRad="38100" dist="38100" dir="2700000" algn="tl">
                    <a:srgbClr val="000000">
                      <a:alpha val="43137"/>
                    </a:srgbClr>
                  </a:outerShdw>
                </a:effectLst>
                <a:latin typeface="+mn-ea"/>
              </a:rPr>
              <a:t>    </a:t>
            </a:r>
            <a:r>
              <a:rPr lang="en-US" altLang="zh-TW" dirty="0">
                <a:latin typeface="+mn-ea"/>
              </a:rPr>
              <a:t>ADSL</a:t>
            </a:r>
            <a:r>
              <a:rPr lang="zh-TW" altLang="en-US" dirty="0">
                <a:latin typeface="+mn-ea"/>
              </a:rPr>
              <a:t> 數據機一旦傳送數據失敗，就開始閃爍故障燈號</a:t>
            </a:r>
            <a:r>
              <a:rPr lang="en-US" altLang="zh-TW" dirty="0">
                <a:latin typeface="+mn-ea"/>
              </a:rPr>
              <a:t>!</a:t>
            </a:r>
          </a:p>
          <a:p>
            <a:endParaRPr lang="zh-TW" altLang="en-US" dirty="0">
              <a:latin typeface="+mn-ea"/>
            </a:endParaRPr>
          </a:p>
        </p:txBody>
      </p:sp>
      <p:sp>
        <p:nvSpPr>
          <p:cNvPr id="11" name="矩形 10"/>
          <p:cNvSpPr/>
          <p:nvPr/>
        </p:nvSpPr>
        <p:spPr>
          <a:xfrm>
            <a:off x="1743287" y="6093509"/>
            <a:ext cx="5732942" cy="646331"/>
          </a:xfrm>
          <a:prstGeom prst="rect">
            <a:avLst/>
          </a:prstGeom>
        </p:spPr>
        <p:txBody>
          <a:bodyPr wrap="square">
            <a:spAutoFit/>
          </a:bodyPr>
          <a:lstStyle/>
          <a:p>
            <a:r>
              <a:rPr lang="en-US" altLang="zh-TW" dirty="0">
                <a:latin typeface="新細明體" panose="02020500000000000000" pitchFamily="18" charset="-120"/>
                <a:ea typeface="新細明體" panose="02020500000000000000" pitchFamily="18" charset="-120"/>
              </a:rPr>
              <a:t>※</a:t>
            </a:r>
            <a:r>
              <a:rPr lang="zh-TW" altLang="en-US" dirty="0">
                <a:latin typeface="新細明體" panose="02020500000000000000" pitchFamily="18" charset="-120"/>
                <a:ea typeface="新細明體" panose="02020500000000000000" pitchFamily="18" charset="-120"/>
              </a:rPr>
              <a:t> </a:t>
            </a:r>
            <a:r>
              <a:rPr lang="zh-TW" altLang="en-US" dirty="0"/>
              <a:t>簡單來說，就是需求不應該預先設定實現方式</a:t>
            </a:r>
            <a:endParaRPr lang="en-US" altLang="zh-TW" dirty="0"/>
          </a:p>
          <a:p>
            <a:r>
              <a:rPr lang="zh-TW" altLang="en-US" dirty="0"/>
              <a:t>     </a:t>
            </a:r>
            <a:r>
              <a:rPr lang="en-US" altLang="zh-TW" dirty="0"/>
              <a:t>(</a:t>
            </a:r>
            <a:r>
              <a:rPr lang="zh-TW" altLang="en-US" dirty="0"/>
              <a:t>不論某種技術多麼有吸引力</a:t>
            </a:r>
            <a:r>
              <a:rPr lang="en-US" altLang="zh-TW" dirty="0"/>
              <a:t>)</a:t>
            </a:r>
            <a:endParaRPr lang="zh-TW" altLang="en-US" dirty="0"/>
          </a:p>
        </p:txBody>
      </p:sp>
      <p:sp>
        <p:nvSpPr>
          <p:cNvPr id="13" name="矩形 12"/>
          <p:cNvSpPr/>
          <p:nvPr/>
        </p:nvSpPr>
        <p:spPr>
          <a:xfrm>
            <a:off x="6528014" y="6181209"/>
            <a:ext cx="415498" cy="369332"/>
          </a:xfrm>
          <a:prstGeom prst="rect">
            <a:avLst/>
          </a:prstGeom>
        </p:spPr>
        <p:txBody>
          <a:bodyPr wrap="none">
            <a:spAutoFit/>
          </a:bodyPr>
          <a:lstStyle/>
          <a:p>
            <a:r>
              <a:rPr lang="zh-TW" altLang="en-US" dirty="0">
                <a:solidFill>
                  <a:schemeClr val="bg1"/>
                </a:solidFill>
              </a:rPr>
              <a:t>。</a:t>
            </a:r>
            <a:endParaRPr lang="zh-TW" altLang="en-US" dirty="0"/>
          </a:p>
        </p:txBody>
      </p:sp>
    </p:spTree>
    <p:extLst>
      <p:ext uri="{BB962C8B-B14F-4D97-AF65-F5344CB8AC3E}">
        <p14:creationId xmlns:p14="http://schemas.microsoft.com/office/powerpoint/2010/main" val="2730248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78" y="1352339"/>
            <a:ext cx="7702475" cy="1938992"/>
          </a:xfrm>
          <a:prstGeom prst="rect">
            <a:avLst/>
          </a:prstGeom>
        </p:spPr>
        <p:txBody>
          <a:bodyPr wrap="square">
            <a:spAutoFit/>
          </a:bodyPr>
          <a:lstStyle/>
          <a:p>
            <a:pPr algn="ctr"/>
            <a:r>
              <a:rPr lang="zh-TW" altLang="en-US" sz="4000" b="1" dirty="0">
                <a:latin typeface="微軟正黑體" panose="020B0604030504040204" pitchFamily="34" charset="-120"/>
                <a:ea typeface="微軟正黑體" panose="020B0604030504040204" pitchFamily="34" charset="-120"/>
              </a:rPr>
              <a:t>範例</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在計畫會議上</a:t>
            </a:r>
            <a:r>
              <a:rPr lang="en-US" altLang="zh-TW" sz="4000" b="1" dirty="0">
                <a:latin typeface="微軟正黑體" panose="020B0604030504040204" pitchFamily="34" charset="-120"/>
                <a:ea typeface="微軟正黑體" panose="020B0604030504040204" pitchFamily="34" charset="-120"/>
              </a:rPr>
              <a:t>PO</a:t>
            </a:r>
            <a:r>
              <a:rPr lang="zh-TW" altLang="en-US" sz="4000" b="1" dirty="0">
                <a:latin typeface="微軟正黑體" panose="020B0604030504040204" pitchFamily="34" charset="-120"/>
                <a:ea typeface="微軟正黑體" panose="020B0604030504040204" pitchFamily="34" charset="-120"/>
              </a:rPr>
              <a:t>說明需求</a:t>
            </a:r>
            <a:br>
              <a:rPr lang="en-US" altLang="zh-TW" sz="800" b="1" dirty="0">
                <a:latin typeface="微軟正黑體" panose="020B0604030504040204" pitchFamily="34" charset="-120"/>
                <a:ea typeface="微軟正黑體" panose="020B0604030504040204" pitchFamily="34" charset="-120"/>
              </a:rPr>
            </a:br>
            <a:r>
              <a:rPr lang="en-US" altLang="zh-TW" sz="4000" b="1" dirty="0"/>
              <a:t>Planning</a:t>
            </a:r>
            <a:r>
              <a:rPr lang="zh-TW" altLang="en-US" sz="4000" b="1" dirty="0"/>
              <a:t> </a:t>
            </a:r>
            <a:r>
              <a:rPr lang="en-US" altLang="zh-TW" sz="4000" b="1" dirty="0"/>
              <a:t>meeting</a:t>
            </a:r>
          </a:p>
          <a:p>
            <a:pPr algn="ctr"/>
            <a:r>
              <a:rPr lang="en-US" altLang="zh-TW" sz="4000" b="1" dirty="0"/>
              <a:t>Part I.</a:t>
            </a:r>
            <a:endParaRPr lang="en-US" sz="4000" dirty="0"/>
          </a:p>
        </p:txBody>
      </p:sp>
      <p:sp>
        <p:nvSpPr>
          <p:cNvPr id="3" name="矩形 2"/>
          <p:cNvSpPr/>
          <p:nvPr/>
        </p:nvSpPr>
        <p:spPr>
          <a:xfrm>
            <a:off x="2245641" y="4212522"/>
            <a:ext cx="5660524" cy="2254463"/>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步驟</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 </a:t>
            </a:r>
            <a:endParaRPr lang="en-US" altLang="zh-TW" sz="2000" b="1" dirty="0">
              <a:latin typeface="微軟正黑體" panose="020B0604030504040204" pitchFamily="34" charset="-120"/>
              <a:ea typeface="微軟正黑體" panose="020B0604030504040204" pitchFamily="34" charset="-120"/>
            </a:endParaRPr>
          </a:p>
          <a:p>
            <a:pPr marL="342900" indent="-342900">
              <a:spcBef>
                <a:spcPts val="900"/>
              </a:spcBef>
              <a:buAutoNum type="arabicPeriod"/>
            </a:pPr>
            <a:r>
              <a:rPr lang="zh-TW" altLang="en-US" sz="2000" b="1" dirty="0">
                <a:latin typeface="微軟正黑體" panose="020B0604030504040204" pitchFamily="34" charset="-120"/>
                <a:ea typeface="微軟正黑體" panose="020B0604030504040204" pitchFamily="34" charset="-120"/>
              </a:rPr>
              <a:t>先作整體說明，再針對使用者故事一一說明。</a:t>
            </a:r>
            <a:endParaRPr lang="en-US" altLang="zh-TW" sz="2000" b="1" dirty="0">
              <a:latin typeface="微軟正黑體" panose="020B0604030504040204" pitchFamily="34" charset="-120"/>
              <a:ea typeface="微軟正黑體" panose="020B0604030504040204" pitchFamily="34" charset="-120"/>
            </a:endParaRPr>
          </a:p>
          <a:p>
            <a:pPr marL="342900" indent="-342900">
              <a:spcBef>
                <a:spcPts val="600"/>
              </a:spcBef>
              <a:buAutoNum type="arabicPeriod" startAt="2"/>
            </a:pPr>
            <a:r>
              <a:rPr lang="zh-TW" altLang="en-US" sz="2000" b="1" dirty="0">
                <a:latin typeface="微軟正黑體" panose="020B0604030504040204" pitchFamily="34" charset="-120"/>
                <a:ea typeface="微軟正黑體" panose="020B0604030504040204" pitchFamily="34" charset="-120"/>
              </a:rPr>
              <a:t>運用場景產出第一階段的使用者故事。</a:t>
            </a:r>
            <a:endParaRPr lang="en-US" altLang="zh-TW" sz="2000" b="1" dirty="0">
              <a:latin typeface="微軟正黑體" panose="020B0604030504040204" pitchFamily="34" charset="-120"/>
              <a:ea typeface="微軟正黑體" panose="020B0604030504040204" pitchFamily="34" charset="-120"/>
            </a:endParaRPr>
          </a:p>
          <a:p>
            <a:pPr marL="342900" indent="-342900">
              <a:spcBef>
                <a:spcPts val="600"/>
              </a:spcBef>
              <a:buAutoNum type="arabicPeriod" startAt="2"/>
            </a:pPr>
            <a:r>
              <a:rPr lang="zh-TW" altLang="en-US" sz="2000" b="1" dirty="0">
                <a:latin typeface="微軟正黑體" panose="020B0604030504040204" pitchFamily="34" charset="-120"/>
                <a:ea typeface="微軟正黑體" panose="020B0604030504040204" pitchFamily="34" charset="-120"/>
              </a:rPr>
              <a:t>考慮採用進階場景來加強「業務」功能。</a:t>
            </a:r>
            <a:endParaRPr lang="en-US" altLang="zh-TW" sz="2000" b="1" dirty="0">
              <a:latin typeface="微軟正黑體" panose="020B0604030504040204" pitchFamily="34" charset="-120"/>
              <a:ea typeface="微軟正黑體" panose="020B0604030504040204" pitchFamily="34" charset="-120"/>
            </a:endParaRPr>
          </a:p>
          <a:p>
            <a:pPr marL="342900" indent="-342900">
              <a:spcBef>
                <a:spcPts val="600"/>
              </a:spcBef>
              <a:buAutoNum type="arabicPeriod" startAt="2"/>
            </a:pPr>
            <a:r>
              <a:rPr lang="zh-TW" altLang="en-US" sz="2000" b="1" dirty="0">
                <a:latin typeface="微軟正黑體" panose="020B0604030504040204" pitchFamily="34" charset="-120"/>
                <a:ea typeface="微軟正黑體" panose="020B0604030504040204" pitchFamily="34" charset="-120"/>
              </a:rPr>
              <a:t>產出加強型的使用者說明。</a:t>
            </a:r>
            <a:endParaRPr lang="en-US" altLang="zh-TW" sz="2000"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36927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9" y="72008"/>
            <a:ext cx="1472012" cy="980728"/>
          </a:xfrm>
          <a:prstGeom prst="ellipse">
            <a:avLst/>
          </a:prstGeom>
          <a:ln>
            <a:noFill/>
          </a:ln>
          <a:effectLst>
            <a:softEdge rad="112500"/>
          </a:effectLst>
        </p:spPr>
      </p:pic>
      <p:sp>
        <p:nvSpPr>
          <p:cNvPr id="2" name="標題 1"/>
          <p:cNvSpPr>
            <a:spLocks noGrp="1"/>
          </p:cNvSpPr>
          <p:nvPr>
            <p:ph type="title"/>
          </p:nvPr>
        </p:nvSpPr>
        <p:spPr>
          <a:xfrm>
            <a:off x="628651" y="0"/>
            <a:ext cx="7886700" cy="836712"/>
          </a:xfrm>
          <a:effectLst>
            <a:outerShdw blurRad="50800" dist="38100" dir="2700000" algn="tl" rotWithShape="0">
              <a:prstClr val="black">
                <a:alpha val="40000"/>
              </a:prstClr>
            </a:outerShdw>
          </a:effectLst>
        </p:spPr>
        <p:txBody>
          <a:bodyPr/>
          <a:lstStyle/>
          <a:p>
            <a:r>
              <a:rPr lang="zh-TW" altLang="en-US" sz="2800" b="1" dirty="0">
                <a:solidFill>
                  <a:schemeClr val="bg1"/>
                </a:solidFill>
                <a:effectLst>
                  <a:outerShdw blurRad="38100" dist="38100" dir="2700000" algn="tl">
                    <a:srgbClr val="000000">
                      <a:alpha val="43137"/>
                    </a:srgbClr>
                  </a:outerShdw>
                </a:effectLst>
              </a:rPr>
              <a:t>範例</a:t>
            </a:r>
            <a:r>
              <a:rPr lang="en-US" altLang="zh-TW" sz="2800" b="1" dirty="0">
                <a:solidFill>
                  <a:schemeClr val="bg1"/>
                </a:solidFill>
                <a:effectLst>
                  <a:outerShdw blurRad="38100" dist="38100" dir="2700000" algn="tl">
                    <a:srgbClr val="000000">
                      <a:alpha val="43137"/>
                    </a:srgbClr>
                  </a:outerShdw>
                </a:effectLst>
              </a:rPr>
              <a:t>: </a:t>
            </a:r>
            <a:r>
              <a:rPr lang="zh-TW" altLang="en-US" sz="2800" b="1" dirty="0">
                <a:solidFill>
                  <a:schemeClr val="bg1"/>
                </a:solidFill>
                <a:effectLst>
                  <a:outerShdw blurRad="38100" dist="38100" dir="2700000" algn="tl">
                    <a:srgbClr val="000000">
                      <a:alpha val="43137"/>
                    </a:srgbClr>
                  </a:outerShdw>
                </a:effectLst>
              </a:rPr>
              <a:t>  </a:t>
            </a:r>
            <a:r>
              <a:rPr lang="en-US" altLang="zh-TW" b="1" dirty="0">
                <a:solidFill>
                  <a:schemeClr val="bg1"/>
                </a:solidFill>
                <a:effectLst>
                  <a:outerShdw blurRad="38100" dist="38100" dir="2700000" algn="tl">
                    <a:srgbClr val="000000">
                      <a:alpha val="43137"/>
                    </a:srgbClr>
                  </a:outerShdw>
                </a:effectLst>
              </a:rPr>
              <a:t>Planning Meeting</a:t>
            </a:r>
            <a:endParaRPr lang="zh-TW" altLang="en-US" dirty="0">
              <a:solidFill>
                <a:schemeClr val="bg1"/>
              </a:solidFill>
            </a:endParaRPr>
          </a:p>
        </p:txBody>
      </p:sp>
      <p:sp>
        <p:nvSpPr>
          <p:cNvPr id="3" name="文字版面配置區 2"/>
          <p:cNvSpPr>
            <a:spLocks noGrp="1"/>
          </p:cNvSpPr>
          <p:nvPr>
            <p:ph type="body" sz="quarter" idx="10"/>
          </p:nvPr>
        </p:nvSpPr>
        <p:spPr>
          <a:xfrm>
            <a:off x="628650" y="1247840"/>
            <a:ext cx="8568952" cy="792087"/>
          </a:xfrm>
        </p:spPr>
        <p:txBody>
          <a:bodyPr>
            <a:normAutofit fontScale="25000" lnSpcReduction="20000"/>
          </a:bodyPr>
          <a:lstStyle/>
          <a:p>
            <a:pPr marL="0" indent="0">
              <a:buNone/>
            </a:pPr>
            <a:r>
              <a:rPr lang="zh-TW" altLang="en-US" sz="9600" b="1"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全家人在客廳瀏覽旅遊照片</a:t>
            </a:r>
            <a:endParaRPr lang="en-US" altLang="zh-TW" sz="9600" b="1"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buNone/>
            </a:pPr>
            <a:endParaRPr lang="en-US" altLang="zh-TW" sz="3200" b="1"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buNone/>
            </a:pPr>
            <a:r>
              <a:rPr lang="zh-TW" altLang="en-US" sz="8000" b="1" dirty="0">
                <a:solidFill>
                  <a:schemeClr val="tx1"/>
                </a:solidFill>
                <a:latin typeface="微軟正黑體" panose="020B0604030504040204" pitchFamily="34" charset="-120"/>
                <a:ea typeface="微軟正黑體" panose="020B0604030504040204" pitchFamily="34" charset="-120"/>
              </a:rPr>
              <a:t>說明</a:t>
            </a:r>
            <a:r>
              <a:rPr lang="en-US" altLang="zh-TW" sz="8000" b="1" dirty="0">
                <a:solidFill>
                  <a:schemeClr val="tx1"/>
                </a:solidFill>
                <a:latin typeface="微軟正黑體" panose="020B0604030504040204" pitchFamily="34" charset="-120"/>
                <a:ea typeface="微軟正黑體" panose="020B0604030504040204" pitchFamily="34" charset="-120"/>
              </a:rPr>
              <a:t>:</a:t>
            </a:r>
          </a:p>
          <a:p>
            <a:pPr marL="0" indent="0">
              <a:buNone/>
            </a:pPr>
            <a:r>
              <a:rPr lang="en-US" altLang="zh-TW" sz="8000" dirty="0">
                <a:solidFill>
                  <a:schemeClr val="tx1"/>
                </a:solidFill>
                <a:latin typeface="微軟正黑體" panose="020B0604030504040204" pitchFamily="34" charset="-120"/>
                <a:ea typeface="微軟正黑體" panose="020B0604030504040204" pitchFamily="34" charset="-120"/>
              </a:rPr>
              <a:t>	</a:t>
            </a:r>
            <a:endParaRPr lang="zh-TW" altLang="en-US" sz="8000" b="1" dirty="0">
              <a:solidFill>
                <a:schemeClr val="tx1"/>
              </a:solidFill>
              <a:latin typeface="微軟正黑體" panose="020B0604030504040204" pitchFamily="34" charset="-120"/>
              <a:ea typeface="微軟正黑體" panose="020B0604030504040204" pitchFamily="34" charset="-120"/>
            </a:endParaRPr>
          </a:p>
          <a:p>
            <a:pPr marL="0" indent="0">
              <a:buNone/>
            </a:pPr>
            <a:endParaRPr lang="zh-TW" altLang="en-US" sz="1600" dirty="0">
              <a:solidFill>
                <a:schemeClr val="tx1"/>
              </a:solidFill>
            </a:endParaRPr>
          </a:p>
        </p:txBody>
      </p:sp>
      <p:sp>
        <p:nvSpPr>
          <p:cNvPr id="4" name="矩形 3"/>
          <p:cNvSpPr/>
          <p:nvPr/>
        </p:nvSpPr>
        <p:spPr>
          <a:xfrm>
            <a:off x="305921" y="2656693"/>
            <a:ext cx="8367691" cy="4031873"/>
          </a:xfrm>
          <a:prstGeom prst="rect">
            <a:avLst/>
          </a:prstGeom>
        </p:spPr>
        <p:txBody>
          <a:bodyPr wrap="square">
            <a:spAutoFit/>
          </a:bodyPr>
          <a:lstStyle/>
          <a:p>
            <a:pPr>
              <a:spcBef>
                <a:spcPts val="600"/>
              </a:spcBef>
            </a:pPr>
            <a:r>
              <a:rPr lang="zh-TW" altLang="en-US" sz="2400" dirty="0">
                <a:latin typeface="微軟正黑體" panose="020B0604030504040204" pitchFamily="34" charset="-120"/>
                <a:ea typeface="微軟正黑體" panose="020B0604030504040204" pitchFamily="34" charset="-120"/>
              </a:rPr>
              <a:t>我們是一家三口的小家庭，常常運用假日四處去踏青，</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我會帶著單眼相機，老婆則愛用手機拍照，孩子則用他的</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en-US" altLang="zh-TW" sz="2400" dirty="0">
                <a:latin typeface="微軟正黑體" panose="020B0604030504040204" pitchFamily="34" charset="-120"/>
                <a:ea typeface="微軟正黑體" panose="020B0604030504040204" pitchFamily="34" charset="-120"/>
              </a:rPr>
              <a:t>iPad</a:t>
            </a:r>
            <a:r>
              <a:rPr lang="zh-TW" altLang="en-US" sz="2400" dirty="0">
                <a:latin typeface="微軟正黑體" panose="020B0604030504040204" pitchFamily="34" charset="-120"/>
                <a:ea typeface="微軟正黑體" panose="020B0604030504040204" pitchFamily="34" charset="-120"/>
              </a:rPr>
              <a:t>，出遊之際到處獵取鏡頭，只要一坐下來便開始分享</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剛剛拍到的景色或人物。每當回到家裡便要辛苦的從相機</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的記憶卡或是用</a:t>
            </a:r>
            <a:r>
              <a:rPr lang="en-US" altLang="zh-TW" sz="2400" dirty="0">
                <a:latin typeface="微軟正黑體" panose="020B0604030504040204" pitchFamily="34" charset="-120"/>
                <a:ea typeface="微軟正黑體" panose="020B0604030504040204" pitchFamily="34" charset="-120"/>
              </a:rPr>
              <a:t>USB</a:t>
            </a:r>
            <a:r>
              <a:rPr lang="zh-TW" altLang="en-US" sz="2400" dirty="0">
                <a:latin typeface="微軟正黑體" panose="020B0604030504040204" pitchFamily="34" charset="-120"/>
                <a:ea typeface="微軟正黑體" panose="020B0604030504040204" pitchFamily="34" charset="-120"/>
              </a:rPr>
              <a:t>線連接手機下載相片，存放到電視機</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旁的筆電上，接著要再進行加工轉正或濾掉拍壞了的照片。</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覺得既辛苦又不方便，而且不做還會被細細唸。但當全家</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人一起坐在客廳聽著悅耳的音樂並從電視裡觀看一天出遊</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的收穫時，瞬間的溫馨讓人覺得一切辛苦都是值得的。</a:t>
            </a:r>
            <a:endParaRPr lang="en-US" altLang="zh-TW" sz="2400" dirty="0">
              <a:latin typeface="微軟正黑體" panose="020B0604030504040204" pitchFamily="34" charset="-120"/>
              <a:ea typeface="微軟正黑體" panose="020B0604030504040204" pitchFamily="34" charset="-120"/>
            </a:endParaRPr>
          </a:p>
        </p:txBody>
      </p:sp>
      <p:sp>
        <p:nvSpPr>
          <p:cNvPr id="6" name="矩形 5"/>
          <p:cNvSpPr/>
          <p:nvPr/>
        </p:nvSpPr>
        <p:spPr>
          <a:xfrm>
            <a:off x="7524328" y="6529892"/>
            <a:ext cx="1584175" cy="328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1936376" y="3065929"/>
            <a:ext cx="1247887" cy="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939552" y="3078479"/>
            <a:ext cx="1247887" cy="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451821" y="3508784"/>
            <a:ext cx="1247887" cy="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734235" y="4403461"/>
            <a:ext cx="1247887" cy="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4315608" y="4857075"/>
            <a:ext cx="1247887" cy="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 name="雲朵形圖說文字 6"/>
          <p:cNvSpPr/>
          <p:nvPr/>
        </p:nvSpPr>
        <p:spPr>
          <a:xfrm>
            <a:off x="4572001" y="1032751"/>
            <a:ext cx="4448580" cy="1273501"/>
          </a:xfrm>
          <a:prstGeom prst="cloudCallout">
            <a:avLst>
              <a:gd name="adj1" fmla="val -51815"/>
              <a:gd name="adj2" fmla="val 66294"/>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微軟正黑體" panose="020B0604030504040204" pitchFamily="34" charset="-120"/>
                <a:ea typeface="微軟正黑體" panose="020B0604030504040204" pitchFamily="34" charset="-120"/>
              </a:rPr>
              <a:t>PO</a:t>
            </a:r>
            <a:r>
              <a:rPr lang="zh-TW" altLang="en-US" dirty="0">
                <a:solidFill>
                  <a:schemeClr val="tx1"/>
                </a:solidFill>
                <a:latin typeface="微軟正黑體" panose="020B0604030504040204" pitchFamily="34" charset="-120"/>
                <a:ea typeface="微軟正黑體" panose="020B0604030504040204" pitchFamily="34" charset="-120"/>
              </a:rPr>
              <a:t>能夠以一個較完整的故事作開場，待解決的目標就更明確了。</a:t>
            </a:r>
            <a:endParaRPr 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45100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283464" y="225616"/>
            <a:ext cx="8047038" cy="620712"/>
          </a:xfrm>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使用者故事</a:t>
            </a:r>
            <a:endParaRPr lang="zh-TW" altLang="en-US" dirty="0"/>
          </a:p>
        </p:txBody>
      </p:sp>
      <p:sp>
        <p:nvSpPr>
          <p:cNvPr id="3" name="文字版面配置區 2"/>
          <p:cNvSpPr>
            <a:spLocks noGrp="1"/>
          </p:cNvSpPr>
          <p:nvPr>
            <p:ph type="body" sz="quarter" idx="4294967295"/>
          </p:nvPr>
        </p:nvSpPr>
        <p:spPr>
          <a:xfrm>
            <a:off x="91440" y="1096962"/>
            <a:ext cx="9145588" cy="5761038"/>
          </a:xfrm>
        </p:spPr>
        <p:txBody>
          <a:bodyPr>
            <a:normAutofit/>
          </a:bodyPr>
          <a:lstStyle/>
          <a:p>
            <a:pPr marL="457189" indent="-457189">
              <a:spcBef>
                <a:spcPts val="300"/>
              </a:spcBef>
              <a:buAutoNum type="arabicPeriod"/>
            </a:pPr>
            <a:r>
              <a:rPr lang="zh-TW" altLang="en-US" sz="2400" dirty="0">
                <a:solidFill>
                  <a:srgbClr val="C00000"/>
                </a:solidFill>
                <a:latin typeface="微軟正黑體" panose="020B0604030504040204" pitchFamily="34" charset="-120"/>
                <a:ea typeface="微軟正黑體" panose="020B0604030504040204" pitchFamily="34" charset="-120"/>
              </a:rPr>
              <a:t>身為 </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一家之主</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我希望 </a:t>
            </a:r>
            <a:r>
              <a:rPr lang="zh-TW" altLang="en-US" sz="2400" dirty="0">
                <a:solidFill>
                  <a:schemeClr val="tx1"/>
                </a:solidFill>
                <a:latin typeface="微軟正黑體" panose="020B0604030504040204" pitchFamily="34" charset="-120"/>
                <a:ea typeface="微軟正黑體" panose="020B0604030504040204" pitchFamily="34" charset="-120"/>
              </a:rPr>
              <a:t>單眼相機內的照片能夠不用接線就自</a:t>
            </a:r>
            <a:endParaRPr lang="en-US" altLang="zh-TW" sz="2400" dirty="0">
              <a:solidFill>
                <a:schemeClr val="tx1"/>
              </a:solidFill>
              <a:latin typeface="微軟正黑體" panose="020B0604030504040204" pitchFamily="34" charset="-120"/>
              <a:ea typeface="微軟正黑體" panose="020B0604030504040204" pitchFamily="34" charset="-120"/>
            </a:endParaRPr>
          </a:p>
          <a:p>
            <a:pPr marL="0" indent="0">
              <a:spcBef>
                <a:spcPts val="300"/>
              </a:spcBef>
              <a:buNone/>
            </a:pPr>
            <a:r>
              <a:rPr lang="zh-TW" altLang="en-US" sz="2400" dirty="0">
                <a:solidFill>
                  <a:schemeClr val="tx1"/>
                </a:solidFill>
                <a:latin typeface="微軟正黑體" panose="020B0604030504040204" pitchFamily="34" charset="-120"/>
                <a:ea typeface="微軟正黑體" panose="020B0604030504040204" pitchFamily="34" charset="-120"/>
              </a:rPr>
              <a:t>      動匯入家裡的電腦裡，從此以後我便不需要再用記憶卡讀取</a:t>
            </a:r>
            <a:endParaRPr lang="en-US" altLang="zh-TW" sz="2400" dirty="0">
              <a:solidFill>
                <a:schemeClr val="tx1"/>
              </a:solidFill>
              <a:latin typeface="微軟正黑體" panose="020B0604030504040204" pitchFamily="34" charset="-120"/>
              <a:ea typeface="微軟正黑體" panose="020B0604030504040204" pitchFamily="34" charset="-120"/>
            </a:endParaRPr>
          </a:p>
          <a:p>
            <a:pPr marL="0" indent="0">
              <a:spcBef>
                <a:spcPts val="300"/>
              </a:spcBef>
              <a:buNone/>
            </a:pPr>
            <a:r>
              <a:rPr lang="zh-TW" altLang="en-US" sz="2400" dirty="0">
                <a:solidFill>
                  <a:schemeClr val="tx1"/>
                </a:solidFill>
                <a:latin typeface="微軟正黑體" panose="020B0604030504040204" pitchFamily="34" charset="-120"/>
                <a:ea typeface="微軟正黑體" panose="020B0604030504040204" pitchFamily="34" charset="-120"/>
              </a:rPr>
              <a:t>      檔案了。</a:t>
            </a:r>
            <a:r>
              <a:rPr lang="en-US" altLang="zh-TW" sz="2000" dirty="0">
                <a:solidFill>
                  <a:srgbClr val="C00000"/>
                </a:solidFill>
                <a:latin typeface="微軟正黑體" panose="020B0604030504040204" pitchFamily="34" charset="-120"/>
                <a:ea typeface="微軟正黑體" panose="020B0604030504040204" pitchFamily="34" charset="-120"/>
              </a:rPr>
              <a:t>(</a:t>
            </a:r>
            <a:r>
              <a:rPr lang="zh-TW" altLang="en-US" sz="2000" dirty="0">
                <a:solidFill>
                  <a:srgbClr val="C00000"/>
                </a:solidFill>
                <a:latin typeface="微軟正黑體" panose="020B0604030504040204" pitchFamily="34" charset="-120"/>
                <a:ea typeface="微軟正黑體" panose="020B0604030504040204" pitchFamily="34" charset="-120"/>
              </a:rPr>
              <a:t>必要</a:t>
            </a:r>
            <a:r>
              <a:rPr lang="en-US" altLang="zh-TW" sz="2000" dirty="0">
                <a:solidFill>
                  <a:srgbClr val="C00000"/>
                </a:solidFill>
                <a:latin typeface="微軟正黑體" panose="020B0604030504040204" pitchFamily="34" charset="-120"/>
                <a:ea typeface="微軟正黑體" panose="020B0604030504040204" pitchFamily="34" charset="-120"/>
              </a:rPr>
              <a:t>)</a:t>
            </a:r>
          </a:p>
          <a:p>
            <a:pPr marL="457189" indent="-457189">
              <a:lnSpc>
                <a:spcPct val="100000"/>
              </a:lnSpc>
              <a:spcBef>
                <a:spcPts val="1200"/>
              </a:spcBef>
              <a:buAutoNum type="arabicPeriod" startAt="2"/>
            </a:pPr>
            <a:r>
              <a:rPr lang="zh-TW" altLang="en-US" sz="2400" dirty="0">
                <a:solidFill>
                  <a:srgbClr val="C00000"/>
                </a:solidFill>
                <a:latin typeface="微軟正黑體" panose="020B0604030504040204" pitchFamily="34" charset="-120"/>
                <a:ea typeface="微軟正黑體" panose="020B0604030504040204" pitchFamily="34" charset="-120"/>
              </a:rPr>
              <a:t>身為 </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愛用手機拍照的使用者</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我希望</a:t>
            </a:r>
            <a:r>
              <a:rPr lang="zh-TW" altLang="en-US" sz="2400" dirty="0">
                <a:solidFill>
                  <a:schemeClr val="tx1"/>
                </a:solidFill>
                <a:latin typeface="微軟正黑體" panose="020B0604030504040204" pitchFamily="34" charset="-120"/>
                <a:ea typeface="微軟正黑體" panose="020B0604030504040204" pitchFamily="34" charset="-120"/>
              </a:rPr>
              <a:t>今天用手機拍的照片，</a:t>
            </a:r>
            <a:endParaRPr lang="en-US" altLang="zh-TW" sz="2400" dirty="0">
              <a:solidFill>
                <a:schemeClr val="tx1"/>
              </a:solidFill>
              <a:latin typeface="微軟正黑體" panose="020B0604030504040204" pitchFamily="34" charset="-120"/>
              <a:ea typeface="微軟正黑體" panose="020B0604030504040204" pitchFamily="34" charset="-120"/>
            </a:endParaRPr>
          </a:p>
          <a:p>
            <a:pPr marL="0" indent="0">
              <a:spcBef>
                <a:spcPts val="300"/>
              </a:spcBef>
              <a:buNone/>
            </a:pPr>
            <a:r>
              <a:rPr lang="zh-TW" altLang="en-US" sz="2400" dirty="0">
                <a:solidFill>
                  <a:schemeClr val="tx1"/>
                </a:solidFill>
                <a:latin typeface="微軟正黑體" panose="020B0604030504040204" pitchFamily="34" charset="-120"/>
                <a:ea typeface="微軟正黑體" panose="020B0604030504040204" pitchFamily="34" charset="-120"/>
              </a:rPr>
              <a:t>      能夠自動匯入家裡的電腦裡，</a:t>
            </a:r>
            <a:r>
              <a:rPr lang="zh-TW" altLang="en-US" sz="2400"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solidFill>
                  <a:schemeClr val="tx1"/>
                </a:solidFill>
                <a:latin typeface="微軟正黑體" panose="020B0604030504040204" pitchFamily="34" charset="-120"/>
                <a:ea typeface="微軟正黑體" panose="020B0604030504040204" pitchFamily="34" charset="-120"/>
              </a:rPr>
              <a:t>我便不需要再用</a:t>
            </a:r>
            <a:r>
              <a:rPr lang="en-US" altLang="zh-TW" sz="2400" dirty="0">
                <a:solidFill>
                  <a:schemeClr val="tx1"/>
                </a:solidFill>
                <a:latin typeface="微軟正黑體" panose="020B0604030504040204" pitchFamily="34" charset="-120"/>
                <a:ea typeface="微軟正黑體" panose="020B0604030504040204" pitchFamily="34" charset="-120"/>
              </a:rPr>
              <a:t>USB</a:t>
            </a:r>
            <a:r>
              <a:rPr lang="zh-TW" altLang="en-US" sz="2400" dirty="0">
                <a:solidFill>
                  <a:schemeClr val="tx1"/>
                </a:solidFill>
                <a:latin typeface="微軟正黑體" panose="020B0604030504040204" pitchFamily="34" charset="-120"/>
                <a:ea typeface="微軟正黑體" panose="020B0604030504040204" pitchFamily="34" charset="-120"/>
              </a:rPr>
              <a:t>線</a:t>
            </a:r>
            <a:endParaRPr lang="en-US" altLang="zh-TW" sz="2400" dirty="0">
              <a:solidFill>
                <a:schemeClr val="tx1"/>
              </a:solidFill>
              <a:latin typeface="微軟正黑體" panose="020B0604030504040204" pitchFamily="34" charset="-120"/>
              <a:ea typeface="微軟正黑體" panose="020B0604030504040204" pitchFamily="34" charset="-120"/>
            </a:endParaRPr>
          </a:p>
          <a:p>
            <a:pPr marL="0" indent="0">
              <a:spcBef>
                <a:spcPts val="300"/>
              </a:spcBef>
              <a:buNone/>
            </a:pPr>
            <a:r>
              <a:rPr lang="zh-TW" altLang="en-US" sz="2400" dirty="0">
                <a:solidFill>
                  <a:schemeClr val="tx1"/>
                </a:solidFill>
                <a:latin typeface="微軟正黑體" panose="020B0604030504040204" pitchFamily="34" charset="-120"/>
                <a:ea typeface="微軟正黑體" panose="020B0604030504040204" pitchFamily="34" charset="-120"/>
              </a:rPr>
              <a:t>      來傳輸檔案了。</a:t>
            </a:r>
            <a:r>
              <a:rPr lang="en-US" altLang="zh-TW" sz="2000" dirty="0">
                <a:solidFill>
                  <a:srgbClr val="C00000"/>
                </a:solidFill>
                <a:latin typeface="微軟正黑體" panose="020B0604030504040204" pitchFamily="34" charset="-120"/>
                <a:ea typeface="微軟正黑體" panose="020B0604030504040204" pitchFamily="34" charset="-120"/>
              </a:rPr>
              <a:t>(</a:t>
            </a:r>
            <a:r>
              <a:rPr lang="zh-TW" altLang="en-US" sz="2000" dirty="0">
                <a:solidFill>
                  <a:srgbClr val="C00000"/>
                </a:solidFill>
                <a:latin typeface="微軟正黑體" panose="020B0604030504040204" pitchFamily="34" charset="-120"/>
                <a:ea typeface="微軟正黑體" panose="020B0604030504040204" pitchFamily="34" charset="-120"/>
              </a:rPr>
              <a:t>必要</a:t>
            </a:r>
            <a:r>
              <a:rPr lang="en-US" altLang="zh-TW" sz="2000" dirty="0">
                <a:solidFill>
                  <a:srgbClr val="C00000"/>
                </a:solidFill>
                <a:latin typeface="微軟正黑體" panose="020B0604030504040204" pitchFamily="34" charset="-120"/>
                <a:ea typeface="微軟正黑體" panose="020B0604030504040204" pitchFamily="34" charset="-120"/>
              </a:rPr>
              <a:t>)</a:t>
            </a:r>
          </a:p>
          <a:p>
            <a:pPr marL="457189" indent="-457189">
              <a:lnSpc>
                <a:spcPct val="100000"/>
              </a:lnSpc>
              <a:spcBef>
                <a:spcPts val="600"/>
              </a:spcBef>
              <a:buAutoNum type="arabicPeriod" startAt="3"/>
            </a:pPr>
            <a:r>
              <a:rPr lang="zh-TW" altLang="en-US" sz="2400" dirty="0">
                <a:solidFill>
                  <a:srgbClr val="C00000"/>
                </a:solidFill>
                <a:latin typeface="微軟正黑體" panose="020B0604030504040204" pitchFamily="34" charset="-120"/>
                <a:ea typeface="微軟正黑體" panose="020B0604030504040204" pitchFamily="34" charset="-120"/>
              </a:rPr>
              <a:t>身為 </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使用者</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我希望</a:t>
            </a:r>
            <a:r>
              <a:rPr lang="zh-TW" altLang="en-US" sz="2400" dirty="0">
                <a:solidFill>
                  <a:schemeClr val="tx1"/>
                </a:solidFill>
                <a:latin typeface="微軟正黑體" panose="020B0604030504040204" pitchFamily="34" charset="-120"/>
                <a:ea typeface="微軟正黑體" panose="020B0604030504040204" pitchFamily="34" charset="-120"/>
              </a:rPr>
              <a:t>瀏覽照片的時候能夠順便撥放我預先設定的音樂，</a:t>
            </a:r>
            <a:r>
              <a:rPr lang="zh-TW" altLang="en-US" sz="2400"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solidFill>
                  <a:schemeClr val="tx1"/>
                </a:solidFill>
                <a:latin typeface="微軟正黑體" panose="020B0604030504040204" pitchFamily="34" charset="-120"/>
                <a:ea typeface="微軟正黑體" panose="020B0604030504040204" pitchFamily="34" charset="-120"/>
              </a:rPr>
              <a:t>便能更盡興地享受瀏覽照片的樂趣</a:t>
            </a:r>
            <a:r>
              <a:rPr lang="zh-TW" altLang="en-US" sz="2000" dirty="0">
                <a:solidFill>
                  <a:schemeClr val="tx1"/>
                </a:solidFill>
                <a:latin typeface="微軟正黑體" panose="020B0604030504040204" pitchFamily="34" charset="-120"/>
                <a:ea typeface="微軟正黑體" panose="020B0604030504040204" pitchFamily="34" charset="-120"/>
              </a:rPr>
              <a:t>。</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能有最好</a:t>
            </a:r>
            <a:r>
              <a:rPr lang="en-US" altLang="zh-TW" sz="2000" dirty="0">
                <a:solidFill>
                  <a:schemeClr val="tx1"/>
                </a:solidFill>
                <a:latin typeface="微軟正黑體" panose="020B0604030504040204" pitchFamily="34" charset="-120"/>
                <a:ea typeface="微軟正黑體" panose="020B0604030504040204" pitchFamily="34" charset="-120"/>
              </a:rPr>
              <a:t>)</a:t>
            </a:r>
          </a:p>
          <a:p>
            <a:pPr marL="457189" indent="-457189">
              <a:lnSpc>
                <a:spcPct val="100000"/>
              </a:lnSpc>
              <a:spcBef>
                <a:spcPts val="1200"/>
              </a:spcBef>
              <a:buAutoNum type="arabicPeriod" startAt="4"/>
            </a:pPr>
            <a:r>
              <a:rPr lang="zh-TW" altLang="en-US" sz="2400" dirty="0">
                <a:solidFill>
                  <a:srgbClr val="C00000"/>
                </a:solidFill>
                <a:latin typeface="微軟正黑體" panose="020B0604030504040204" pitchFamily="34" charset="-120"/>
                <a:ea typeface="微軟正黑體" panose="020B0604030504040204" pitchFamily="34" charset="-120"/>
              </a:rPr>
              <a:t>身為 </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使用者</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我希望</a:t>
            </a:r>
            <a:r>
              <a:rPr lang="zh-TW" altLang="en-US" sz="2400" dirty="0">
                <a:solidFill>
                  <a:schemeClr val="tx1"/>
                </a:solidFill>
                <a:latin typeface="微軟正黑體" panose="020B0604030504040204" pitchFamily="34" charset="-120"/>
                <a:ea typeface="微軟正黑體" panose="020B0604030504040204" pitchFamily="34" charset="-120"/>
              </a:rPr>
              <a:t>瀏覽照片的時候撥放器能夠自動幫我轉正，從此以後我便不需要再花時間去轉正相片。</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應該要有</a:t>
            </a:r>
            <a:r>
              <a:rPr lang="en-US" altLang="zh-TW" sz="2000" dirty="0">
                <a:solidFill>
                  <a:schemeClr val="tx1"/>
                </a:solidFill>
                <a:latin typeface="微軟正黑體" panose="020B0604030504040204" pitchFamily="34" charset="-120"/>
                <a:ea typeface="微軟正黑體" panose="020B0604030504040204" pitchFamily="34" charset="-120"/>
              </a:rPr>
              <a:t>)</a:t>
            </a:r>
          </a:p>
          <a:p>
            <a:pPr marL="457189" indent="-457189">
              <a:lnSpc>
                <a:spcPct val="100000"/>
              </a:lnSpc>
              <a:spcBef>
                <a:spcPts val="1200"/>
              </a:spcBef>
              <a:buAutoNum type="arabicPeriod" startAt="5"/>
            </a:pPr>
            <a:r>
              <a:rPr lang="zh-TW" altLang="en-US" sz="2400" dirty="0">
                <a:solidFill>
                  <a:srgbClr val="C00000"/>
                </a:solidFill>
                <a:latin typeface="微軟正黑體" panose="020B0604030504040204" pitchFamily="34" charset="-120"/>
                <a:ea typeface="微軟正黑體" panose="020B0604030504040204" pitchFamily="34" charset="-120"/>
              </a:rPr>
              <a:t>身為 </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一家之主</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我希望</a:t>
            </a:r>
            <a:r>
              <a:rPr lang="zh-TW" altLang="en-US" sz="2400" dirty="0">
                <a:solidFill>
                  <a:schemeClr val="tx1"/>
                </a:solidFill>
                <a:latin typeface="微軟正黑體" panose="020B0604030504040204" pitchFamily="34" charset="-120"/>
                <a:ea typeface="微軟正黑體" panose="020B0604030504040204" pitchFamily="34" charset="-120"/>
              </a:rPr>
              <a:t>當單眼相機用</a:t>
            </a:r>
            <a:r>
              <a:rPr lang="en-US" altLang="zh-TW" sz="2400" dirty="0">
                <a:solidFill>
                  <a:schemeClr val="tx1"/>
                </a:solidFill>
                <a:latin typeface="微軟正黑體" panose="020B0604030504040204" pitchFamily="34" charset="-120"/>
                <a:ea typeface="微軟正黑體" panose="020B0604030504040204" pitchFamily="34" charset="-120"/>
              </a:rPr>
              <a:t>USB</a:t>
            </a:r>
            <a:r>
              <a:rPr lang="zh-TW" altLang="en-US" sz="2400" dirty="0">
                <a:solidFill>
                  <a:schemeClr val="tx1"/>
                </a:solidFill>
                <a:latin typeface="微軟正黑體" panose="020B0604030504040204" pitchFamily="34" charset="-120"/>
                <a:ea typeface="微軟正黑體" panose="020B0604030504040204" pitchFamily="34" charset="-120"/>
              </a:rPr>
              <a:t>連接到電腦時，內部</a:t>
            </a:r>
            <a:endParaRPr lang="en-US" altLang="zh-TW" sz="2400" dirty="0">
              <a:solidFill>
                <a:schemeClr val="tx1"/>
              </a:solidFill>
              <a:latin typeface="微軟正黑體" panose="020B0604030504040204" pitchFamily="34" charset="-120"/>
              <a:ea typeface="微軟正黑體" panose="020B0604030504040204" pitchFamily="34" charset="-120"/>
            </a:endParaRPr>
          </a:p>
          <a:p>
            <a:pPr marL="0" indent="0">
              <a:spcBef>
                <a:spcPts val="300"/>
              </a:spcBef>
              <a:buNone/>
            </a:pPr>
            <a:r>
              <a:rPr lang="zh-TW" altLang="en-US" sz="2400" dirty="0">
                <a:solidFill>
                  <a:schemeClr val="tx1"/>
                </a:solidFill>
                <a:latin typeface="微軟正黑體" panose="020B0604030504040204" pitchFamily="34" charset="-120"/>
                <a:ea typeface="微軟正黑體" panose="020B0604030504040204" pitchFamily="34" charset="-120"/>
              </a:rPr>
              <a:t>      的照片可以自動匯入到我的電腦中，而且不會重複，</a:t>
            </a:r>
            <a:r>
              <a:rPr lang="zh-TW" altLang="en-US" sz="2400" dirty="0">
                <a:solidFill>
                  <a:srgbClr val="C00000"/>
                </a:solidFill>
                <a:latin typeface="微軟正黑體" panose="020B0604030504040204" pitchFamily="34" charset="-120"/>
                <a:ea typeface="微軟正黑體" panose="020B0604030504040204" pitchFamily="34" charset="-120"/>
              </a:rPr>
              <a:t>從此以後</a:t>
            </a:r>
            <a:endParaRPr lang="en-US" altLang="zh-TW" sz="2400" dirty="0">
              <a:solidFill>
                <a:srgbClr val="C00000"/>
              </a:solidFill>
              <a:latin typeface="微軟正黑體" panose="020B0604030504040204" pitchFamily="34" charset="-120"/>
              <a:ea typeface="微軟正黑體" panose="020B0604030504040204" pitchFamily="34" charset="-120"/>
            </a:endParaRPr>
          </a:p>
          <a:p>
            <a:pPr marL="0" indent="0">
              <a:spcBef>
                <a:spcPts val="300"/>
              </a:spcBef>
              <a:buNone/>
            </a:pPr>
            <a:r>
              <a:rPr lang="zh-TW" altLang="en-US" sz="2400" dirty="0">
                <a:solidFill>
                  <a:schemeClr val="tx1"/>
                </a:solidFill>
                <a:latin typeface="微軟正黑體" panose="020B0604030504040204" pitchFamily="34" charset="-120"/>
                <a:ea typeface="微軟正黑體" panose="020B0604030504040204" pitchFamily="34" charset="-120"/>
              </a:rPr>
              <a:t>      我便可以快速的備份相機裡的照片。</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應該要有</a:t>
            </a:r>
            <a:r>
              <a:rPr lang="en-US" altLang="zh-TW" sz="2000" dirty="0">
                <a:solidFill>
                  <a:schemeClr val="tx1"/>
                </a:solidFill>
                <a:latin typeface="微軟正黑體" panose="020B0604030504040204" pitchFamily="34" charset="-120"/>
                <a:ea typeface="微軟正黑體" panose="020B0604030504040204" pitchFamily="34" charset="-120"/>
              </a:rPr>
              <a:t>)</a:t>
            </a:r>
            <a:endParaRPr lang="zh-TW" altLang="en-US" sz="2000" dirty="0">
              <a:solidFill>
                <a:schemeClr val="tx1"/>
              </a:solidFill>
            </a:endParaRPr>
          </a:p>
          <a:p>
            <a:endParaRPr lang="zh-TW" altLang="en-US" dirty="0">
              <a:solidFill>
                <a:schemeClr val="tx1"/>
              </a:solidFill>
            </a:endParaRPr>
          </a:p>
        </p:txBody>
      </p:sp>
    </p:spTree>
    <p:extLst>
      <p:ext uri="{BB962C8B-B14F-4D97-AF65-F5344CB8AC3E}">
        <p14:creationId xmlns:p14="http://schemas.microsoft.com/office/powerpoint/2010/main" val="980632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接點 68"/>
          <p:cNvCxnSpPr>
            <a:cxnSpLocks/>
          </p:cNvCxnSpPr>
          <p:nvPr/>
        </p:nvCxnSpPr>
        <p:spPr>
          <a:xfrm flipH="1">
            <a:off x="5414345" y="2311504"/>
            <a:ext cx="35686" cy="1974348"/>
          </a:xfrm>
          <a:prstGeom prst="line">
            <a:avLst/>
          </a:prstGeom>
        </p:spPr>
        <p:style>
          <a:lnRef idx="1">
            <a:schemeClr val="accent6"/>
          </a:lnRef>
          <a:fillRef idx="0">
            <a:schemeClr val="accent6"/>
          </a:fillRef>
          <a:effectRef idx="0">
            <a:schemeClr val="accent6"/>
          </a:effectRef>
          <a:fontRef idx="minor">
            <a:schemeClr val="tx1"/>
          </a:fontRef>
        </p:style>
      </p:cxnSp>
      <p:cxnSp>
        <p:nvCxnSpPr>
          <p:cNvPr id="63" name="直線接點 62"/>
          <p:cNvCxnSpPr/>
          <p:nvPr/>
        </p:nvCxnSpPr>
        <p:spPr>
          <a:xfrm>
            <a:off x="3817623" y="2317748"/>
            <a:ext cx="14754" cy="2268237"/>
          </a:xfrm>
          <a:prstGeom prst="line">
            <a:avLst/>
          </a:prstGeom>
        </p:spPr>
        <p:style>
          <a:lnRef idx="1">
            <a:schemeClr val="accent6"/>
          </a:lnRef>
          <a:fillRef idx="0">
            <a:schemeClr val="accent6"/>
          </a:fillRef>
          <a:effectRef idx="0">
            <a:schemeClr val="accent6"/>
          </a:effectRef>
          <a:fontRef idx="minor">
            <a:schemeClr val="tx1"/>
          </a:fontRef>
        </p:style>
      </p:cxnSp>
      <p:sp>
        <p:nvSpPr>
          <p:cNvPr id="28" name="矩形 27"/>
          <p:cNvSpPr/>
          <p:nvPr/>
        </p:nvSpPr>
        <p:spPr>
          <a:xfrm>
            <a:off x="6931375" y="1598124"/>
            <a:ext cx="1073473" cy="719624"/>
          </a:xfrm>
          <a:prstGeom prst="rect">
            <a:avLst/>
          </a:prstGeom>
          <a:solidFill>
            <a:schemeClr val="accent1"/>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sz="1350">
              <a:solidFill>
                <a:schemeClr val="bg1"/>
              </a:solidFill>
              <a:latin typeface="微軟正黑體" panose="020B0604030504040204" pitchFamily="34" charset="-120"/>
              <a:ea typeface="微軟正黑體" panose="020B0604030504040204" pitchFamily="34" charset="-120"/>
            </a:endParaRPr>
          </a:p>
        </p:txBody>
      </p:sp>
      <p:sp>
        <p:nvSpPr>
          <p:cNvPr id="27" name="矩形 26"/>
          <p:cNvSpPr/>
          <p:nvPr/>
        </p:nvSpPr>
        <p:spPr>
          <a:xfrm>
            <a:off x="5196562" y="1595091"/>
            <a:ext cx="1078576" cy="756963"/>
          </a:xfrm>
          <a:prstGeom prst="rect">
            <a:avLst/>
          </a:prstGeom>
          <a:solidFill>
            <a:schemeClr val="accent1"/>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sz="1350">
              <a:solidFill>
                <a:schemeClr val="bg1"/>
              </a:solidFill>
              <a:latin typeface="微軟正黑體" panose="020B0604030504040204" pitchFamily="34" charset="-120"/>
              <a:ea typeface="微軟正黑體" panose="020B0604030504040204" pitchFamily="34" charset="-120"/>
            </a:endParaRPr>
          </a:p>
        </p:txBody>
      </p:sp>
      <p:sp>
        <p:nvSpPr>
          <p:cNvPr id="26" name="矩形 25"/>
          <p:cNvSpPr/>
          <p:nvPr/>
        </p:nvSpPr>
        <p:spPr>
          <a:xfrm>
            <a:off x="3596350" y="1595091"/>
            <a:ext cx="1093906" cy="767470"/>
          </a:xfrm>
          <a:prstGeom prst="rect">
            <a:avLst/>
          </a:prstGeom>
          <a:solidFill>
            <a:schemeClr val="accent1"/>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sz="1350">
              <a:solidFill>
                <a:schemeClr val="bg1"/>
              </a:solidFill>
              <a:latin typeface="微軟正黑體" panose="020B0604030504040204" pitchFamily="34" charset="-120"/>
              <a:ea typeface="微軟正黑體" panose="020B0604030504040204" pitchFamily="34" charset="-120"/>
            </a:endParaRPr>
          </a:p>
        </p:txBody>
      </p:sp>
      <p:sp>
        <p:nvSpPr>
          <p:cNvPr id="25" name="矩形 24"/>
          <p:cNvSpPr/>
          <p:nvPr/>
        </p:nvSpPr>
        <p:spPr>
          <a:xfrm>
            <a:off x="2032827" y="1595092"/>
            <a:ext cx="1135279" cy="778736"/>
          </a:xfrm>
          <a:prstGeom prst="rect">
            <a:avLst/>
          </a:prstGeom>
          <a:solidFill>
            <a:schemeClr val="accent1"/>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sz="1350">
              <a:solidFill>
                <a:schemeClr val="bg1"/>
              </a:solidFill>
              <a:latin typeface="微軟正黑體" panose="020B0604030504040204" pitchFamily="34" charset="-120"/>
              <a:ea typeface="微軟正黑體" panose="020B0604030504040204" pitchFamily="34" charset="-120"/>
            </a:endParaRPr>
          </a:p>
        </p:txBody>
      </p:sp>
      <p:sp>
        <p:nvSpPr>
          <p:cNvPr id="24" name="矩形 23"/>
          <p:cNvSpPr/>
          <p:nvPr/>
        </p:nvSpPr>
        <p:spPr>
          <a:xfrm>
            <a:off x="494236" y="1595091"/>
            <a:ext cx="1149136" cy="767119"/>
          </a:xfrm>
          <a:prstGeom prst="rect">
            <a:avLst/>
          </a:prstGeom>
          <a:solidFill>
            <a:schemeClr val="accent1"/>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sz="1350">
              <a:solidFill>
                <a:schemeClr val="bg1"/>
              </a:solidFill>
              <a:latin typeface="微軟正黑體" panose="020B0604030504040204" pitchFamily="34" charset="-120"/>
              <a:ea typeface="微軟正黑體" panose="020B0604030504040204" pitchFamily="34" charset="-120"/>
            </a:endParaRPr>
          </a:p>
        </p:txBody>
      </p:sp>
      <p:sp>
        <p:nvSpPr>
          <p:cNvPr id="2" name="矩形 1"/>
          <p:cNvSpPr/>
          <p:nvPr/>
        </p:nvSpPr>
        <p:spPr>
          <a:xfrm>
            <a:off x="550068" y="1722755"/>
            <a:ext cx="1073492" cy="523220"/>
          </a:xfrm>
          <a:prstGeom prst="rect">
            <a:avLst/>
          </a:prstGeom>
        </p:spPr>
        <p:txBody>
          <a:bodyPr wrap="square">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使用者故事概述</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3" name="矩形 2"/>
          <p:cNvSpPr/>
          <p:nvPr/>
        </p:nvSpPr>
        <p:spPr>
          <a:xfrm>
            <a:off x="2021964" y="1721699"/>
            <a:ext cx="1146142" cy="523220"/>
          </a:xfrm>
          <a:prstGeom prst="rect">
            <a:avLst/>
          </a:prstGeom>
        </p:spPr>
        <p:txBody>
          <a:bodyPr wrap="square">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如何寫好使</a:t>
            </a:r>
            <a:endParaRPr lang="en-US" altLang="zh-TW" sz="1400" b="1" dirty="0">
              <a:solidFill>
                <a:schemeClr val="bg1"/>
              </a:solidFill>
              <a:latin typeface="微軟正黑體" panose="020B0604030504040204" pitchFamily="34" charset="-120"/>
              <a:ea typeface="微軟正黑體" panose="020B0604030504040204" pitchFamily="34" charset="-120"/>
            </a:endParaRPr>
          </a:p>
          <a:p>
            <a:r>
              <a:rPr lang="zh-TW" altLang="en-US" sz="1400" b="1" dirty="0">
                <a:solidFill>
                  <a:schemeClr val="bg1"/>
                </a:solidFill>
                <a:latin typeface="微軟正黑體" panose="020B0604030504040204" pitchFamily="34" charset="-120"/>
                <a:ea typeface="微軟正黑體" panose="020B0604030504040204" pitchFamily="34" charset="-120"/>
              </a:rPr>
              <a:t>用者故事</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9" name="矩形 8"/>
          <p:cNvSpPr/>
          <p:nvPr/>
        </p:nvSpPr>
        <p:spPr>
          <a:xfrm>
            <a:off x="3657953" y="1699836"/>
            <a:ext cx="1032303" cy="523220"/>
          </a:xfrm>
          <a:prstGeom prst="rect">
            <a:avLst/>
          </a:prstGeom>
        </p:spPr>
        <p:txBody>
          <a:bodyPr wrap="square">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好的使用者故事</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5212363" y="1708997"/>
            <a:ext cx="1080873" cy="523220"/>
          </a:xfrm>
          <a:prstGeom prst="rect">
            <a:avLst/>
          </a:prstGeom>
        </p:spPr>
        <p:txBody>
          <a:bodyPr wrap="none">
            <a:spAutoFit/>
          </a:bodyPr>
          <a:lstStyle/>
          <a:p>
            <a:r>
              <a:rPr lang="en-US" altLang="zh-TW" sz="1400" b="1" dirty="0">
                <a:solidFill>
                  <a:schemeClr val="bg1"/>
                </a:solidFill>
                <a:latin typeface="微軟正黑體" panose="020B0604030504040204" pitchFamily="34" charset="-120"/>
                <a:ea typeface="微軟正黑體" panose="020B0604030504040204" pitchFamily="34" charset="-120"/>
              </a:rPr>
              <a:t>User Story</a:t>
            </a:r>
          </a:p>
          <a:p>
            <a:r>
              <a:rPr lang="en-US" altLang="zh-TW" sz="1400" b="1" dirty="0">
                <a:solidFill>
                  <a:schemeClr val="bg1"/>
                </a:solidFill>
                <a:latin typeface="微軟正黑體" panose="020B0604030504040204" pitchFamily="34" charset="-120"/>
                <a:ea typeface="微軟正黑體" panose="020B0604030504040204" pitchFamily="34" charset="-120"/>
              </a:rPr>
              <a:t>Mapping</a:t>
            </a:r>
            <a:endParaRPr lang="en-US" altLang="zh-TW" sz="1400" dirty="0">
              <a:solidFill>
                <a:schemeClr val="bg1"/>
              </a:solidFill>
              <a:latin typeface="微軟正黑體" panose="020B0604030504040204" pitchFamily="34" charset="-120"/>
              <a:ea typeface="微軟正黑體" panose="020B0604030504040204" pitchFamily="34" charset="-120"/>
            </a:endParaRPr>
          </a:p>
        </p:txBody>
      </p:sp>
      <p:sp>
        <p:nvSpPr>
          <p:cNvPr id="11" name="矩形 10"/>
          <p:cNvSpPr/>
          <p:nvPr/>
        </p:nvSpPr>
        <p:spPr>
          <a:xfrm>
            <a:off x="6949473" y="1787780"/>
            <a:ext cx="1005403" cy="338554"/>
          </a:xfrm>
          <a:prstGeom prst="rect">
            <a:avLst/>
          </a:prstGeom>
        </p:spPr>
        <p:txBody>
          <a:bodyPr wrap="none">
            <a:spAutoFit/>
          </a:bodyPr>
          <a:lstStyle/>
          <a:p>
            <a:r>
              <a:rPr lang="zh-TW" altLang="en-US" sz="1600" dirty="0">
                <a:solidFill>
                  <a:schemeClr val="bg1"/>
                </a:solidFill>
                <a:latin typeface="微軟正黑體" panose="020B0604030504040204" pitchFamily="34" charset="-120"/>
                <a:ea typeface="微軟正黑體" panose="020B0604030504040204" pitchFamily="34" charset="-120"/>
              </a:rPr>
              <a:t>影響地圖</a:t>
            </a:r>
            <a:endParaRPr lang="en-US" altLang="zh-TW" sz="1600" dirty="0">
              <a:solidFill>
                <a:schemeClr val="bg1"/>
              </a:solidFill>
              <a:latin typeface="微軟正黑體" panose="020B0604030504040204" pitchFamily="34" charset="-120"/>
              <a:ea typeface="微軟正黑體" panose="020B0604030504040204" pitchFamily="34" charset="-120"/>
            </a:endParaRPr>
          </a:p>
        </p:txBody>
      </p:sp>
      <p:sp>
        <p:nvSpPr>
          <p:cNvPr id="23" name="矩形 22"/>
          <p:cNvSpPr/>
          <p:nvPr/>
        </p:nvSpPr>
        <p:spPr>
          <a:xfrm>
            <a:off x="626495" y="2566183"/>
            <a:ext cx="524503" cy="253916"/>
          </a:xfrm>
          <a:prstGeom prst="rect">
            <a:avLst/>
          </a:prstGeom>
        </p:spPr>
        <p:txBody>
          <a:bodyPr wrap="none">
            <a:spAutoFit/>
          </a:bodyPr>
          <a:lstStyle/>
          <a:p>
            <a:r>
              <a:rPr lang="zh-TW" altLang="en-US" sz="1050" dirty="0">
                <a:solidFill>
                  <a:srgbClr val="C00000"/>
                </a:solidFill>
              </a:rPr>
              <a:t>破題</a:t>
            </a:r>
            <a:r>
              <a:rPr lang="en-US" altLang="zh-TW" sz="1050" dirty="0">
                <a:solidFill>
                  <a:srgbClr val="C00000"/>
                </a:solidFill>
              </a:rPr>
              <a:t>: </a:t>
            </a:r>
            <a:endParaRPr lang="zh-TW" altLang="en-US" sz="1050" dirty="0">
              <a:solidFill>
                <a:srgbClr val="C00000"/>
              </a:solidFill>
            </a:endParaRPr>
          </a:p>
        </p:txBody>
      </p:sp>
      <p:cxnSp>
        <p:nvCxnSpPr>
          <p:cNvPr id="33" name="直線接點 32"/>
          <p:cNvCxnSpPr/>
          <p:nvPr/>
        </p:nvCxnSpPr>
        <p:spPr>
          <a:xfrm flipV="1">
            <a:off x="539552" y="2492896"/>
            <a:ext cx="7920880" cy="11998"/>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37" name="直線接點 36"/>
          <p:cNvCxnSpPr/>
          <p:nvPr/>
        </p:nvCxnSpPr>
        <p:spPr>
          <a:xfrm flipH="1" flipV="1">
            <a:off x="1135594" y="2329018"/>
            <a:ext cx="1" cy="106569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2098951" y="2359698"/>
            <a:ext cx="14754" cy="2268237"/>
          </a:xfrm>
          <a:prstGeom prst="line">
            <a:avLst/>
          </a:prstGeom>
        </p:spPr>
        <p:style>
          <a:lnRef idx="1">
            <a:schemeClr val="accent6"/>
          </a:lnRef>
          <a:fillRef idx="0">
            <a:schemeClr val="accent6"/>
          </a:fillRef>
          <a:effectRef idx="0">
            <a:schemeClr val="accent6"/>
          </a:effectRef>
          <a:fontRef idx="minor">
            <a:schemeClr val="tx1"/>
          </a:fontRef>
        </p:style>
      </p:cxnSp>
      <p:sp>
        <p:nvSpPr>
          <p:cNvPr id="60" name="矩形 59"/>
          <p:cNvSpPr/>
          <p:nvPr/>
        </p:nvSpPr>
        <p:spPr>
          <a:xfrm>
            <a:off x="2976071" y="421821"/>
            <a:ext cx="3974273" cy="584775"/>
          </a:xfrm>
          <a:prstGeom prst="rect">
            <a:avLst/>
          </a:prstGeom>
        </p:spPr>
        <p:txBody>
          <a:bodyPr wrap="square">
            <a:spAutoFit/>
          </a:bodyPr>
          <a:lstStyle/>
          <a:p>
            <a:r>
              <a:rPr lang="en-US" altLang="zh-TW" sz="3200" b="1" spc="450" dirty="0">
                <a:latin typeface="微軟正黑體" panose="020B0604030504040204" pitchFamily="34" charset="-120"/>
                <a:ea typeface="微軟正黑體" panose="020B0604030504040204" pitchFamily="34" charset="-120"/>
              </a:rPr>
              <a:t>【</a:t>
            </a:r>
            <a:r>
              <a:rPr lang="zh-TW" altLang="en-US" sz="3200" b="1" spc="450" dirty="0">
                <a:latin typeface="微軟正黑體" panose="020B0604030504040204" pitchFamily="34" charset="-120"/>
                <a:ea typeface="微軟正黑體" panose="020B0604030504040204" pitchFamily="34" charset="-120"/>
              </a:rPr>
              <a:t> 看見全貌 </a:t>
            </a:r>
            <a:r>
              <a:rPr lang="en-US" altLang="zh-TW" sz="3200" b="1" spc="450" dirty="0">
                <a:latin typeface="微軟正黑體" panose="020B0604030504040204" pitchFamily="34" charset="-120"/>
                <a:ea typeface="微軟正黑體" panose="020B0604030504040204" pitchFamily="34" charset="-120"/>
              </a:rPr>
              <a:t>】</a:t>
            </a:r>
            <a:r>
              <a:rPr lang="zh-TW" altLang="en-US" sz="3200" b="1" spc="450" dirty="0">
                <a:latin typeface="微軟正黑體" panose="020B0604030504040204" pitchFamily="34" charset="-120"/>
                <a:ea typeface="微軟正黑體" panose="020B0604030504040204" pitchFamily="34" charset="-120"/>
              </a:rPr>
              <a:t> </a:t>
            </a:r>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7386" y="2847643"/>
            <a:ext cx="769156" cy="576867"/>
          </a:xfrm>
          <a:prstGeom prst="rect">
            <a:avLst/>
          </a:prstGeom>
          <a:ln>
            <a:solidFill>
              <a:schemeClr val="accent2"/>
            </a:solidFill>
          </a:ln>
          <a:effectLst>
            <a:outerShdw blurRad="50800" dist="38100" dir="2700000" algn="tl" rotWithShape="0">
              <a:prstClr val="black">
                <a:alpha val="40000"/>
              </a:prstClr>
            </a:outerShdw>
          </a:effectLst>
        </p:spPr>
      </p:pic>
      <p:pic>
        <p:nvPicPr>
          <p:cNvPr id="18" name="圖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7247" y="3353380"/>
            <a:ext cx="712663" cy="534497"/>
          </a:xfrm>
          <a:prstGeom prst="rect">
            <a:avLst/>
          </a:prstGeom>
          <a:ln>
            <a:solidFill>
              <a:schemeClr val="accent2"/>
            </a:solidFill>
          </a:ln>
          <a:effectLst>
            <a:outerShdw blurRad="50800" dist="38100" dir="2700000" algn="tl" rotWithShape="0">
              <a:prstClr val="black">
                <a:alpha val="40000"/>
              </a:prstClr>
            </a:outerShdw>
          </a:effectLst>
        </p:spPr>
      </p:pic>
      <p:pic>
        <p:nvPicPr>
          <p:cNvPr id="32" name="圖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711" y="2861866"/>
            <a:ext cx="725715" cy="544286"/>
          </a:xfrm>
          <a:prstGeom prst="rect">
            <a:avLst/>
          </a:prstGeom>
          <a:effectLst>
            <a:outerShdw blurRad="63500" sx="102000" sy="102000" algn="ctr" rotWithShape="0">
              <a:prstClr val="black">
                <a:alpha val="40000"/>
              </a:prstClr>
            </a:outerShdw>
          </a:effectLst>
        </p:spPr>
      </p:pic>
      <p:pic>
        <p:nvPicPr>
          <p:cNvPr id="36" name="圖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7727" y="3027953"/>
            <a:ext cx="707250" cy="530437"/>
          </a:xfrm>
          <a:prstGeom prst="rect">
            <a:avLst/>
          </a:prstGeom>
          <a:effectLst>
            <a:outerShdw blurRad="63500" sx="102000" sy="102000" algn="ctr" rotWithShape="0">
              <a:prstClr val="black">
                <a:alpha val="40000"/>
              </a:prstClr>
            </a:outerShdw>
          </a:effectLst>
        </p:spPr>
      </p:pic>
      <p:pic>
        <p:nvPicPr>
          <p:cNvPr id="44" name="圖片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0461" y="3186096"/>
            <a:ext cx="683568" cy="606504"/>
          </a:xfrm>
          <a:prstGeom prst="rect">
            <a:avLst/>
          </a:prstGeom>
          <a:effectLst>
            <a:outerShdw blurRad="63500" sx="102000" sy="102000" algn="ctr" rotWithShape="0">
              <a:prstClr val="black">
                <a:alpha val="40000"/>
              </a:prstClr>
            </a:outerShdw>
          </a:effectLst>
        </p:spPr>
      </p:pic>
      <p:pic>
        <p:nvPicPr>
          <p:cNvPr id="56" name="圖片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80226" y="3411587"/>
            <a:ext cx="744991" cy="661002"/>
          </a:xfrm>
          <a:prstGeom prst="rect">
            <a:avLst/>
          </a:prstGeom>
          <a:effectLst>
            <a:outerShdw blurRad="63500" sx="102000" sy="102000" algn="ctr" rotWithShape="0">
              <a:prstClr val="black">
                <a:alpha val="40000"/>
              </a:prstClr>
            </a:outerShdw>
          </a:effectLst>
        </p:spPr>
      </p:pic>
      <p:pic>
        <p:nvPicPr>
          <p:cNvPr id="19" name="圖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9387" y="3212181"/>
            <a:ext cx="689741" cy="517305"/>
          </a:xfrm>
          <a:prstGeom prst="rect">
            <a:avLst/>
          </a:prstGeom>
          <a:ln>
            <a:solidFill>
              <a:schemeClr val="accent1"/>
            </a:solidFill>
          </a:ln>
          <a:effectLst>
            <a:outerShdw blurRad="50800" dist="38100" dir="2700000" algn="tl" rotWithShape="0">
              <a:prstClr val="black">
                <a:alpha val="40000"/>
              </a:prstClr>
            </a:outerShdw>
          </a:effectLst>
        </p:spPr>
      </p:pic>
      <p:pic>
        <p:nvPicPr>
          <p:cNvPr id="57" name="圖片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18678" y="3620629"/>
            <a:ext cx="794920" cy="596191"/>
          </a:xfrm>
          <a:prstGeom prst="rect">
            <a:avLst/>
          </a:prstGeom>
          <a:effectLst>
            <a:outerShdw blurRad="63500" sx="102000" sy="102000" algn="ctr" rotWithShape="0">
              <a:prstClr val="black">
                <a:alpha val="40000"/>
              </a:prstClr>
            </a:outerShdw>
          </a:effectLst>
        </p:spPr>
      </p:pic>
      <p:pic>
        <p:nvPicPr>
          <p:cNvPr id="58" name="圖片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98833" y="3875177"/>
            <a:ext cx="758060" cy="568545"/>
          </a:xfrm>
          <a:prstGeom prst="rect">
            <a:avLst/>
          </a:prstGeom>
          <a:effectLst>
            <a:outerShdw blurRad="63500" sx="102000" sy="102000" algn="ctr" rotWithShape="0">
              <a:prstClr val="black">
                <a:alpha val="40000"/>
              </a:prstClr>
            </a:outerShdw>
          </a:effectLst>
        </p:spPr>
      </p:pic>
      <p:pic>
        <p:nvPicPr>
          <p:cNvPr id="59" name="圖片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1964" y="4585985"/>
            <a:ext cx="769197" cy="576898"/>
          </a:xfrm>
          <a:prstGeom prst="rect">
            <a:avLst/>
          </a:prstGeom>
          <a:effectLst>
            <a:outerShdw blurRad="63500" sx="102000" sy="102000" algn="ctr" rotWithShape="0">
              <a:prstClr val="black">
                <a:alpha val="40000"/>
              </a:prstClr>
            </a:outerShdw>
          </a:effectLst>
        </p:spPr>
      </p:pic>
      <p:pic>
        <p:nvPicPr>
          <p:cNvPr id="61" name="圖片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29773" y="4792517"/>
            <a:ext cx="746298" cy="559724"/>
          </a:xfrm>
          <a:prstGeom prst="rect">
            <a:avLst/>
          </a:prstGeom>
          <a:effectLst>
            <a:outerShdw blurRad="63500" sx="102000" sy="102000" algn="ctr" rotWithShape="0">
              <a:prstClr val="black">
                <a:alpha val="40000"/>
              </a:prstClr>
            </a:outerShdw>
          </a:effectLst>
        </p:spPr>
      </p:pic>
      <p:pic>
        <p:nvPicPr>
          <p:cNvPr id="62" name="圖片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30235" y="3875177"/>
            <a:ext cx="774614" cy="580960"/>
          </a:xfrm>
          <a:prstGeom prst="rect">
            <a:avLst/>
          </a:prstGeom>
          <a:effectLst>
            <a:outerShdw blurRad="63500" sx="102000" sy="102000" algn="ctr" rotWithShape="0">
              <a:prstClr val="black">
                <a:alpha val="40000"/>
              </a:prstClr>
            </a:outerShdw>
          </a:effectLst>
        </p:spPr>
      </p:pic>
      <p:pic>
        <p:nvPicPr>
          <p:cNvPr id="64" name="圖片 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96562" y="2690496"/>
            <a:ext cx="695580" cy="521685"/>
          </a:xfrm>
          <a:prstGeom prst="rect">
            <a:avLst/>
          </a:prstGeom>
          <a:effectLst>
            <a:outerShdw blurRad="63500" sx="102000" sy="102000" algn="ctr" rotWithShape="0">
              <a:prstClr val="black">
                <a:alpha val="40000"/>
              </a:prstClr>
            </a:outerShdw>
          </a:effectLst>
        </p:spPr>
      </p:pic>
      <p:pic>
        <p:nvPicPr>
          <p:cNvPr id="65" name="圖片 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59482" y="2933011"/>
            <a:ext cx="655333" cy="491500"/>
          </a:xfrm>
          <a:prstGeom prst="rect">
            <a:avLst/>
          </a:prstGeom>
          <a:effectLst>
            <a:outerShdw blurRad="63500" sx="102000" sy="102000" algn="ctr" rotWithShape="0">
              <a:prstClr val="black">
                <a:alpha val="40000"/>
              </a:prstClr>
            </a:outerShdw>
          </a:effectLst>
        </p:spPr>
      </p:pic>
      <p:pic>
        <p:nvPicPr>
          <p:cNvPr id="66" name="圖片 6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23314" y="4310101"/>
            <a:ext cx="643221" cy="482416"/>
          </a:xfrm>
          <a:prstGeom prst="rect">
            <a:avLst/>
          </a:prstGeom>
          <a:effectLst>
            <a:outerShdw blurRad="63500" sx="102000" sy="102000" algn="ctr" rotWithShape="0">
              <a:prstClr val="black">
                <a:alpha val="40000"/>
              </a:prstClr>
            </a:outerShdw>
          </a:effectLst>
        </p:spPr>
      </p:pic>
      <p:pic>
        <p:nvPicPr>
          <p:cNvPr id="67" name="圖片 6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196562" y="4007064"/>
            <a:ext cx="725018" cy="543764"/>
          </a:xfrm>
          <a:prstGeom prst="rect">
            <a:avLst/>
          </a:prstGeom>
          <a:effectLst>
            <a:outerShdw blurRad="63500" sx="102000" sy="102000" algn="ctr" rotWithShape="0">
              <a:prstClr val="black">
                <a:alpha val="40000"/>
              </a:prstClr>
            </a:outerShdw>
          </a:effectLst>
        </p:spPr>
      </p:pic>
      <p:pic>
        <p:nvPicPr>
          <p:cNvPr id="68" name="圖片 6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500048" y="3122982"/>
            <a:ext cx="689755" cy="517316"/>
          </a:xfrm>
          <a:prstGeom prst="rect">
            <a:avLst/>
          </a:prstGeom>
          <a:effectLst>
            <a:outerShdw blurRad="63500" sx="102000" sy="102000" algn="ctr" rotWithShape="0">
              <a:prstClr val="black">
                <a:alpha val="40000"/>
              </a:prstClr>
            </a:outerShdw>
          </a:effectLst>
        </p:spPr>
      </p:pic>
      <p:pic>
        <p:nvPicPr>
          <p:cNvPr id="71" name="圖片 7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207958" y="2793910"/>
            <a:ext cx="745960" cy="559470"/>
          </a:xfrm>
          <a:prstGeom prst="rect">
            <a:avLst/>
          </a:prstGeom>
          <a:effectLst>
            <a:outerShdw blurRad="63500" sx="102000" sy="102000" algn="ctr" rotWithShape="0">
              <a:prstClr val="black">
                <a:alpha val="40000"/>
              </a:prstClr>
            </a:outerShdw>
          </a:effectLst>
        </p:spPr>
      </p:pic>
      <p:pic>
        <p:nvPicPr>
          <p:cNvPr id="72" name="圖片 7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376665" y="3002761"/>
            <a:ext cx="808672" cy="606504"/>
          </a:xfrm>
          <a:prstGeom prst="rect">
            <a:avLst/>
          </a:prstGeom>
          <a:effectLst>
            <a:outerShdw blurRad="63500" sx="102000" sy="102000" algn="ctr" rotWithShape="0">
              <a:prstClr val="black">
                <a:alpha val="40000"/>
              </a:prstClr>
            </a:outerShdw>
          </a:effectLst>
        </p:spPr>
      </p:pic>
      <p:pic>
        <p:nvPicPr>
          <p:cNvPr id="73" name="圖片 7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659626" y="3600120"/>
            <a:ext cx="822267" cy="616700"/>
          </a:xfrm>
          <a:prstGeom prst="rect">
            <a:avLst/>
          </a:prstGeom>
          <a:effectLst>
            <a:outerShdw blurRad="63500" sx="102000" sy="102000" algn="ctr" rotWithShape="0">
              <a:prstClr val="black">
                <a:alpha val="40000"/>
              </a:prstClr>
            </a:outerShdw>
          </a:effectLst>
        </p:spPr>
      </p:pic>
      <p:pic>
        <p:nvPicPr>
          <p:cNvPr id="74" name="圖片 7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633264" y="4400821"/>
            <a:ext cx="878444" cy="658834"/>
          </a:xfrm>
          <a:prstGeom prst="rect">
            <a:avLst/>
          </a:prstGeom>
          <a:effectLst>
            <a:outerShdw blurRad="63500" sx="102000" sy="102000" algn="ctr" rotWithShape="0">
              <a:prstClr val="black">
                <a:alpha val="40000"/>
              </a:prstClr>
            </a:outerShdw>
          </a:effectLst>
        </p:spPr>
      </p:pic>
      <p:cxnSp>
        <p:nvCxnSpPr>
          <p:cNvPr id="41" name="直線接點 40"/>
          <p:cNvCxnSpPr/>
          <p:nvPr/>
        </p:nvCxnSpPr>
        <p:spPr>
          <a:xfrm flipH="1" flipV="1">
            <a:off x="7376664" y="2244919"/>
            <a:ext cx="1" cy="106569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452174" y="4250122"/>
            <a:ext cx="756874" cy="568468"/>
          </a:xfrm>
          <a:prstGeom prst="rect">
            <a:avLst/>
          </a:prstGeom>
          <a:effectLst>
            <a:outerShdw blurRad="63500" sx="102000" sy="102000" algn="ctr" rotWithShape="0">
              <a:prstClr val="black">
                <a:alpha val="40000"/>
              </a:prstClr>
            </a:outerShdw>
          </a:effectLst>
        </p:spPr>
      </p:pic>
      <p:pic>
        <p:nvPicPr>
          <p:cNvPr id="6" name="圖片 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617542" y="4558105"/>
            <a:ext cx="760831" cy="575624"/>
          </a:xfrm>
          <a:prstGeom prst="rect">
            <a:avLst/>
          </a:prstGeom>
          <a:effectLst>
            <a:outerShdw blurRad="63500" sx="102000" sy="102000" algn="ctr" rotWithShape="0">
              <a:prstClr val="black">
                <a:alpha val="40000"/>
              </a:prstClr>
            </a:outerShdw>
          </a:effectLst>
        </p:spPr>
      </p:pic>
      <p:pic>
        <p:nvPicPr>
          <p:cNvPr id="7" name="圖片 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795263" y="4882354"/>
            <a:ext cx="827569" cy="6223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57522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1" y="0"/>
            <a:ext cx="7886700" cy="908720"/>
          </a:xfrm>
        </p:spPr>
        <p:txBody>
          <a:bodyPr/>
          <a:lstStyle/>
          <a:p>
            <a:r>
              <a:rPr lang="zh-TW" altLang="en-US" dirty="0">
                <a:solidFill>
                  <a:schemeClr val="bg1"/>
                </a:solidFill>
              </a:rPr>
              <a:t>運用</a:t>
            </a:r>
            <a:r>
              <a:rPr lang="zh-TW" altLang="en-US"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rPr>
              <a:t>場景</a:t>
            </a:r>
            <a:r>
              <a:rPr lang="zh-TW" altLang="en-US"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rPr>
              <a:t>進行需求分析</a:t>
            </a:r>
          </a:p>
        </p:txBody>
      </p:sp>
      <p:sp>
        <p:nvSpPr>
          <p:cNvPr id="3" name="文字版面配置區 2"/>
          <p:cNvSpPr>
            <a:spLocks noGrp="1"/>
          </p:cNvSpPr>
          <p:nvPr>
            <p:ph type="body" sz="quarter" idx="10"/>
          </p:nvPr>
        </p:nvSpPr>
        <p:spPr>
          <a:xfrm>
            <a:off x="215008" y="1268761"/>
            <a:ext cx="8928992" cy="5256659"/>
          </a:xfrm>
        </p:spPr>
        <p:txBody>
          <a:bodyPr>
            <a:normAutofit/>
          </a:bodyPr>
          <a:lstStyle/>
          <a:p>
            <a:pPr marL="0" indent="0">
              <a:buNone/>
            </a:pP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tx1"/>
                </a:solidFill>
                <a:latin typeface="微軟正黑體" panose="020B0604030504040204" pitchFamily="34" charset="-120"/>
                <a:ea typeface="微軟正黑體" panose="020B0604030504040204" pitchFamily="34" charset="-120"/>
              </a:rPr>
              <a:t>父親</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家中</a:t>
            </a:r>
            <a:r>
              <a:rPr lang="en-US" altLang="zh-TW" dirty="0">
                <a:solidFill>
                  <a:schemeClr val="tx1"/>
                </a:solidFill>
                <a:latin typeface="微軟正黑體" panose="020B0604030504040204" pitchFamily="34" charset="-120"/>
                <a:ea typeface="微軟正黑體" panose="020B0604030504040204" pitchFamily="34" charset="-120"/>
              </a:rPr>
              <a:t>CIO)</a:t>
            </a:r>
            <a:r>
              <a:rPr lang="zh-TW" altLang="en-US" dirty="0">
                <a:solidFill>
                  <a:schemeClr val="tx1"/>
                </a:solidFill>
                <a:latin typeface="微軟正黑體" panose="020B0604030504040204" pitchFamily="34" charset="-120"/>
                <a:ea typeface="微軟正黑體" panose="020B0604030504040204" pitchFamily="34" charset="-120"/>
              </a:rPr>
              <a:t>回家後，立刻開啟電視機旁的筆電。</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r>
              <a:rPr lang="en-US" altLang="zh-TW" dirty="0">
                <a:solidFill>
                  <a:schemeClr val="tx1"/>
                </a:solidFill>
                <a:latin typeface="微軟正黑體" panose="020B0604030504040204" pitchFamily="34" charset="-120"/>
                <a:ea typeface="微軟正黑體" panose="020B0604030504040204" pitchFamily="34" charset="-120"/>
              </a:rPr>
              <a:t>2.</a:t>
            </a:r>
            <a:r>
              <a:rPr lang="zh-TW" altLang="en-US" dirty="0">
                <a:solidFill>
                  <a:schemeClr val="tx1"/>
                </a:solidFill>
                <a:latin typeface="微軟正黑體" panose="020B0604030504040204" pitchFamily="34" charset="-120"/>
                <a:ea typeface="微軟正黑體" panose="020B0604030504040204" pitchFamily="34" charset="-120"/>
              </a:rPr>
              <a:t> 製作新的目錄並寫上出遊時間、地點、人</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r>
              <a:rPr lang="en-US" altLang="zh-TW" dirty="0">
                <a:solidFill>
                  <a:schemeClr val="tx1"/>
                </a:solidFill>
                <a:latin typeface="微軟正黑體" panose="020B0604030504040204" pitchFamily="34" charset="-120"/>
                <a:ea typeface="微軟正黑體" panose="020B0604030504040204" pitchFamily="34" charset="-120"/>
              </a:rPr>
              <a:t>3.</a:t>
            </a:r>
            <a:r>
              <a:rPr lang="zh-TW" altLang="en-US" dirty="0">
                <a:solidFill>
                  <a:schemeClr val="tx1"/>
                </a:solidFill>
                <a:latin typeface="微軟正黑體" panose="020B0604030504040204" pitchFamily="34" charset="-120"/>
                <a:ea typeface="微軟正黑體" panose="020B0604030504040204" pitchFamily="34" charset="-120"/>
              </a:rPr>
              <a:t> 運用</a:t>
            </a:r>
            <a:r>
              <a:rPr lang="en-US" altLang="zh-TW" dirty="0">
                <a:solidFill>
                  <a:schemeClr val="tx1"/>
                </a:solidFill>
                <a:latin typeface="微軟正黑體" panose="020B0604030504040204" pitchFamily="34" charset="-120"/>
                <a:ea typeface="微軟正黑體" panose="020B0604030504040204" pitchFamily="34" charset="-120"/>
              </a:rPr>
              <a:t>USB</a:t>
            </a:r>
            <a:r>
              <a:rPr lang="zh-TW" altLang="en-US" dirty="0">
                <a:solidFill>
                  <a:schemeClr val="tx1"/>
                </a:solidFill>
                <a:latin typeface="微軟正黑體" panose="020B0604030504040204" pitchFamily="34" charset="-120"/>
                <a:ea typeface="微軟正黑體" panose="020B0604030504040204" pitchFamily="34" charset="-120"/>
              </a:rPr>
              <a:t>線連接單眼相機下載照片。</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r>
              <a:rPr lang="en-US" altLang="zh-TW" dirty="0">
                <a:solidFill>
                  <a:schemeClr val="tx1"/>
                </a:solidFill>
                <a:latin typeface="微軟正黑體" panose="020B0604030504040204" pitchFamily="34" charset="-120"/>
                <a:ea typeface="微軟正黑體" panose="020B0604030504040204" pitchFamily="34" charset="-120"/>
              </a:rPr>
              <a:t>4.</a:t>
            </a:r>
            <a:r>
              <a:rPr lang="zh-TW" altLang="en-US" dirty="0">
                <a:solidFill>
                  <a:schemeClr val="tx1"/>
                </a:solidFill>
                <a:latin typeface="微軟正黑體" panose="020B0604030504040204" pitchFamily="34" charset="-120"/>
                <a:ea typeface="微軟正黑體" panose="020B0604030504040204" pitchFamily="34" charset="-120"/>
              </a:rPr>
              <a:t> 運用</a:t>
            </a:r>
            <a:r>
              <a:rPr lang="en-US" altLang="zh-TW" dirty="0">
                <a:solidFill>
                  <a:schemeClr val="tx1"/>
                </a:solidFill>
                <a:latin typeface="微軟正黑體" panose="020B0604030504040204" pitchFamily="34" charset="-120"/>
                <a:ea typeface="微軟正黑體" panose="020B0604030504040204" pitchFamily="34" charset="-120"/>
              </a:rPr>
              <a:t>USB</a:t>
            </a:r>
            <a:r>
              <a:rPr lang="zh-TW" altLang="en-US" dirty="0">
                <a:solidFill>
                  <a:schemeClr val="tx1"/>
                </a:solidFill>
                <a:latin typeface="微軟正黑體" panose="020B0604030504040204" pitchFamily="34" charset="-120"/>
                <a:ea typeface="微軟正黑體" panose="020B0604030504040204" pitchFamily="34" charset="-120"/>
              </a:rPr>
              <a:t>線連接手機下載照片。</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r>
              <a:rPr lang="en-US" altLang="zh-TW" dirty="0">
                <a:solidFill>
                  <a:schemeClr val="tx1"/>
                </a:solidFill>
                <a:latin typeface="微軟正黑體" panose="020B0604030504040204" pitchFamily="34" charset="-120"/>
                <a:ea typeface="微軟正黑體" panose="020B0604030504040204" pitchFamily="34" charset="-120"/>
              </a:rPr>
              <a:t>5.</a:t>
            </a:r>
            <a:r>
              <a:rPr lang="zh-TW" altLang="en-US" dirty="0">
                <a:solidFill>
                  <a:schemeClr val="tx1"/>
                </a:solidFill>
                <a:latin typeface="微軟正黑體" panose="020B0604030504040204" pitchFamily="34" charset="-120"/>
                <a:ea typeface="微軟正黑體" panose="020B0604030504040204" pitchFamily="34" charset="-120"/>
              </a:rPr>
              <a:t> 運用</a:t>
            </a:r>
            <a:r>
              <a:rPr lang="en-US" altLang="zh-TW" dirty="0">
                <a:solidFill>
                  <a:schemeClr val="tx1"/>
                </a:solidFill>
                <a:latin typeface="微軟正黑體" panose="020B0604030504040204" pitchFamily="34" charset="-120"/>
                <a:ea typeface="微軟正黑體" panose="020B0604030504040204" pitchFamily="34" charset="-120"/>
              </a:rPr>
              <a:t>USB</a:t>
            </a:r>
            <a:r>
              <a:rPr lang="zh-TW" altLang="en-US" dirty="0">
                <a:solidFill>
                  <a:schemeClr val="tx1"/>
                </a:solidFill>
                <a:latin typeface="微軟正黑體" panose="020B0604030504040204" pitchFamily="34" charset="-120"/>
                <a:ea typeface="微軟正黑體" panose="020B0604030504040204" pitchFamily="34" charset="-120"/>
              </a:rPr>
              <a:t>線連接</a:t>
            </a:r>
            <a:r>
              <a:rPr lang="en-US" altLang="zh-TW" dirty="0">
                <a:solidFill>
                  <a:schemeClr val="tx1"/>
                </a:solidFill>
                <a:latin typeface="微軟正黑體" panose="020B0604030504040204" pitchFamily="34" charset="-120"/>
                <a:ea typeface="微軟正黑體" panose="020B0604030504040204" pitchFamily="34" charset="-120"/>
              </a:rPr>
              <a:t>iPad</a:t>
            </a:r>
            <a:r>
              <a:rPr lang="zh-TW" altLang="en-US" dirty="0">
                <a:solidFill>
                  <a:schemeClr val="tx1"/>
                </a:solidFill>
                <a:latin typeface="微軟正黑體" panose="020B0604030504040204" pitchFamily="34" charset="-120"/>
                <a:ea typeface="微軟正黑體" panose="020B0604030504040204" pitchFamily="34" charset="-120"/>
              </a:rPr>
              <a:t>下載照片。</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r>
              <a:rPr lang="en-US" altLang="zh-TW" dirty="0">
                <a:solidFill>
                  <a:schemeClr val="tx1"/>
                </a:solidFill>
                <a:latin typeface="微軟正黑體" panose="020B0604030504040204" pitchFamily="34" charset="-120"/>
                <a:ea typeface="微軟正黑體" panose="020B0604030504040204" pitchFamily="34" charset="-120"/>
              </a:rPr>
              <a:t>6.</a:t>
            </a:r>
            <a:r>
              <a:rPr lang="zh-TW" altLang="en-US" dirty="0">
                <a:solidFill>
                  <a:schemeClr val="tx1"/>
                </a:solidFill>
                <a:latin typeface="微軟正黑體" panose="020B0604030504040204" pitchFamily="34" charset="-120"/>
                <a:ea typeface="微軟正黑體" panose="020B0604030504040204" pitchFamily="34" charset="-120"/>
              </a:rPr>
              <a:t> 開始整理未轉正照片。</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r>
              <a:rPr lang="en-US" altLang="zh-TW" dirty="0">
                <a:solidFill>
                  <a:schemeClr val="tx1"/>
                </a:solidFill>
                <a:latin typeface="微軟正黑體" panose="020B0604030504040204" pitchFamily="34" charset="-120"/>
                <a:ea typeface="微軟正黑體" panose="020B0604030504040204" pitchFamily="34" charset="-120"/>
              </a:rPr>
              <a:t>7.</a:t>
            </a:r>
            <a:r>
              <a:rPr lang="zh-TW" altLang="en-US" dirty="0">
                <a:solidFill>
                  <a:schemeClr val="tx1"/>
                </a:solidFill>
                <a:latin typeface="微軟正黑體" panose="020B0604030504040204" pitchFamily="34" charset="-120"/>
                <a:ea typeface="微軟正黑體" panose="020B0604030504040204" pitchFamily="34" charset="-120"/>
              </a:rPr>
              <a:t> 開始刪除拍失敗的照片。</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r>
              <a:rPr lang="en-US" altLang="zh-TW" dirty="0">
                <a:solidFill>
                  <a:schemeClr val="tx1"/>
                </a:solidFill>
                <a:latin typeface="微軟正黑體" panose="020B0604030504040204" pitchFamily="34" charset="-120"/>
                <a:ea typeface="微軟正黑體" panose="020B0604030504040204" pitchFamily="34" charset="-120"/>
              </a:rPr>
              <a:t>8.</a:t>
            </a:r>
            <a:r>
              <a:rPr lang="zh-TW" altLang="en-US" dirty="0">
                <a:solidFill>
                  <a:schemeClr val="tx1"/>
                </a:solidFill>
                <a:latin typeface="微軟正黑體" panose="020B0604030504040204" pitchFamily="34" charset="-120"/>
                <a:ea typeface="微軟正黑體" panose="020B0604030504040204" pitchFamily="34" charset="-120"/>
              </a:rPr>
              <a:t> 開啟音樂撥放器，挑歌、播放、調整聲音大小。</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r>
              <a:rPr lang="en-US" altLang="zh-TW" dirty="0">
                <a:solidFill>
                  <a:schemeClr val="tx1"/>
                </a:solidFill>
                <a:latin typeface="微軟正黑體" panose="020B0604030504040204" pitchFamily="34" charset="-120"/>
                <a:ea typeface="微軟正黑體" panose="020B0604030504040204" pitchFamily="34" charset="-120"/>
              </a:rPr>
              <a:t>9.</a:t>
            </a:r>
            <a:r>
              <a:rPr lang="zh-TW" altLang="en-US" dirty="0">
                <a:solidFill>
                  <a:schemeClr val="tx1"/>
                </a:solidFill>
                <a:latin typeface="微軟正黑體" panose="020B0604030504040204" pitchFamily="34" charset="-120"/>
                <a:ea typeface="微軟正黑體" panose="020B0604030504040204" pitchFamily="34" charset="-120"/>
              </a:rPr>
              <a:t> 啟動照片瀏覽器，記住第一張啟始照片，開始播放。</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r>
              <a:rPr lang="en-US" altLang="zh-TW" dirty="0">
                <a:solidFill>
                  <a:schemeClr val="tx1"/>
                </a:solidFill>
                <a:latin typeface="微軟正黑體" panose="020B0604030504040204" pitchFamily="34" charset="-120"/>
                <a:ea typeface="微軟正黑體" panose="020B0604030504040204" pitchFamily="34" charset="-120"/>
              </a:rPr>
              <a:t>10.</a:t>
            </a:r>
            <a:r>
              <a:rPr lang="zh-TW" altLang="en-US" dirty="0">
                <a:solidFill>
                  <a:schemeClr val="tx1"/>
                </a:solidFill>
                <a:latin typeface="微軟正黑體" panose="020B0604030504040204" pitchFamily="34" charset="-120"/>
                <a:ea typeface="微軟正黑體" panose="020B0604030504040204" pitchFamily="34" charset="-120"/>
              </a:rPr>
              <a:t> 檢視備份</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剩餘容量、</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endParaRPr lang="zh-TW" altLang="en-US" dirty="0">
              <a:solidFill>
                <a:schemeClr val="tx1"/>
              </a:solidFill>
            </a:endParaRPr>
          </a:p>
        </p:txBody>
      </p:sp>
      <p:sp>
        <p:nvSpPr>
          <p:cNvPr id="4" name="矩形 3"/>
          <p:cNvSpPr/>
          <p:nvPr/>
        </p:nvSpPr>
        <p:spPr>
          <a:xfrm>
            <a:off x="7141464" y="6309360"/>
            <a:ext cx="2002536"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97902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8154" y="0"/>
            <a:ext cx="7886700" cy="882127"/>
          </a:xfrm>
        </p:spPr>
        <p:txBody>
          <a:bodyPr/>
          <a:lstStyle/>
          <a:p>
            <a:r>
              <a:rPr lang="zh-TW" altLang="en-US" dirty="0">
                <a:solidFill>
                  <a:schemeClr val="bg1"/>
                </a:solidFill>
              </a:rPr>
              <a:t>進階</a:t>
            </a:r>
            <a:r>
              <a:rPr lang="zh-TW" altLang="en-US" dirty="0">
                <a:solidFill>
                  <a:schemeClr val="bg1"/>
                </a:solidFill>
                <a:latin typeface="微軟正黑體" panose="020B0604030504040204" pitchFamily="34" charset="-120"/>
                <a:ea typeface="微軟正黑體" panose="020B0604030504040204" pitchFamily="34" charset="-120"/>
              </a:rPr>
              <a:t>場景至加強的「業務場景」</a:t>
            </a:r>
          </a:p>
        </p:txBody>
      </p:sp>
      <p:sp>
        <p:nvSpPr>
          <p:cNvPr id="3" name="文字版面配置區 2"/>
          <p:cNvSpPr>
            <a:spLocks noGrp="1"/>
          </p:cNvSpPr>
          <p:nvPr>
            <p:ph type="body" sz="quarter" idx="10"/>
          </p:nvPr>
        </p:nvSpPr>
        <p:spPr>
          <a:xfrm>
            <a:off x="197768" y="1551853"/>
            <a:ext cx="8748464" cy="5256659"/>
          </a:xfrm>
        </p:spPr>
        <p:txBody>
          <a:bodyPr>
            <a:normAutofit/>
          </a:bodyPr>
          <a:lstStyle/>
          <a:p>
            <a:pPr marL="0" indent="0">
              <a:spcBef>
                <a:spcPts val="1200"/>
              </a:spcBef>
              <a:buNone/>
            </a:pP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 </a:t>
            </a:r>
            <a:r>
              <a:rPr lang="zh-TW" altLang="en-US" dirty="0">
                <a:solidFill>
                  <a:schemeClr val="tx1"/>
                </a:solidFill>
                <a:latin typeface="微軟正黑體" panose="020B0604030504040204" pitchFamily="34" charset="-120"/>
                <a:ea typeface="微軟正黑體" panose="020B0604030504040204" pitchFamily="34" charset="-120"/>
              </a:rPr>
              <a:t>父親</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家中</a:t>
            </a:r>
            <a:r>
              <a:rPr lang="en-US" altLang="zh-TW" sz="2400" dirty="0">
                <a:solidFill>
                  <a:schemeClr val="tx1"/>
                </a:solidFill>
                <a:latin typeface="微軟正黑體" panose="020B0604030504040204" pitchFamily="34" charset="-120"/>
                <a:ea typeface="微軟正黑體" panose="020B0604030504040204" pitchFamily="34" charset="-120"/>
              </a:rPr>
              <a:t>CIO</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回家後，立刻喚醒待機中的電視機。</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spcBef>
                <a:spcPts val="1200"/>
              </a:spcBef>
              <a:buNone/>
            </a:pPr>
            <a:r>
              <a:rPr lang="en-US" altLang="zh-TW" dirty="0">
                <a:solidFill>
                  <a:schemeClr val="tx1"/>
                </a:solidFill>
                <a:latin typeface="微軟正黑體" panose="020B0604030504040204" pitchFamily="34" charset="-120"/>
                <a:ea typeface="微軟正黑體" panose="020B0604030504040204" pitchFamily="34" charset="-120"/>
              </a:rPr>
              <a:t>2.</a:t>
            </a:r>
            <a:r>
              <a:rPr lang="zh-TW" altLang="en-US" dirty="0">
                <a:solidFill>
                  <a:schemeClr val="tx1"/>
                </a:solidFill>
                <a:latin typeface="微軟正黑體" panose="020B0604030504040204" pitchFamily="34" charset="-120"/>
                <a:ea typeface="微軟正黑體" panose="020B0604030504040204" pitchFamily="34" charset="-120"/>
              </a:rPr>
              <a:t> 在儲存體中新增一個容易紀錄的目錄</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人、事、時、地、物</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a:t>
            </a:r>
            <a:endParaRPr lang="en-US" altLang="zh-TW" sz="2000" dirty="0">
              <a:solidFill>
                <a:schemeClr val="tx1"/>
              </a:solidFill>
              <a:latin typeface="微軟正黑體" panose="020B0604030504040204" pitchFamily="34" charset="-120"/>
              <a:ea typeface="微軟正黑體" panose="020B0604030504040204" pitchFamily="34" charset="-120"/>
            </a:endParaRPr>
          </a:p>
          <a:p>
            <a:pPr marL="0" indent="0">
              <a:spcBef>
                <a:spcPts val="1200"/>
              </a:spcBef>
              <a:buNone/>
            </a:pPr>
            <a:r>
              <a:rPr lang="en-US" altLang="zh-TW" dirty="0">
                <a:solidFill>
                  <a:schemeClr val="tx1"/>
                </a:solidFill>
                <a:latin typeface="微軟正黑體" panose="020B0604030504040204" pitchFamily="34" charset="-120"/>
                <a:ea typeface="微軟正黑體" panose="020B0604030504040204" pitchFamily="34" charset="-120"/>
              </a:rPr>
              <a:t>3.</a:t>
            </a:r>
            <a:r>
              <a:rPr lang="zh-TW" altLang="en-US" dirty="0">
                <a:solidFill>
                  <a:schemeClr val="tx1"/>
                </a:solidFill>
                <a:latin typeface="微軟正黑體" panose="020B0604030504040204" pitchFamily="34" charset="-120"/>
                <a:ea typeface="微軟正黑體" panose="020B0604030504040204" pitchFamily="34" charset="-120"/>
              </a:rPr>
              <a:t> 確定各個裝置</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單眼相機、手機、</a:t>
            </a:r>
            <a:r>
              <a:rPr lang="en-US" altLang="zh-TW" sz="2000" dirty="0">
                <a:solidFill>
                  <a:schemeClr val="tx1"/>
                </a:solidFill>
                <a:latin typeface="微軟正黑體" panose="020B0604030504040204" pitchFamily="34" charset="-120"/>
                <a:ea typeface="微軟正黑體" panose="020B0604030504040204" pitchFamily="34" charset="-120"/>
              </a:rPr>
              <a:t>iPad</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都已經完成照片同步。</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spcBef>
                <a:spcPts val="1200"/>
              </a:spcBef>
              <a:buNone/>
            </a:pPr>
            <a:r>
              <a:rPr lang="en-US" altLang="zh-TW" dirty="0">
                <a:solidFill>
                  <a:schemeClr val="tx1"/>
                </a:solidFill>
                <a:latin typeface="微軟正黑體" panose="020B0604030504040204" pitchFamily="34" charset="-120"/>
                <a:ea typeface="微軟正黑體" panose="020B0604030504040204" pitchFamily="34" charset="-120"/>
              </a:rPr>
              <a:t>4.</a:t>
            </a:r>
            <a:r>
              <a:rPr lang="zh-TW" altLang="en-US" dirty="0">
                <a:solidFill>
                  <a:schemeClr val="tx1"/>
                </a:solidFill>
                <a:latin typeface="微軟正黑體" panose="020B0604030504040204" pitchFamily="34" charset="-120"/>
                <a:ea typeface="微軟正黑體" panose="020B0604030504040204" pitchFamily="34" charset="-120"/>
              </a:rPr>
              <a:t> 進行人工檢視照片是否轉正、篩選正確。</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spcBef>
                <a:spcPts val="1200"/>
              </a:spcBef>
              <a:buNone/>
            </a:pPr>
            <a:r>
              <a:rPr lang="en-US" altLang="zh-TW" dirty="0">
                <a:solidFill>
                  <a:schemeClr val="tx1"/>
                </a:solidFill>
                <a:latin typeface="微軟正黑體" panose="020B0604030504040204" pitchFamily="34" charset="-120"/>
                <a:ea typeface="微軟正黑體" panose="020B0604030504040204" pitchFamily="34" charset="-120"/>
              </a:rPr>
              <a:t>5.</a:t>
            </a:r>
            <a:r>
              <a:rPr lang="zh-TW" altLang="en-US" dirty="0">
                <a:solidFill>
                  <a:schemeClr val="tx1"/>
                </a:solidFill>
                <a:latin typeface="微軟正黑體" panose="020B0604030504040204" pitchFamily="34" charset="-120"/>
                <a:ea typeface="微軟正黑體" panose="020B0604030504040204" pitchFamily="34" charset="-120"/>
              </a:rPr>
              <a:t> </a:t>
            </a:r>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開啟音樂撥放器，挑歌、播放、調整聲音大小。</a:t>
            </a:r>
            <a:endPar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endParaRPr>
          </a:p>
          <a:p>
            <a:pPr marL="0" indent="0">
              <a:spcBef>
                <a:spcPts val="1200"/>
              </a:spcBef>
              <a:buNone/>
            </a:pPr>
            <a:r>
              <a:rPr lang="en-US" altLang="zh-TW" dirty="0">
                <a:solidFill>
                  <a:schemeClr val="tx1"/>
                </a:solidFill>
                <a:latin typeface="微軟正黑體" panose="020B0604030504040204" pitchFamily="34" charset="-120"/>
                <a:ea typeface="微軟正黑體" panose="020B0604030504040204" pitchFamily="34" charset="-120"/>
              </a:rPr>
              <a:t>6.</a:t>
            </a:r>
            <a:r>
              <a:rPr lang="zh-TW" altLang="en-US" dirty="0">
                <a:solidFill>
                  <a:schemeClr val="tx1"/>
                </a:solidFill>
                <a:latin typeface="微軟正黑體" panose="020B0604030504040204" pitchFamily="34" charset="-120"/>
                <a:ea typeface="微軟正黑體" panose="020B0604030504040204" pitchFamily="34" charset="-120"/>
              </a:rPr>
              <a:t> 啟動照片瀏覽器</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音樂自動播放</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，結束時自動詢問</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spcBef>
                <a:spcPts val="1200"/>
              </a:spcBef>
              <a:buNone/>
            </a:pPr>
            <a:r>
              <a:rPr lang="zh-TW" altLang="en-US" dirty="0">
                <a:solidFill>
                  <a:schemeClr val="tx1"/>
                </a:solidFill>
                <a:latin typeface="微軟正黑體" panose="020B0604030504040204" pitchFamily="34" charset="-120"/>
                <a:ea typeface="微軟正黑體" panose="020B0604030504040204" pitchFamily="34" charset="-120"/>
              </a:rPr>
              <a:t>    是否重複。</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spcBef>
                <a:spcPts val="1200"/>
              </a:spcBef>
              <a:buNone/>
            </a:pPr>
            <a:r>
              <a:rPr lang="en-US" altLang="zh-TW" dirty="0">
                <a:solidFill>
                  <a:schemeClr val="tx1"/>
                </a:solidFill>
                <a:latin typeface="微軟正黑體" panose="020B0604030504040204" pitchFamily="34" charset="-120"/>
                <a:ea typeface="微軟正黑體" panose="020B0604030504040204" pitchFamily="34" charset="-120"/>
              </a:rPr>
              <a:t>7.</a:t>
            </a:r>
            <a:r>
              <a:rPr lang="zh-TW" altLang="en-US" dirty="0">
                <a:solidFill>
                  <a:schemeClr val="tx1"/>
                </a:solidFill>
                <a:latin typeface="微軟正黑體" panose="020B0604030504040204" pitchFamily="34" charset="-120"/>
                <a:ea typeface="微軟正黑體" panose="020B0604030504040204" pitchFamily="34" charset="-120"/>
              </a:rPr>
              <a:t> 自動顯示備份容量</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使用容量、</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buNone/>
            </a:pPr>
            <a:endParaRPr lang="zh-TW" altLang="en-US" dirty="0">
              <a:solidFill>
                <a:schemeClr val="tx1"/>
              </a:solidFill>
            </a:endParaRPr>
          </a:p>
        </p:txBody>
      </p:sp>
      <p:sp>
        <p:nvSpPr>
          <p:cNvPr id="5" name="矩形 4"/>
          <p:cNvSpPr/>
          <p:nvPr/>
        </p:nvSpPr>
        <p:spPr>
          <a:xfrm>
            <a:off x="7141464" y="6309360"/>
            <a:ext cx="2002536"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034185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0" y="0"/>
            <a:ext cx="8047038" cy="620713"/>
          </a:xfrm>
        </p:spPr>
        <p:txBody>
          <a:bodyPr>
            <a:normAutofit fontScale="90000"/>
          </a:bodyPr>
          <a:lstStyle/>
          <a:p>
            <a:r>
              <a:rPr lang="zh-TW" altLang="en-US" dirty="0">
                <a:latin typeface="微軟正黑體" panose="020B0604030504040204" pitchFamily="34" charset="-120"/>
                <a:ea typeface="微軟正黑體" panose="020B0604030504040204" pitchFamily="34" charset="-120"/>
              </a:rPr>
              <a:t>加強版的</a:t>
            </a:r>
            <a:r>
              <a:rPr lang="zh-TW" altLang="en-US" b="1" dirty="0">
                <a:latin typeface="微軟正黑體" panose="020B0604030504040204" pitchFamily="34" charset="-120"/>
                <a:ea typeface="微軟正黑體" panose="020B0604030504040204" pitchFamily="34" charset="-120"/>
              </a:rPr>
              <a:t>使用者故事</a:t>
            </a:r>
            <a:endParaRPr lang="zh-TW" altLang="en-US" dirty="0"/>
          </a:p>
        </p:txBody>
      </p:sp>
      <p:sp>
        <p:nvSpPr>
          <p:cNvPr id="3" name="文字版面配置區 2"/>
          <p:cNvSpPr>
            <a:spLocks noGrp="1"/>
          </p:cNvSpPr>
          <p:nvPr>
            <p:ph type="body" sz="quarter" idx="4294967295"/>
          </p:nvPr>
        </p:nvSpPr>
        <p:spPr>
          <a:xfrm>
            <a:off x="-1588" y="1141413"/>
            <a:ext cx="9145588" cy="6049962"/>
          </a:xfrm>
        </p:spPr>
        <p:txBody>
          <a:bodyPr>
            <a:normAutofit/>
          </a:bodyPr>
          <a:lstStyle/>
          <a:p>
            <a:pPr marL="457200" indent="-457200">
              <a:lnSpc>
                <a:spcPct val="100000"/>
              </a:lnSpc>
              <a:spcBef>
                <a:spcPts val="600"/>
              </a:spcBef>
              <a:buAutoNum type="arabicPeriod"/>
            </a:pPr>
            <a:r>
              <a:rPr lang="zh-TW" altLang="en-US" sz="2400" b="1" dirty="0">
                <a:solidFill>
                  <a:srgbClr val="C00000"/>
                </a:solidFill>
                <a:latin typeface="微軟正黑體" panose="020B0604030504040204" pitchFamily="34" charset="-120"/>
                <a:ea typeface="微軟正黑體" panose="020B0604030504040204" pitchFamily="34" charset="-120"/>
              </a:rPr>
              <a:t>身為</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一家之主</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b="1" dirty="0">
                <a:solidFill>
                  <a:srgbClr val="C00000"/>
                </a:solidFill>
                <a:latin typeface="微軟正黑體" panose="020B0604030504040204" pitchFamily="34" charset="-120"/>
                <a:ea typeface="微軟正黑體" panose="020B0604030504040204" pitchFamily="34" charset="-120"/>
              </a:rPr>
              <a:t>我希望</a:t>
            </a:r>
            <a:r>
              <a:rPr lang="zh-TW" altLang="en-US" sz="2400" dirty="0">
                <a:solidFill>
                  <a:schemeClr val="tx1"/>
                </a:solidFill>
                <a:latin typeface="微軟正黑體" panose="020B0604030504040204" pitchFamily="34" charset="-120"/>
                <a:ea typeface="微軟正黑體" panose="020B0604030504040204" pitchFamily="34" charset="-120"/>
              </a:rPr>
              <a:t>能夠運手機操控家裡的電視機，</a:t>
            </a:r>
            <a:r>
              <a:rPr lang="zh-TW" altLang="en-US" sz="2400" b="1"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solidFill>
                  <a:schemeClr val="tx1"/>
                </a:solidFill>
                <a:latin typeface="微軟正黑體" panose="020B0604030504040204" pitchFamily="34" charset="-120"/>
                <a:ea typeface="微軟正黑體" panose="020B0604030504040204" pitchFamily="34" charset="-120"/>
              </a:rPr>
              <a:t>我便能直接喚醒操控家裡的電視機。</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必要</a:t>
            </a:r>
            <a:r>
              <a:rPr lang="en-US" altLang="zh-TW" sz="2000" dirty="0">
                <a:solidFill>
                  <a:schemeClr val="tx1"/>
                </a:solidFill>
                <a:latin typeface="微軟正黑體" panose="020B0604030504040204" pitchFamily="34" charset="-120"/>
                <a:ea typeface="微軟正黑體" panose="020B0604030504040204" pitchFamily="34" charset="-120"/>
              </a:rPr>
              <a:t>)</a:t>
            </a:r>
          </a:p>
          <a:p>
            <a:pPr marL="0" indent="0">
              <a:lnSpc>
                <a:spcPct val="100000"/>
              </a:lnSpc>
              <a:spcBef>
                <a:spcPts val="600"/>
              </a:spcBef>
              <a:buNone/>
            </a:pPr>
            <a:endParaRPr lang="en-US" altLang="zh-TW" sz="800" dirty="0">
              <a:solidFill>
                <a:schemeClr val="tx1"/>
              </a:solidFill>
              <a:latin typeface="微軟正黑體" panose="020B0604030504040204" pitchFamily="34" charset="-120"/>
              <a:ea typeface="微軟正黑體" panose="020B0604030504040204" pitchFamily="34" charset="-120"/>
            </a:endParaRPr>
          </a:p>
          <a:p>
            <a:pPr marL="457200" indent="-457200">
              <a:lnSpc>
                <a:spcPct val="100000"/>
              </a:lnSpc>
              <a:spcBef>
                <a:spcPts val="600"/>
              </a:spcBef>
              <a:buAutoNum type="arabicPeriod" startAt="2"/>
            </a:pPr>
            <a:r>
              <a:rPr lang="zh-TW" altLang="en-US" sz="2400" b="1" dirty="0">
                <a:solidFill>
                  <a:srgbClr val="C00000"/>
                </a:solidFill>
                <a:latin typeface="微軟正黑體" panose="020B0604030504040204" pitchFamily="34" charset="-120"/>
                <a:ea typeface="微軟正黑體" panose="020B0604030504040204" pitchFamily="34" charset="-120"/>
              </a:rPr>
              <a:t>身為</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一家之主</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b="1" dirty="0">
                <a:solidFill>
                  <a:srgbClr val="C00000"/>
                </a:solidFill>
                <a:latin typeface="微軟正黑體" panose="020B0604030504040204" pitchFamily="34" charset="-120"/>
                <a:ea typeface="微軟正黑體" panose="020B0604030504040204" pitchFamily="34" charset="-120"/>
              </a:rPr>
              <a:t>我希望</a:t>
            </a:r>
            <a:r>
              <a:rPr lang="zh-TW" altLang="en-US" sz="2400" dirty="0">
                <a:solidFill>
                  <a:schemeClr val="tx1"/>
                </a:solidFill>
                <a:latin typeface="微軟正黑體" panose="020B0604030504040204" pitchFamily="34" charset="-120"/>
                <a:ea typeface="微軟正黑體" panose="020B0604030504040204" pitchFamily="34" charset="-120"/>
              </a:rPr>
              <a:t>每次開始瀏覽出遊照片時，能夠自動放置在專有的目錄裡，</a:t>
            </a:r>
            <a:r>
              <a:rPr lang="zh-TW" altLang="en-US" sz="2400" b="1"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solidFill>
                  <a:schemeClr val="tx1"/>
                </a:solidFill>
                <a:latin typeface="微軟正黑體" panose="020B0604030504040204" pitchFamily="34" charset="-120"/>
                <a:ea typeface="微軟正黑體" panose="020B0604030504040204" pitchFamily="34" charset="-120"/>
              </a:rPr>
              <a:t>我便可以很容易找到照片。</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必要</a:t>
            </a:r>
            <a:r>
              <a:rPr lang="en-US" altLang="zh-TW" sz="2000" dirty="0">
                <a:solidFill>
                  <a:schemeClr val="tx1"/>
                </a:solidFill>
                <a:latin typeface="微軟正黑體" panose="020B0604030504040204" pitchFamily="34" charset="-120"/>
                <a:ea typeface="微軟正黑體" panose="020B0604030504040204" pitchFamily="34" charset="-120"/>
              </a:rPr>
              <a:t>)</a:t>
            </a:r>
          </a:p>
          <a:p>
            <a:pPr marL="457200" indent="-457200">
              <a:lnSpc>
                <a:spcPct val="100000"/>
              </a:lnSpc>
              <a:spcBef>
                <a:spcPts val="600"/>
              </a:spcBef>
              <a:buAutoNum type="arabicPeriod" startAt="2"/>
            </a:pPr>
            <a:endParaRPr lang="en-US" altLang="zh-TW" sz="800" dirty="0">
              <a:solidFill>
                <a:schemeClr val="tx1"/>
              </a:solidFill>
              <a:latin typeface="微軟正黑體" panose="020B0604030504040204" pitchFamily="34" charset="-120"/>
              <a:ea typeface="微軟正黑體" panose="020B0604030504040204" pitchFamily="34" charset="-120"/>
            </a:endParaRPr>
          </a:p>
          <a:p>
            <a:pPr marL="457200" indent="-457200">
              <a:lnSpc>
                <a:spcPct val="100000"/>
              </a:lnSpc>
              <a:spcBef>
                <a:spcPts val="600"/>
              </a:spcBef>
              <a:buAutoNum type="arabicPeriod" startAt="3"/>
            </a:pPr>
            <a:r>
              <a:rPr lang="zh-TW" altLang="en-US" sz="2400" b="1" dirty="0">
                <a:solidFill>
                  <a:srgbClr val="C00000"/>
                </a:solidFill>
                <a:latin typeface="微軟正黑體" panose="020B0604030504040204" pitchFamily="34" charset="-120"/>
                <a:ea typeface="微軟正黑體" panose="020B0604030504040204" pitchFamily="34" charset="-120"/>
              </a:rPr>
              <a:t>身為</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使用者</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b="1" dirty="0">
                <a:solidFill>
                  <a:srgbClr val="C00000"/>
                </a:solidFill>
                <a:latin typeface="微軟正黑體" panose="020B0604030504040204" pitchFamily="34" charset="-120"/>
                <a:ea typeface="微軟正黑體" panose="020B0604030504040204" pitchFamily="34" charset="-120"/>
              </a:rPr>
              <a:t>我希望</a:t>
            </a:r>
            <a:r>
              <a:rPr lang="zh-TW" altLang="en-US" sz="2400" dirty="0">
                <a:solidFill>
                  <a:schemeClr val="tx1"/>
                </a:solidFill>
                <a:latin typeface="微軟正黑體" panose="020B0604030504040204" pitchFamily="34" charset="-120"/>
                <a:ea typeface="微軟正黑體" panose="020B0604030504040204" pitchFamily="34" charset="-120"/>
              </a:rPr>
              <a:t>在瀏覽照片的時候能夠看到各個裝置同步的訊息狀態</a:t>
            </a:r>
            <a:r>
              <a:rPr lang="zh-TW" altLang="en-US" sz="2400" b="1"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solidFill>
                  <a:schemeClr val="tx1"/>
                </a:solidFill>
                <a:latin typeface="微軟正黑體" panose="020B0604030504040204" pitchFamily="34" charset="-120"/>
                <a:ea typeface="微軟正黑體" panose="020B0604030504040204" pitchFamily="34" charset="-120"/>
              </a:rPr>
              <a:t>我便能肯定各個裝置是否已經同步完成</a:t>
            </a:r>
            <a:r>
              <a:rPr lang="zh-TW" altLang="en-US" sz="2000" dirty="0">
                <a:solidFill>
                  <a:schemeClr val="tx1"/>
                </a:solidFill>
                <a:latin typeface="微軟正黑體" panose="020B0604030504040204" pitchFamily="34" charset="-120"/>
                <a:ea typeface="微軟正黑體" panose="020B0604030504040204" pitchFamily="34" charset="-120"/>
              </a:rPr>
              <a:t>。</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能有最好</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a:t>
            </a:r>
            <a:endParaRPr lang="en-US" altLang="zh-TW" sz="2000" dirty="0">
              <a:solidFill>
                <a:schemeClr val="tx1"/>
              </a:solidFill>
              <a:latin typeface="微軟正黑體" panose="020B0604030504040204" pitchFamily="34" charset="-120"/>
              <a:ea typeface="微軟正黑體" panose="020B0604030504040204" pitchFamily="34" charset="-120"/>
            </a:endParaRPr>
          </a:p>
          <a:p>
            <a:pPr marL="0" indent="0">
              <a:lnSpc>
                <a:spcPct val="100000"/>
              </a:lnSpc>
              <a:spcBef>
                <a:spcPts val="600"/>
              </a:spcBef>
              <a:buNone/>
            </a:pPr>
            <a:endParaRPr lang="en-US" altLang="zh-TW" sz="800" dirty="0">
              <a:solidFill>
                <a:schemeClr val="tx1"/>
              </a:solidFill>
              <a:latin typeface="微軟正黑體" panose="020B0604030504040204" pitchFamily="34" charset="-120"/>
              <a:ea typeface="微軟正黑體" panose="020B0604030504040204" pitchFamily="34" charset="-120"/>
            </a:endParaRPr>
          </a:p>
          <a:p>
            <a:pPr marL="457200" indent="-457200">
              <a:lnSpc>
                <a:spcPct val="100000"/>
              </a:lnSpc>
              <a:spcBef>
                <a:spcPts val="600"/>
              </a:spcBef>
              <a:buAutoNum type="arabicPeriod" startAt="4"/>
            </a:pPr>
            <a:r>
              <a:rPr lang="zh-TW" altLang="en-US" sz="2400" b="1" dirty="0">
                <a:solidFill>
                  <a:srgbClr val="C00000"/>
                </a:solidFill>
                <a:latin typeface="微軟正黑體" panose="020B0604030504040204" pitchFamily="34" charset="-120"/>
                <a:ea typeface="微軟正黑體" panose="020B0604030504040204" pitchFamily="34" charset="-120"/>
              </a:rPr>
              <a:t>身為</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使用者</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b="1" dirty="0">
                <a:solidFill>
                  <a:srgbClr val="C00000"/>
                </a:solidFill>
                <a:latin typeface="微軟正黑體" panose="020B0604030504040204" pitchFamily="34" charset="-120"/>
                <a:ea typeface="微軟正黑體" panose="020B0604030504040204" pitchFamily="34" charset="-120"/>
              </a:rPr>
              <a:t>我希望</a:t>
            </a:r>
            <a:r>
              <a:rPr lang="zh-TW" altLang="en-US" sz="2400" dirty="0">
                <a:solidFill>
                  <a:schemeClr val="tx1"/>
                </a:solidFill>
                <a:latin typeface="微軟正黑體" panose="020B0604030504040204" pitchFamily="34" charset="-120"/>
                <a:ea typeface="微軟正黑體" panose="020B0604030504040204" pitchFamily="34" charset="-120"/>
              </a:rPr>
              <a:t>瀏覽照片的時候撥放器能夠自動幫我轉正，</a:t>
            </a:r>
            <a:r>
              <a:rPr lang="zh-TW" altLang="en-US" sz="2400" b="1"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solidFill>
                  <a:schemeClr val="tx1"/>
                </a:solidFill>
                <a:latin typeface="微軟正黑體" panose="020B0604030504040204" pitchFamily="34" charset="-120"/>
                <a:ea typeface="微軟正黑體" panose="020B0604030504040204" pitchFamily="34" charset="-120"/>
              </a:rPr>
              <a:t>我便不需要再花時間去轉正相片。</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應該要有</a:t>
            </a:r>
            <a:r>
              <a:rPr lang="en-US" altLang="zh-TW" sz="2000" dirty="0">
                <a:solidFill>
                  <a:schemeClr val="tx1"/>
                </a:solidFill>
                <a:latin typeface="微軟正黑體" panose="020B0604030504040204" pitchFamily="34" charset="-120"/>
                <a:ea typeface="微軟正黑體" panose="020B0604030504040204" pitchFamily="34" charset="-120"/>
              </a:rPr>
              <a:t>)</a:t>
            </a:r>
          </a:p>
          <a:p>
            <a:pPr marL="0" indent="0">
              <a:lnSpc>
                <a:spcPct val="100000"/>
              </a:lnSpc>
              <a:spcBef>
                <a:spcPts val="600"/>
              </a:spcBef>
              <a:buNone/>
            </a:pPr>
            <a:endParaRPr lang="en-US" altLang="zh-TW" sz="800" dirty="0">
              <a:solidFill>
                <a:schemeClr val="tx1"/>
              </a:solidFill>
              <a:latin typeface="微軟正黑體" panose="020B0604030504040204" pitchFamily="34" charset="-120"/>
              <a:ea typeface="微軟正黑體" panose="020B0604030504040204" pitchFamily="34" charset="-120"/>
            </a:endParaRPr>
          </a:p>
          <a:p>
            <a:pPr marL="457200" indent="-457200">
              <a:lnSpc>
                <a:spcPct val="100000"/>
              </a:lnSpc>
              <a:spcBef>
                <a:spcPts val="600"/>
              </a:spcBef>
              <a:buAutoNum type="arabicPeriod" startAt="5"/>
            </a:pPr>
            <a:r>
              <a:rPr lang="zh-TW" altLang="en-US" sz="2400" b="1" dirty="0">
                <a:solidFill>
                  <a:srgbClr val="C00000"/>
                </a:solidFill>
                <a:latin typeface="微軟正黑體" panose="020B0604030504040204" pitchFamily="34" charset="-120"/>
                <a:ea typeface="微軟正黑體" panose="020B0604030504040204" pitchFamily="34" charset="-120"/>
              </a:rPr>
              <a:t>身為</a:t>
            </a:r>
            <a:r>
              <a:rPr lang="zh-TW" altLang="en-US" sz="2400" dirty="0">
                <a:solidFill>
                  <a:schemeClr val="tx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一家之主</a:t>
            </a:r>
            <a:r>
              <a:rPr lang="zh-TW" altLang="en-US" sz="2400" dirty="0">
                <a:solidFill>
                  <a:schemeClr val="tx1"/>
                </a:solidFill>
                <a:latin typeface="微軟正黑體" panose="020B0604030504040204" pitchFamily="34" charset="-120"/>
                <a:ea typeface="微軟正黑體" panose="020B0604030504040204" pitchFamily="34" charset="-120"/>
              </a:rPr>
              <a:t>，</a:t>
            </a:r>
            <a:r>
              <a:rPr lang="zh-TW" altLang="en-US" sz="2400" b="1" dirty="0">
                <a:solidFill>
                  <a:srgbClr val="C00000"/>
                </a:solidFill>
                <a:latin typeface="微軟正黑體" panose="020B0604030504040204" pitchFamily="34" charset="-120"/>
                <a:ea typeface="微軟正黑體" panose="020B0604030504040204" pitchFamily="34" charset="-120"/>
              </a:rPr>
              <a:t>我希望</a:t>
            </a:r>
            <a:r>
              <a:rPr lang="zh-TW" altLang="en-US" sz="2400" dirty="0">
                <a:solidFill>
                  <a:schemeClr val="tx1"/>
                </a:solidFill>
                <a:latin typeface="微軟正黑體" panose="020B0604030504040204" pitchFamily="34" charset="-120"/>
                <a:ea typeface="微軟正黑體" panose="020B0604030504040204" pitchFamily="34" charset="-120"/>
              </a:rPr>
              <a:t>在瀏覽照片的時候撥放器能夠提醒我瀏覽照片已經重復播放，</a:t>
            </a:r>
            <a:r>
              <a:rPr lang="zh-TW" altLang="en-US" sz="2400" b="1"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solidFill>
                  <a:schemeClr val="tx1"/>
                </a:solidFill>
                <a:latin typeface="微軟正黑體" panose="020B0604030504040204" pitchFamily="34" charset="-120"/>
                <a:ea typeface="微軟正黑體" panose="020B0604030504040204" pitchFamily="34" charset="-120"/>
              </a:rPr>
              <a:t>我便能夠精準的知道是否已撥放完畢。</a:t>
            </a:r>
            <a:r>
              <a:rPr lang="en-US" altLang="zh-TW" sz="2000" dirty="0">
                <a:solidFill>
                  <a:schemeClr val="tx1"/>
                </a:solidFill>
                <a:latin typeface="微軟正黑體" panose="020B0604030504040204" pitchFamily="34" charset="-120"/>
                <a:ea typeface="微軟正黑體" panose="020B0604030504040204" pitchFamily="34" charset="-120"/>
              </a:rPr>
              <a:t>(</a:t>
            </a:r>
            <a:r>
              <a:rPr lang="zh-TW" altLang="en-US" sz="2000" dirty="0">
                <a:solidFill>
                  <a:schemeClr val="tx1"/>
                </a:solidFill>
                <a:latin typeface="微軟正黑體" panose="020B0604030504040204" pitchFamily="34" charset="-120"/>
                <a:ea typeface="微軟正黑體" panose="020B0604030504040204" pitchFamily="34" charset="-120"/>
              </a:rPr>
              <a:t>應該要有</a:t>
            </a:r>
            <a:r>
              <a:rPr lang="en-US" altLang="zh-TW" sz="2000" dirty="0">
                <a:solidFill>
                  <a:schemeClr val="tx1"/>
                </a:solidFill>
                <a:latin typeface="微軟正黑體" panose="020B0604030504040204" pitchFamily="34" charset="-120"/>
                <a:ea typeface="微軟正黑體" panose="020B0604030504040204" pitchFamily="34" charset="-120"/>
              </a:rPr>
              <a:t>)</a:t>
            </a:r>
            <a:endParaRPr lang="zh-TW" altLang="en-US" sz="2000" dirty="0">
              <a:solidFill>
                <a:schemeClr val="tx1"/>
              </a:solidFill>
            </a:endParaRPr>
          </a:p>
        </p:txBody>
      </p:sp>
      <p:sp>
        <p:nvSpPr>
          <p:cNvPr id="4" name="標題 1"/>
          <p:cNvSpPr txBox="1">
            <a:spLocks/>
          </p:cNvSpPr>
          <p:nvPr/>
        </p:nvSpPr>
        <p:spPr>
          <a:xfrm>
            <a:off x="0" y="0"/>
            <a:ext cx="9144000" cy="835025"/>
          </a:xfrm>
          <a:prstGeom prst="rect">
            <a:avLst/>
          </a:prstGeom>
          <a:solidFill>
            <a:srgbClr val="7030A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 加強版的</a:t>
            </a:r>
            <a:r>
              <a:rPr lang="en-US" altLang="zh-TW" dirty="0">
                <a:solidFill>
                  <a:schemeClr val="bg1"/>
                </a:solidFill>
                <a:latin typeface="新細明體" panose="02020500000000000000" pitchFamily="18" charset="-120"/>
                <a:ea typeface="新細明體" panose="02020500000000000000" pitchFamily="18" charset="-120"/>
              </a:rPr>
              <a:t>《</a:t>
            </a:r>
            <a:r>
              <a:rPr lang="zh-TW" altLang="en-US" dirty="0">
                <a:solidFill>
                  <a:schemeClr val="bg1"/>
                </a:solidFill>
                <a:latin typeface="微軟正黑體" panose="020B0604030504040204" pitchFamily="34" charset="-120"/>
                <a:ea typeface="微軟正黑體" panose="020B0604030504040204" pitchFamily="34" charset="-120"/>
              </a:rPr>
              <a:t>使用者故事</a:t>
            </a:r>
            <a:r>
              <a:rPr lang="en-US" altLang="zh-TW" dirty="0">
                <a:solidFill>
                  <a:schemeClr val="bg1"/>
                </a:solidFill>
                <a:latin typeface="新細明體" panose="02020500000000000000" pitchFamily="18" charset="-120"/>
                <a:ea typeface="新細明體" panose="02020500000000000000" pitchFamily="18" charset="-120"/>
              </a:rPr>
              <a:t>》</a:t>
            </a:r>
            <a:endParaRPr lang="zh-TW" alt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11329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50483" y="250256"/>
            <a:ext cx="8470005" cy="6192481"/>
          </a:xfrm>
          <a:prstGeom prst="rect">
            <a:avLst/>
          </a:prstGeom>
        </p:spPr>
      </p:pic>
      <p:sp>
        <p:nvSpPr>
          <p:cNvPr id="6" name="矩形 5"/>
          <p:cNvSpPr/>
          <p:nvPr/>
        </p:nvSpPr>
        <p:spPr>
          <a:xfrm>
            <a:off x="0" y="6285297"/>
            <a:ext cx="9144000" cy="4138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使用者故事不是文件，它產生的目的是為了討論，最終將衍生出測試案例與文件。</a:t>
            </a:r>
            <a:endParaRPr lang="zh-TW" altLang="en-US" dirty="0"/>
          </a:p>
        </p:txBody>
      </p:sp>
    </p:spTree>
    <p:extLst>
      <p:ext uri="{BB962C8B-B14F-4D97-AF65-F5344CB8AC3E}">
        <p14:creationId xmlns:p14="http://schemas.microsoft.com/office/powerpoint/2010/main" val="833110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橢圓 41"/>
          <p:cNvSpPr/>
          <p:nvPr/>
        </p:nvSpPr>
        <p:spPr>
          <a:xfrm>
            <a:off x="467527" y="1263478"/>
            <a:ext cx="554495" cy="4821989"/>
          </a:xfrm>
          <a:prstGeom prst="ellipse">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1409938" y="943424"/>
            <a:ext cx="7178566" cy="5675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194767" y="93854"/>
            <a:ext cx="3333750" cy="738460"/>
          </a:xfrm>
        </p:spPr>
        <p:txBody>
          <a:bodyPr/>
          <a:lstStyle/>
          <a:p>
            <a:r>
              <a:rPr lang="zh-TW" altLang="en-US" b="1" dirty="0">
                <a:latin typeface="微軟正黑體" panose="020B0604030504040204" pitchFamily="34" charset="-120"/>
                <a:ea typeface="微軟正黑體" panose="020B0604030504040204" pitchFamily="34" charset="-120"/>
              </a:rPr>
              <a:t>演進</a:t>
            </a:r>
          </a:p>
        </p:txBody>
      </p:sp>
      <p:sp>
        <p:nvSpPr>
          <p:cNvPr id="4" name="標題 1"/>
          <p:cNvSpPr txBox="1">
            <a:spLocks/>
          </p:cNvSpPr>
          <p:nvPr/>
        </p:nvSpPr>
        <p:spPr>
          <a:xfrm>
            <a:off x="7062321" y="1113227"/>
            <a:ext cx="1667860" cy="47296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微軟正黑體" panose="020B0604030504040204" pitchFamily="34" charset="-120"/>
                <a:ea typeface="微軟正黑體" panose="020B0604030504040204" pitchFamily="34" charset="-120"/>
              </a:rPr>
              <a:t>理解工作</a:t>
            </a:r>
          </a:p>
        </p:txBody>
      </p:sp>
      <p:sp>
        <p:nvSpPr>
          <p:cNvPr id="5" name="標題 1"/>
          <p:cNvSpPr txBox="1">
            <a:spLocks/>
          </p:cNvSpPr>
          <p:nvPr/>
        </p:nvSpPr>
        <p:spPr>
          <a:xfrm>
            <a:off x="7062321" y="6073497"/>
            <a:ext cx="1667860" cy="47296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微軟正黑體" panose="020B0604030504040204" pitchFamily="34" charset="-120"/>
                <a:ea typeface="微軟正黑體" panose="020B0604030504040204" pitchFamily="34" charset="-120"/>
              </a:rPr>
              <a:t>技術需求</a:t>
            </a:r>
          </a:p>
        </p:txBody>
      </p:sp>
      <p:sp>
        <p:nvSpPr>
          <p:cNvPr id="6" name="標題 1"/>
          <p:cNvSpPr txBox="1">
            <a:spLocks/>
          </p:cNvSpPr>
          <p:nvPr/>
        </p:nvSpPr>
        <p:spPr>
          <a:xfrm>
            <a:off x="7003838" y="3967319"/>
            <a:ext cx="1667860" cy="472966"/>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微軟正黑體" panose="020B0604030504040204" pitchFamily="34" charset="-120"/>
                <a:ea typeface="微軟正黑體" panose="020B0604030504040204" pitchFamily="34" charset="-120"/>
              </a:rPr>
              <a:t>理解產品</a:t>
            </a:r>
          </a:p>
        </p:txBody>
      </p:sp>
      <p:sp>
        <p:nvSpPr>
          <p:cNvPr id="7" name="摺角紙張 6"/>
          <p:cNvSpPr/>
          <p:nvPr/>
        </p:nvSpPr>
        <p:spPr>
          <a:xfrm>
            <a:off x="3757686" y="5143756"/>
            <a:ext cx="1250731" cy="1345105"/>
          </a:xfrm>
          <a:prstGeom prst="foldedCorner">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系統或</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軟體規格說明書</a:t>
            </a:r>
          </a:p>
        </p:txBody>
      </p:sp>
      <p:sp>
        <p:nvSpPr>
          <p:cNvPr id="8" name="矩形 7"/>
          <p:cNvSpPr/>
          <p:nvPr/>
        </p:nvSpPr>
        <p:spPr>
          <a:xfrm>
            <a:off x="1893308" y="3267120"/>
            <a:ext cx="1156138" cy="5591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功能需求</a:t>
            </a:r>
          </a:p>
        </p:txBody>
      </p:sp>
      <p:sp>
        <p:nvSpPr>
          <p:cNvPr id="9" name="矩形 8"/>
          <p:cNvSpPr/>
          <p:nvPr/>
        </p:nvSpPr>
        <p:spPr>
          <a:xfrm>
            <a:off x="3571522" y="3701426"/>
            <a:ext cx="1427765" cy="4867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非功能需求</a:t>
            </a:r>
          </a:p>
        </p:txBody>
      </p:sp>
      <p:sp>
        <p:nvSpPr>
          <p:cNvPr id="10" name="矩形 9"/>
          <p:cNvSpPr/>
          <p:nvPr/>
        </p:nvSpPr>
        <p:spPr>
          <a:xfrm>
            <a:off x="5690814" y="3187404"/>
            <a:ext cx="1156138" cy="4778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限制條件</a:t>
            </a:r>
          </a:p>
        </p:txBody>
      </p:sp>
      <p:sp>
        <p:nvSpPr>
          <p:cNvPr id="11" name="摺角紙張 10"/>
          <p:cNvSpPr/>
          <p:nvPr/>
        </p:nvSpPr>
        <p:spPr>
          <a:xfrm>
            <a:off x="3897168" y="1434335"/>
            <a:ext cx="1093076" cy="1060363"/>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使用者</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故事</a:t>
            </a:r>
          </a:p>
        </p:txBody>
      </p:sp>
      <p:sp>
        <p:nvSpPr>
          <p:cNvPr id="12" name="摺角紙張 11"/>
          <p:cNvSpPr/>
          <p:nvPr/>
        </p:nvSpPr>
        <p:spPr>
          <a:xfrm>
            <a:off x="2107015" y="1272570"/>
            <a:ext cx="1093076" cy="313624"/>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algn="ctr">
              <a:spcBef>
                <a:spcPts val="300"/>
              </a:spcBef>
            </a:pPr>
            <a:r>
              <a:rPr lang="zh-TW" altLang="en-US" dirty="0">
                <a:solidFill>
                  <a:schemeClr val="tx1"/>
                </a:solidFill>
                <a:latin typeface="微軟正黑體" panose="020B0604030504040204" pitchFamily="34" charset="-120"/>
                <a:ea typeface="微軟正黑體" panose="020B0604030504040204" pitchFamily="34" charset="-120"/>
              </a:rPr>
              <a:t>畫面</a:t>
            </a:r>
          </a:p>
        </p:txBody>
      </p:sp>
      <p:sp>
        <p:nvSpPr>
          <p:cNvPr id="13" name="摺角紙張 12"/>
          <p:cNvSpPr/>
          <p:nvPr/>
        </p:nvSpPr>
        <p:spPr>
          <a:xfrm>
            <a:off x="2107015" y="1637471"/>
            <a:ext cx="1093076" cy="310491"/>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場景</a:t>
            </a:r>
          </a:p>
        </p:txBody>
      </p:sp>
      <p:sp>
        <p:nvSpPr>
          <p:cNvPr id="14" name="摺角紙張 13"/>
          <p:cNvSpPr/>
          <p:nvPr/>
        </p:nvSpPr>
        <p:spPr>
          <a:xfrm>
            <a:off x="2107015" y="1988812"/>
            <a:ext cx="1093076" cy="299240"/>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流程</a:t>
            </a:r>
          </a:p>
        </p:txBody>
      </p:sp>
      <p:sp>
        <p:nvSpPr>
          <p:cNvPr id="15" name="向右箭號 14"/>
          <p:cNvSpPr/>
          <p:nvPr/>
        </p:nvSpPr>
        <p:spPr>
          <a:xfrm rot="5400000">
            <a:off x="4061648" y="2952143"/>
            <a:ext cx="613899"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向右箭號 15"/>
          <p:cNvSpPr/>
          <p:nvPr/>
        </p:nvSpPr>
        <p:spPr>
          <a:xfrm rot="7974114">
            <a:off x="3037916" y="2766598"/>
            <a:ext cx="613899"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向右箭號 16"/>
          <p:cNvSpPr/>
          <p:nvPr/>
        </p:nvSpPr>
        <p:spPr>
          <a:xfrm rot="3313669">
            <a:off x="4990772" y="2724487"/>
            <a:ext cx="613899"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向右箭號 17"/>
          <p:cNvSpPr/>
          <p:nvPr/>
        </p:nvSpPr>
        <p:spPr>
          <a:xfrm rot="5400000">
            <a:off x="4067461" y="4491468"/>
            <a:ext cx="613899"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9" name="向右箭號 18"/>
          <p:cNvSpPr/>
          <p:nvPr/>
        </p:nvSpPr>
        <p:spPr>
          <a:xfrm rot="7335935">
            <a:off x="5200587" y="4251487"/>
            <a:ext cx="772302"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向右箭號 19"/>
          <p:cNvSpPr/>
          <p:nvPr/>
        </p:nvSpPr>
        <p:spPr>
          <a:xfrm rot="3311138">
            <a:off x="2746724" y="4251487"/>
            <a:ext cx="772302" cy="53150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3" name="直線接點 22"/>
          <p:cNvCxnSpPr/>
          <p:nvPr/>
        </p:nvCxnSpPr>
        <p:spPr>
          <a:xfrm>
            <a:off x="1451161" y="2826864"/>
            <a:ext cx="7178566"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1451161" y="4753259"/>
            <a:ext cx="7178566"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798172" y="3352615"/>
            <a:ext cx="1156138" cy="5591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功能需求</a:t>
            </a:r>
          </a:p>
        </p:txBody>
      </p:sp>
      <p:sp>
        <p:nvSpPr>
          <p:cNvPr id="26" name="矩形 25"/>
          <p:cNvSpPr/>
          <p:nvPr/>
        </p:nvSpPr>
        <p:spPr>
          <a:xfrm>
            <a:off x="5811790" y="3260125"/>
            <a:ext cx="1156138" cy="4778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限制條件</a:t>
            </a:r>
          </a:p>
        </p:txBody>
      </p:sp>
      <p:sp>
        <p:nvSpPr>
          <p:cNvPr id="27" name="矩形 26"/>
          <p:cNvSpPr/>
          <p:nvPr/>
        </p:nvSpPr>
        <p:spPr>
          <a:xfrm>
            <a:off x="3654716" y="3781217"/>
            <a:ext cx="1427765" cy="4867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非功能需求</a:t>
            </a:r>
          </a:p>
        </p:txBody>
      </p:sp>
      <p:sp>
        <p:nvSpPr>
          <p:cNvPr id="28" name="矩形 27"/>
          <p:cNvSpPr/>
          <p:nvPr/>
        </p:nvSpPr>
        <p:spPr>
          <a:xfrm>
            <a:off x="3772570" y="3870827"/>
            <a:ext cx="1427765" cy="4867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非功能需求</a:t>
            </a:r>
          </a:p>
        </p:txBody>
      </p:sp>
      <p:sp>
        <p:nvSpPr>
          <p:cNvPr id="29" name="摺角紙張 28"/>
          <p:cNvSpPr/>
          <p:nvPr/>
        </p:nvSpPr>
        <p:spPr>
          <a:xfrm>
            <a:off x="3764566" y="1355429"/>
            <a:ext cx="1093076" cy="1060363"/>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使用者</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故事</a:t>
            </a:r>
          </a:p>
        </p:txBody>
      </p:sp>
      <p:sp>
        <p:nvSpPr>
          <p:cNvPr id="30" name="摺角紙張 29"/>
          <p:cNvSpPr/>
          <p:nvPr/>
        </p:nvSpPr>
        <p:spPr>
          <a:xfrm>
            <a:off x="3631964" y="1251508"/>
            <a:ext cx="1093076" cy="1060363"/>
          </a:xfrm>
          <a:prstGeom prst="foldedCorner">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使用者</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故事</a:t>
            </a:r>
          </a:p>
        </p:txBody>
      </p:sp>
      <p:sp>
        <p:nvSpPr>
          <p:cNvPr id="31" name="摺角紙張 30"/>
          <p:cNvSpPr/>
          <p:nvPr/>
        </p:nvSpPr>
        <p:spPr>
          <a:xfrm>
            <a:off x="5395424" y="1263478"/>
            <a:ext cx="1250731" cy="1345105"/>
          </a:xfrm>
          <a:prstGeom prst="foldedCorner">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微軟正黑體" panose="020B0604030504040204" pitchFamily="34" charset="-120"/>
                <a:ea typeface="微軟正黑體" panose="020B0604030504040204" pitchFamily="34" charset="-120"/>
              </a:rPr>
              <a:t>User</a:t>
            </a:r>
          </a:p>
          <a:p>
            <a:pPr algn="ctr"/>
            <a:r>
              <a:rPr lang="en-US" altLang="zh-TW" dirty="0">
                <a:solidFill>
                  <a:schemeClr val="tx1"/>
                </a:solidFill>
                <a:latin typeface="微軟正黑體" panose="020B0604030504040204" pitchFamily="34" charset="-120"/>
                <a:ea typeface="微軟正黑體" panose="020B0604030504040204" pitchFamily="34" charset="-120"/>
              </a:rPr>
              <a:t>Story</a:t>
            </a:r>
          </a:p>
          <a:p>
            <a:pPr algn="ctr"/>
            <a:r>
              <a:rPr lang="en-US" altLang="zh-TW" dirty="0">
                <a:solidFill>
                  <a:schemeClr val="tx1"/>
                </a:solidFill>
                <a:latin typeface="微軟正黑體" panose="020B0604030504040204" pitchFamily="34" charset="-120"/>
                <a:ea typeface="微軟正黑體" panose="020B0604030504040204" pitchFamily="34" charset="-120"/>
              </a:rPr>
              <a:t>Mapping</a:t>
            </a:r>
            <a:endParaRPr lang="zh-TW" altLang="en-US" dirty="0">
              <a:solidFill>
                <a:schemeClr val="tx1"/>
              </a:solidFill>
              <a:latin typeface="微軟正黑體" panose="020B0604030504040204" pitchFamily="34" charset="-120"/>
              <a:ea typeface="微軟正黑體" panose="020B0604030504040204" pitchFamily="34" charset="-120"/>
            </a:endParaRPr>
          </a:p>
        </p:txBody>
      </p:sp>
      <p:cxnSp>
        <p:nvCxnSpPr>
          <p:cNvPr id="33" name="直線單箭頭接點 32"/>
          <p:cNvCxnSpPr>
            <a:endCxn id="30" idx="1"/>
          </p:cNvCxnSpPr>
          <p:nvPr/>
        </p:nvCxnSpPr>
        <p:spPr>
          <a:xfrm>
            <a:off x="3418427" y="1781689"/>
            <a:ext cx="213537"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右大括弧 34"/>
          <p:cNvSpPr/>
          <p:nvPr/>
        </p:nvSpPr>
        <p:spPr>
          <a:xfrm>
            <a:off x="3200091" y="1251508"/>
            <a:ext cx="218336" cy="10603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向右箭號 35"/>
          <p:cNvSpPr/>
          <p:nvPr/>
        </p:nvSpPr>
        <p:spPr>
          <a:xfrm>
            <a:off x="5082480" y="1781689"/>
            <a:ext cx="229749" cy="31951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7" name="矩形 36"/>
          <p:cNvSpPr/>
          <p:nvPr/>
        </p:nvSpPr>
        <p:spPr>
          <a:xfrm>
            <a:off x="1714978" y="3441022"/>
            <a:ext cx="1156138" cy="5591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功能需求</a:t>
            </a:r>
          </a:p>
        </p:txBody>
      </p:sp>
      <p:sp>
        <p:nvSpPr>
          <p:cNvPr id="38" name="矩形 37"/>
          <p:cNvSpPr/>
          <p:nvPr/>
        </p:nvSpPr>
        <p:spPr>
          <a:xfrm>
            <a:off x="5932503" y="3348758"/>
            <a:ext cx="1156138" cy="4778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限制條件</a:t>
            </a:r>
          </a:p>
        </p:txBody>
      </p:sp>
      <p:sp>
        <p:nvSpPr>
          <p:cNvPr id="39" name="矩形 38"/>
          <p:cNvSpPr/>
          <p:nvPr/>
        </p:nvSpPr>
        <p:spPr>
          <a:xfrm>
            <a:off x="257113" y="1465592"/>
            <a:ext cx="979755" cy="523220"/>
          </a:xfrm>
          <a:prstGeom prst="rect">
            <a:avLst/>
          </a:prstGeom>
        </p:spPr>
        <p:txBody>
          <a:bodyPr wrap="none">
            <a:spAutoFit/>
          </a:bodyPr>
          <a:lstStyle/>
          <a:p>
            <a:r>
              <a:rPr lang="zh-TW" altLang="en-US" sz="2800" b="1" spc="300" dirty="0">
                <a:latin typeface="微軟正黑體" panose="020B0604030504040204" pitchFamily="34" charset="-120"/>
                <a:ea typeface="微軟正黑體" panose="020B0604030504040204" pitchFamily="34" charset="-120"/>
              </a:rPr>
              <a:t>模糊</a:t>
            </a:r>
            <a:endParaRPr lang="zh-TW" altLang="en-US" sz="2800" b="1" spc="300" dirty="0"/>
          </a:p>
        </p:txBody>
      </p:sp>
      <p:sp>
        <p:nvSpPr>
          <p:cNvPr id="40" name="矩形 39"/>
          <p:cNvSpPr/>
          <p:nvPr/>
        </p:nvSpPr>
        <p:spPr>
          <a:xfrm>
            <a:off x="259462" y="3403604"/>
            <a:ext cx="979755" cy="523220"/>
          </a:xfrm>
          <a:prstGeom prst="rect">
            <a:avLst/>
          </a:prstGeom>
        </p:spPr>
        <p:txBody>
          <a:bodyPr wrap="none">
            <a:spAutoFit/>
          </a:bodyPr>
          <a:lstStyle/>
          <a:p>
            <a:r>
              <a:rPr lang="zh-TW" altLang="en-US" sz="2800" b="1" spc="300" dirty="0">
                <a:latin typeface="微軟正黑體" panose="020B0604030504040204" pitchFamily="34" charset="-120"/>
                <a:ea typeface="微軟正黑體" panose="020B0604030504040204" pitchFamily="34" charset="-120"/>
              </a:rPr>
              <a:t>解析</a:t>
            </a:r>
            <a:endParaRPr lang="zh-TW" altLang="en-US" sz="2800" b="1" spc="300" dirty="0"/>
          </a:p>
        </p:txBody>
      </p:sp>
      <p:sp>
        <p:nvSpPr>
          <p:cNvPr id="41" name="矩形 40"/>
          <p:cNvSpPr/>
          <p:nvPr/>
        </p:nvSpPr>
        <p:spPr>
          <a:xfrm>
            <a:off x="73861" y="5424525"/>
            <a:ext cx="1377300" cy="523220"/>
          </a:xfrm>
          <a:prstGeom prst="rect">
            <a:avLst/>
          </a:prstGeom>
        </p:spPr>
        <p:txBody>
          <a:bodyPr wrap="none">
            <a:spAutoFit/>
          </a:bodyPr>
          <a:lstStyle/>
          <a:p>
            <a:r>
              <a:rPr lang="zh-TW" altLang="en-US" sz="2800" b="1" spc="300" dirty="0">
                <a:latin typeface="微軟正黑體" panose="020B0604030504040204" pitchFamily="34" charset="-120"/>
                <a:ea typeface="微軟正黑體" panose="020B0604030504040204" pitchFamily="34" charset="-120"/>
              </a:rPr>
              <a:t>可測試</a:t>
            </a:r>
            <a:endParaRPr lang="zh-TW" altLang="en-US" sz="2800" b="1" spc="300" dirty="0"/>
          </a:p>
        </p:txBody>
      </p:sp>
    </p:spTree>
    <p:extLst>
      <p:ext uri="{BB962C8B-B14F-4D97-AF65-F5344CB8AC3E}">
        <p14:creationId xmlns:p14="http://schemas.microsoft.com/office/powerpoint/2010/main" val="1973108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5163" y="565824"/>
            <a:ext cx="7886700" cy="753035"/>
          </a:xfrm>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現實世界的敏捷開發 </a:t>
            </a:r>
            <a:br>
              <a:rPr lang="en-US" altLang="zh-TW" b="1" dirty="0">
                <a:latin typeface="微軟正黑體" panose="020B0604030504040204" pitchFamily="34" charset="-120"/>
                <a:ea typeface="微軟正黑體" panose="020B0604030504040204" pitchFamily="34" charset="-120"/>
              </a:rPr>
            </a:br>
            <a:endParaRPr lang="en-US" dirty="0"/>
          </a:p>
        </p:txBody>
      </p:sp>
      <p:sp>
        <p:nvSpPr>
          <p:cNvPr id="4" name="矩形 3"/>
          <p:cNvSpPr/>
          <p:nvPr/>
        </p:nvSpPr>
        <p:spPr>
          <a:xfrm>
            <a:off x="215330" y="1158400"/>
            <a:ext cx="4572000" cy="523220"/>
          </a:xfrm>
          <a:prstGeom prst="rect">
            <a:avLst/>
          </a:prstGeom>
        </p:spPr>
        <p:txBody>
          <a:bodyPr>
            <a:spAutoFit/>
          </a:bodyPr>
          <a:lstStyle/>
          <a:p>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 一些你該知道的事 </a:t>
            </a:r>
            <a:r>
              <a:rPr lang="en-US" altLang="zh-TW" sz="2800" b="1" dirty="0">
                <a:latin typeface="微軟正黑體" panose="020B0604030504040204" pitchFamily="34" charset="-120"/>
                <a:ea typeface="微軟正黑體" panose="020B0604030504040204" pitchFamily="34" charset="-120"/>
              </a:rPr>
              <a:t>》</a:t>
            </a:r>
            <a:endParaRPr lang="en-US" sz="2800" dirty="0"/>
          </a:p>
        </p:txBody>
      </p:sp>
      <p:sp>
        <p:nvSpPr>
          <p:cNvPr id="5" name="矩形 4"/>
          <p:cNvSpPr/>
          <p:nvPr/>
        </p:nvSpPr>
        <p:spPr>
          <a:xfrm>
            <a:off x="295163" y="1897678"/>
            <a:ext cx="8504592" cy="5363007"/>
          </a:xfrm>
          <a:prstGeom prst="rect">
            <a:avLst/>
          </a:prstGeom>
        </p:spPr>
        <p:txBody>
          <a:bodyPr wrap="square">
            <a:spAutoFit/>
          </a:bodyPr>
          <a:lstStyle/>
          <a:p>
            <a:pPr marL="285750" lvl="1" indent="-285750">
              <a:spcBef>
                <a:spcPts val="6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善用抽象化來看見全貌</a:t>
            </a:r>
            <a:endParaRPr lang="en-US" altLang="zh-TW" sz="2800" dirty="0">
              <a:latin typeface="微軟正黑體" panose="020B0604030504040204" pitchFamily="34" charset="-120"/>
              <a:ea typeface="微軟正黑體" panose="020B0604030504040204" pitchFamily="34" charset="-120"/>
            </a:endParaRPr>
          </a:p>
          <a:p>
            <a:pPr marL="0" lvl="1"/>
            <a:r>
              <a:rPr lang="zh-TW" altLang="en-US" sz="28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Mary Shaw</a:t>
            </a:r>
            <a:r>
              <a:rPr lang="zh-TW" altLang="en-US" sz="2000" dirty="0">
                <a:latin typeface="微軟正黑體" panose="020B0604030504040204" pitchFamily="34" charset="-120"/>
                <a:ea typeface="微軟正黑體" panose="020B0604030504040204" pitchFamily="34" charset="-120"/>
              </a:rPr>
              <a:t>的抽象化解題法</a:t>
            </a:r>
            <a:endParaRPr lang="en-US" altLang="zh-TW" sz="2000" dirty="0">
              <a:latin typeface="微軟正黑體" panose="020B0604030504040204" pitchFamily="34" charset="-120"/>
              <a:ea typeface="微軟正黑體" panose="020B0604030504040204" pitchFamily="34" charset="-120"/>
            </a:endParaRPr>
          </a:p>
          <a:p>
            <a:pPr marL="285750" indent="-285750">
              <a:lnSpc>
                <a:spcPct val="100000"/>
              </a:lnSpc>
              <a:spcBef>
                <a:spcPts val="6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使用者故事並不孤獨</a:t>
            </a:r>
            <a:endParaRPr lang="en-US" altLang="zh-TW" sz="2800" dirty="0">
              <a:latin typeface="微軟正黑體" panose="020B0604030504040204" pitchFamily="34" charset="-120"/>
              <a:ea typeface="微軟正黑體" panose="020B0604030504040204" pitchFamily="34" charset="-120"/>
            </a:endParaRPr>
          </a:p>
          <a:p>
            <a:pPr>
              <a:lnSpc>
                <a:spcPct val="100000"/>
              </a:lnSpc>
            </a:pPr>
            <a:r>
              <a:rPr lang="zh-TW" altLang="en-US" sz="2800" dirty="0">
                <a:solidFill>
                  <a:srgbClr val="C00000"/>
                </a:solidFill>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畫面、場景</a:t>
            </a:r>
            <a:r>
              <a:rPr lang="en-US" altLang="zh-TW" sz="2000" dirty="0">
                <a:latin typeface="微軟正黑體" panose="020B0604030504040204" pitchFamily="34" charset="-120"/>
                <a:ea typeface="微軟正黑體" panose="020B0604030504040204" pitchFamily="34" charset="-120"/>
              </a:rPr>
              <a:t>(scenario)</a:t>
            </a:r>
            <a:r>
              <a:rPr lang="zh-TW" altLang="en-US" sz="2000" dirty="0">
                <a:latin typeface="微軟正黑體" panose="020B0604030504040204" pitchFamily="34" charset="-120"/>
                <a:ea typeface="微軟正黑體" panose="020B0604030504040204" pitchFamily="34" charset="-120"/>
              </a:rPr>
              <a:t>及工作流程</a:t>
            </a:r>
            <a:endParaRPr lang="en-US" altLang="zh-TW" sz="2000" dirty="0">
              <a:latin typeface="微軟正黑體" panose="020B0604030504040204" pitchFamily="34" charset="-120"/>
              <a:ea typeface="微軟正黑體" panose="020B0604030504040204" pitchFamily="34" charset="-120"/>
            </a:endParaRPr>
          </a:p>
          <a:p>
            <a:pPr marL="285750" indent="-285750">
              <a:lnSpc>
                <a:spcPct val="100000"/>
              </a:lnSpc>
              <a:spcBef>
                <a:spcPts val="9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使用者地圖是需求模糊狀態下的救星</a:t>
            </a:r>
            <a:endParaRPr lang="en-US" altLang="zh-TW" sz="2800" dirty="0">
              <a:latin typeface="微軟正黑體" panose="020B0604030504040204" pitchFamily="34" charset="-120"/>
              <a:ea typeface="微軟正黑體" panose="020B0604030504040204" pitchFamily="34" charset="-120"/>
            </a:endParaRPr>
          </a:p>
          <a:p>
            <a:pPr>
              <a:lnSpc>
                <a:spcPct val="100000"/>
              </a:lnSpc>
            </a:pPr>
            <a:r>
              <a:rPr lang="zh-TW" altLang="en-US" sz="28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階層式的分析方式，</a:t>
            </a:r>
            <a:r>
              <a:rPr lang="zh-CN" altLang="en-US" sz="2000" dirty="0">
                <a:latin typeface="微軟正黑體" panose="020B0604030504040204" pitchFamily="34" charset="-120"/>
                <a:ea typeface="微軟正黑體" panose="020B0604030504040204" pitchFamily="34" charset="-120"/>
              </a:rPr>
              <a:t>讓我們</a:t>
            </a:r>
            <a:r>
              <a:rPr lang="zh-TW" altLang="en-US" sz="2000" dirty="0">
                <a:latin typeface="微軟正黑體" panose="020B0604030504040204" pitchFamily="34" charset="-120"/>
                <a:ea typeface="微軟正黑體" panose="020B0604030504040204" pitchFamily="34" charset="-120"/>
              </a:rPr>
              <a:t>能更清楚的看到產品的全貌</a:t>
            </a:r>
            <a:endParaRPr lang="en-US" altLang="zh-TW" sz="2000" dirty="0">
              <a:latin typeface="微軟正黑體" panose="020B0604030504040204" pitchFamily="34" charset="-120"/>
              <a:ea typeface="微軟正黑體" panose="020B0604030504040204" pitchFamily="34" charset="-120"/>
            </a:endParaRPr>
          </a:p>
          <a:p>
            <a:pPr marL="342900" indent="-342900">
              <a:lnSpc>
                <a:spcPct val="100000"/>
              </a:lnSpc>
              <a:spcBef>
                <a:spcPts val="9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採用 </a:t>
            </a:r>
            <a:r>
              <a:rPr lang="en-US" altLang="zh-TW" sz="2800" dirty="0">
                <a:latin typeface="微軟正黑體" panose="020B0604030504040204" pitchFamily="34" charset="-120"/>
                <a:ea typeface="微軟正黑體" panose="020B0604030504040204" pitchFamily="34" charset="-120"/>
              </a:rPr>
              <a:t>Workshop</a:t>
            </a:r>
            <a:r>
              <a:rPr lang="zh-TW" altLang="en-US" sz="2800" dirty="0">
                <a:latin typeface="微軟正黑體" panose="020B0604030504040204" pitchFamily="34" charset="-120"/>
                <a:ea typeface="微軟正黑體" panose="020B0604030504040204" pitchFamily="34" charset="-120"/>
              </a:rPr>
              <a:t>形式來協助團隊學習</a:t>
            </a:r>
            <a:endParaRPr lang="en-US" altLang="zh-TW" sz="2800" dirty="0">
              <a:latin typeface="微軟正黑體" panose="020B0604030504040204" pitchFamily="34" charset="-120"/>
              <a:ea typeface="微軟正黑體" panose="020B0604030504040204" pitchFamily="34" charset="-120"/>
            </a:endParaRPr>
          </a:p>
          <a:p>
            <a:pPr>
              <a:lnSpc>
                <a:spcPct val="100000"/>
              </a:lnSpc>
              <a:spcBef>
                <a:spcPts val="600"/>
              </a:spcBef>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2012</a:t>
            </a:r>
            <a:r>
              <a:rPr lang="zh-TW" altLang="en-US" sz="2000" dirty="0">
                <a:latin typeface="微軟正黑體" panose="020B0604030504040204" pitchFamily="34" charset="-120"/>
                <a:ea typeface="微軟正黑體" panose="020B0604030504040204" pitchFamily="34" charset="-120"/>
              </a:rPr>
              <a:t>年敏捷協會通過採用</a:t>
            </a:r>
            <a:r>
              <a:rPr lang="en-US" altLang="zh-TW" sz="2000" dirty="0">
                <a:latin typeface="微軟正黑體" panose="020B0604030504040204" pitchFamily="34" charset="-120"/>
                <a:ea typeface="微軟正黑體" panose="020B0604030504040204" pitchFamily="34" charset="-120"/>
              </a:rPr>
              <a:t>workshop</a:t>
            </a:r>
            <a:r>
              <a:rPr lang="zh-TW" altLang="en-US" sz="2000" dirty="0">
                <a:latin typeface="微軟正黑體" panose="020B0604030504040204" pitchFamily="34" charset="-120"/>
                <a:ea typeface="微軟正黑體" panose="020B0604030504040204" pitchFamily="34" charset="-120"/>
              </a:rPr>
              <a:t>形式來協助 </a:t>
            </a:r>
            <a:r>
              <a:rPr lang="en-US" altLang="zh-TW" sz="2000" dirty="0">
                <a:latin typeface="微軟正黑體" panose="020B0604030504040204" pitchFamily="34" charset="-120"/>
                <a:ea typeface="微軟正黑體" panose="020B0604030504040204" pitchFamily="34" charset="-120"/>
              </a:rPr>
              <a:t>Scrum </a:t>
            </a:r>
            <a:r>
              <a:rPr lang="zh-TW" altLang="en-US" sz="2000" dirty="0">
                <a:latin typeface="微軟正黑體" panose="020B0604030504040204" pitchFamily="34" charset="-120"/>
                <a:ea typeface="微軟正黑體" panose="020B0604030504040204" pitchFamily="34" charset="-120"/>
              </a:rPr>
              <a:t>的開發作業</a:t>
            </a:r>
            <a:endParaRPr lang="en-US" altLang="zh-TW" sz="2000" dirty="0">
              <a:latin typeface="微軟正黑體" panose="020B0604030504040204" pitchFamily="34" charset="-120"/>
              <a:ea typeface="微軟正黑體" panose="020B0604030504040204" pitchFamily="34" charset="-120"/>
            </a:endParaRPr>
          </a:p>
          <a:p>
            <a:pPr marL="342900" indent="-342900">
              <a:lnSpc>
                <a:spcPct val="100000"/>
              </a:lnSpc>
              <a:spcBef>
                <a:spcPts val="9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多個相關聯團隊的</a:t>
            </a:r>
            <a:r>
              <a:rPr lang="en-US" altLang="zh-TW" sz="2800" dirty="0">
                <a:latin typeface="微軟正黑體" panose="020B0604030504040204" pitchFamily="34" charset="-120"/>
                <a:ea typeface="微軟正黑體" panose="020B0604030504040204" pitchFamily="34" charset="-120"/>
              </a:rPr>
              <a:t>Scrum</a:t>
            </a:r>
            <a:r>
              <a:rPr lang="zh-TW" altLang="en-US" sz="2800" dirty="0">
                <a:latin typeface="微軟正黑體" panose="020B0604030504040204" pitchFamily="34" charset="-120"/>
                <a:ea typeface="微軟正黑體" panose="020B0604030504040204" pitchFamily="34" charset="-120"/>
              </a:rPr>
              <a:t>開發模式</a:t>
            </a:r>
            <a:endParaRPr lang="en-US" altLang="zh-TW" sz="2800" dirty="0">
              <a:latin typeface="微軟正黑體" panose="020B0604030504040204" pitchFamily="34" charset="-120"/>
              <a:ea typeface="微軟正黑體" panose="020B0604030504040204" pitchFamily="34" charset="-120"/>
            </a:endParaRPr>
          </a:p>
          <a:p>
            <a:pPr>
              <a:lnSpc>
                <a:spcPct val="100000"/>
              </a:lnSpc>
            </a:pPr>
            <a:r>
              <a:rPr lang="zh-TW" altLang="en-US" sz="28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容易產生麻花捲式的雙</a:t>
            </a:r>
            <a:r>
              <a:rPr lang="en-US" altLang="zh-TW" sz="2000" dirty="0">
                <a:latin typeface="微軟正黑體" panose="020B0604030504040204" pitchFamily="34" charset="-120"/>
                <a:ea typeface="微軟正黑體" panose="020B0604030504040204" pitchFamily="34" charset="-120"/>
              </a:rPr>
              <a:t>Scrum </a:t>
            </a:r>
            <a:r>
              <a:rPr lang="zh-TW" altLang="en-US" sz="2000" dirty="0">
                <a:latin typeface="微軟正黑體" panose="020B0604030504040204" pitchFamily="34" charset="-120"/>
                <a:ea typeface="微軟正黑體" panose="020B0604030504040204" pitchFamily="34" charset="-120"/>
              </a:rPr>
              <a:t>開發模式</a:t>
            </a:r>
            <a:endParaRPr lang="en-US" altLang="zh-TW" sz="2000" dirty="0">
              <a:latin typeface="微軟正黑體" panose="020B0604030504040204" pitchFamily="34" charset="-120"/>
              <a:ea typeface="微軟正黑體" panose="020B0604030504040204" pitchFamily="34" charset="-120"/>
            </a:endParaRPr>
          </a:p>
          <a:p>
            <a:pPr marL="285750" indent="-285750">
              <a:lnSpc>
                <a:spcPct val="100000"/>
              </a:lnSpc>
              <a:spcBef>
                <a:spcPts val="600"/>
              </a:spcBef>
              <a:buFont typeface="Arial" panose="020B0604020202020204" pitchFamily="34" charset="0"/>
              <a:buChar char="•"/>
            </a:pPr>
            <a:endParaRPr lang="en-US" altLang="zh-TW"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9728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9014"/>
            <a:ext cx="9144000"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628648" y="477835"/>
            <a:ext cx="7886700" cy="1059637"/>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問題</a:t>
            </a:r>
            <a:r>
              <a:rPr lang="en-US" altLang="zh-TW" sz="4000" dirty="0">
                <a:solidFill>
                  <a:schemeClr val="bg1"/>
                </a:solidFill>
                <a:latin typeface="微軟正黑體" panose="020B0604030504040204" pitchFamily="34" charset="-120"/>
                <a:ea typeface="微軟正黑體" panose="020B0604030504040204" pitchFamily="34" charset="-120"/>
              </a:rPr>
              <a:t>(</a:t>
            </a:r>
            <a:r>
              <a:rPr lang="zh-TW" altLang="en-US" sz="4000" dirty="0">
                <a:solidFill>
                  <a:schemeClr val="bg1"/>
                </a:solidFill>
                <a:latin typeface="微軟正黑體" panose="020B0604030504040204" pitchFamily="34" charset="-120"/>
                <a:ea typeface="微軟正黑體" panose="020B0604030504040204" pitchFamily="34" charset="-120"/>
              </a:rPr>
              <a:t>需求</a:t>
            </a:r>
            <a:r>
              <a:rPr lang="en-US" altLang="zh-TW" sz="4000" dirty="0">
                <a:solidFill>
                  <a:schemeClr val="bg1"/>
                </a:solidFill>
                <a:latin typeface="微軟正黑體" panose="020B0604030504040204" pitchFamily="34" charset="-120"/>
                <a:ea typeface="微軟正黑體" panose="020B0604030504040204" pitchFamily="34" charset="-120"/>
              </a:rPr>
              <a:t>)</a:t>
            </a:r>
            <a:r>
              <a:rPr lang="zh-TW" altLang="en-US" sz="4000" dirty="0">
                <a:solidFill>
                  <a:schemeClr val="bg1"/>
                </a:solidFill>
                <a:latin typeface="微軟正黑體" panose="020B0604030504040204" pitchFamily="34" charset="-120"/>
                <a:ea typeface="微軟正黑體" panose="020B0604030504040204" pitchFamily="34" charset="-120"/>
              </a:rPr>
              <a:t> </a:t>
            </a:r>
            <a:r>
              <a:rPr lang="en-US" altLang="zh-TW" dirty="0">
                <a:solidFill>
                  <a:schemeClr val="bg1"/>
                </a:solidFill>
                <a:latin typeface="微軟正黑體" panose="020B0604030504040204" pitchFamily="34" charset="-120"/>
                <a:ea typeface="微軟正黑體" panose="020B0604030504040204" pitchFamily="34" charset="-120"/>
              </a:rPr>
              <a:t>– </a:t>
            </a:r>
            <a:r>
              <a:rPr lang="zh-TW" altLang="en-US" dirty="0">
                <a:solidFill>
                  <a:schemeClr val="bg1"/>
                </a:solidFill>
                <a:latin typeface="微軟正黑體" panose="020B0604030504040204" pitchFamily="34" charset="-120"/>
                <a:ea typeface="微軟正黑體" panose="020B0604030504040204" pitchFamily="34" charset="-120"/>
              </a:rPr>
              <a:t>抽象化 </a:t>
            </a:r>
            <a:r>
              <a:rPr lang="en-US" altLang="zh-TW" dirty="0">
                <a:solidFill>
                  <a:schemeClr val="bg1"/>
                </a:solidFill>
                <a:latin typeface="微軟正黑體" panose="020B0604030504040204" pitchFamily="34" charset="-120"/>
                <a:ea typeface="微軟正黑體" panose="020B0604030504040204" pitchFamily="34" charset="-120"/>
              </a:rPr>
              <a:t>- </a:t>
            </a:r>
            <a:r>
              <a:rPr lang="zh-TW" altLang="en-US" dirty="0">
                <a:solidFill>
                  <a:schemeClr val="bg1"/>
                </a:solidFill>
                <a:latin typeface="微軟正黑體" panose="020B0604030504040204" pitchFamily="34" charset="-120"/>
                <a:ea typeface="微軟正黑體" panose="020B0604030504040204" pitchFamily="34" charset="-120"/>
              </a:rPr>
              <a:t>解題</a:t>
            </a:r>
          </a:p>
        </p:txBody>
      </p:sp>
      <p:sp>
        <p:nvSpPr>
          <p:cNvPr id="5" name="矩形 4"/>
          <p:cNvSpPr/>
          <p:nvPr/>
        </p:nvSpPr>
        <p:spPr>
          <a:xfrm>
            <a:off x="2253896" y="3129635"/>
            <a:ext cx="4636206" cy="769441"/>
          </a:xfrm>
          <a:prstGeom prst="rect">
            <a:avLst/>
          </a:prstGeom>
        </p:spPr>
        <p:txBody>
          <a:bodyPr wrap="none">
            <a:spAutoFit/>
          </a:bodyPr>
          <a:lstStyle/>
          <a:p>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讓需求含蓋全貌</a:t>
            </a:r>
            <a:endParaRPr lang="zh-TW" altLang="en-US" sz="4400" dirty="0"/>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3226" y="5577117"/>
            <a:ext cx="466876" cy="466876"/>
          </a:xfrm>
          <a:prstGeom prst="rect">
            <a:avLst/>
          </a:prstGeom>
        </p:spPr>
      </p:pic>
      <p:sp>
        <p:nvSpPr>
          <p:cNvPr id="7" name="矩形 6"/>
          <p:cNvSpPr/>
          <p:nvPr/>
        </p:nvSpPr>
        <p:spPr>
          <a:xfrm>
            <a:off x="2447749" y="5688643"/>
            <a:ext cx="3863558"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我們經常以為自己都看到了，但是 </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3" name="矩形 2"/>
          <p:cNvSpPr/>
          <p:nvPr/>
        </p:nvSpPr>
        <p:spPr>
          <a:xfrm>
            <a:off x="3036963" y="89682"/>
            <a:ext cx="3070071"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善用抽象化來看見全貌 </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8" name="矩形 7"/>
          <p:cNvSpPr/>
          <p:nvPr/>
        </p:nvSpPr>
        <p:spPr>
          <a:xfrm>
            <a:off x="4992456" y="6210801"/>
            <a:ext cx="3328416" cy="261610"/>
          </a:xfrm>
          <a:prstGeom prst="rect">
            <a:avLst/>
          </a:prstGeom>
        </p:spPr>
        <p:txBody>
          <a:bodyPr wrap="square">
            <a:spAutoFit/>
          </a:bodyPr>
          <a:lstStyle/>
          <a:p>
            <a:r>
              <a:rPr lang="en-US" altLang="zh-TW" sz="1100" dirty="0">
                <a:solidFill>
                  <a:schemeClr val="accent1">
                    <a:lumMod val="75000"/>
                  </a:schemeClr>
                </a:solidFill>
              </a:rPr>
              <a:t>https://www.youtube.com/watch?v=aUDbLqgyUHc</a:t>
            </a:r>
            <a:endParaRPr lang="zh-TW" altLang="en-US" sz="1100" dirty="0">
              <a:solidFill>
                <a:schemeClr val="accent1">
                  <a:lumMod val="75000"/>
                </a:schemeClr>
              </a:solidFill>
            </a:endParaRPr>
          </a:p>
        </p:txBody>
      </p:sp>
    </p:spTree>
    <p:extLst>
      <p:ext uri="{BB962C8B-B14F-4D97-AF65-F5344CB8AC3E}">
        <p14:creationId xmlns:p14="http://schemas.microsoft.com/office/powerpoint/2010/main" val="3955757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2306" y="87006"/>
            <a:ext cx="2205990" cy="696750"/>
          </a:xfrm>
        </p:spPr>
        <p:txBody>
          <a:bodyPr/>
          <a:lstStyle/>
          <a:p>
            <a:r>
              <a:rPr lang="zh-TW" altLang="en-US" b="1" dirty="0">
                <a:latin typeface="微軟正黑體" panose="020B0604030504040204" pitchFamily="34" charset="-120"/>
                <a:ea typeface="微軟正黑體" panose="020B0604030504040204" pitchFamily="34" charset="-120"/>
              </a:rPr>
              <a:t>解題</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1702" y="2278029"/>
            <a:ext cx="4728884" cy="3288970"/>
          </a:xfrm>
        </p:spPr>
      </p:pic>
      <p:sp>
        <p:nvSpPr>
          <p:cNvPr id="6" name="矩形 5"/>
          <p:cNvSpPr/>
          <p:nvPr/>
        </p:nvSpPr>
        <p:spPr>
          <a:xfrm>
            <a:off x="7222582" y="5914120"/>
            <a:ext cx="1656415" cy="369332"/>
          </a:xfrm>
          <a:prstGeom prst="rect">
            <a:avLst/>
          </a:prstGeom>
        </p:spPr>
        <p:txBody>
          <a:bodyPr wrap="none">
            <a:spAutoFit/>
          </a:bodyPr>
          <a:lstStyle/>
          <a:p>
            <a:r>
              <a:rPr lang="en-US" altLang="zh-TW" dirty="0"/>
              <a:t>By: </a:t>
            </a:r>
            <a:r>
              <a:rPr lang="en-US" altLang="zh-TW" b="1" dirty="0"/>
              <a:t>Mary Shaw</a:t>
            </a:r>
            <a:r>
              <a:rPr lang="zh-TW" altLang="en-US" b="1" dirty="0"/>
              <a:t> </a:t>
            </a:r>
          </a:p>
        </p:txBody>
      </p:sp>
      <p:cxnSp>
        <p:nvCxnSpPr>
          <p:cNvPr id="7" name="直線接點 6"/>
          <p:cNvCxnSpPr/>
          <p:nvPr/>
        </p:nvCxnSpPr>
        <p:spPr>
          <a:xfrm>
            <a:off x="568198" y="1257685"/>
            <a:ext cx="8208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397067" y="2009488"/>
            <a:ext cx="1536191" cy="307777"/>
          </a:xfrm>
          <a:prstGeom prst="rect">
            <a:avLst/>
          </a:prstGeom>
        </p:spPr>
        <p:txBody>
          <a:bodyPr wrap="square">
            <a:spAutoFit/>
          </a:bodyPr>
          <a:lstStyle/>
          <a:p>
            <a:r>
              <a:rPr lang="zh-TW" altLang="en-US" sz="1400" dirty="0">
                <a:latin typeface="微軟正黑體" panose="020B0604030504040204" pitchFamily="34" charset="-120"/>
                <a:ea typeface="微軟正黑體" panose="020B0604030504040204" pitchFamily="34" charset="-120"/>
              </a:rPr>
              <a:t>抽象化這個問題</a:t>
            </a:r>
          </a:p>
        </p:txBody>
      </p:sp>
      <p:sp>
        <p:nvSpPr>
          <p:cNvPr id="9" name="矩形 8"/>
          <p:cNvSpPr/>
          <p:nvPr/>
        </p:nvSpPr>
        <p:spPr>
          <a:xfrm>
            <a:off x="2530411" y="5045200"/>
            <a:ext cx="1958591" cy="307777"/>
          </a:xfrm>
          <a:prstGeom prst="rect">
            <a:avLst/>
          </a:prstGeom>
        </p:spPr>
        <p:txBody>
          <a:bodyPr wrap="square">
            <a:spAutoFit/>
          </a:bodyPr>
          <a:lstStyle/>
          <a:p>
            <a:r>
              <a:rPr lang="zh-TW" altLang="en-US" sz="1400" dirty="0">
                <a:latin typeface="微軟正黑體" panose="020B0604030504040204" pitchFamily="34" charset="-120"/>
                <a:ea typeface="微軟正黑體" panose="020B0604030504040204" pitchFamily="34" charset="-120"/>
              </a:rPr>
              <a:t>真實世界的問題</a:t>
            </a:r>
          </a:p>
        </p:txBody>
      </p:sp>
      <p:sp>
        <p:nvSpPr>
          <p:cNvPr id="10" name="矩形 9"/>
          <p:cNvSpPr/>
          <p:nvPr/>
        </p:nvSpPr>
        <p:spPr>
          <a:xfrm>
            <a:off x="5360996" y="2000244"/>
            <a:ext cx="1441420"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抽象的解題方案</a:t>
            </a:r>
          </a:p>
        </p:txBody>
      </p:sp>
      <p:sp>
        <p:nvSpPr>
          <p:cNvPr id="11" name="矩形 10"/>
          <p:cNvSpPr/>
          <p:nvPr/>
        </p:nvSpPr>
        <p:spPr>
          <a:xfrm>
            <a:off x="5217642" y="5045200"/>
            <a:ext cx="1800493"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真實世界的解題方案</a:t>
            </a:r>
          </a:p>
        </p:txBody>
      </p:sp>
      <p:sp>
        <p:nvSpPr>
          <p:cNvPr id="12" name="矩形 11"/>
          <p:cNvSpPr/>
          <p:nvPr/>
        </p:nvSpPr>
        <p:spPr>
          <a:xfrm>
            <a:off x="2897782" y="598311"/>
            <a:ext cx="3108543" cy="523220"/>
          </a:xfrm>
          <a:prstGeom prst="rect">
            <a:avLst/>
          </a:prstGeom>
        </p:spPr>
        <p:txBody>
          <a:bodyPr wrap="none">
            <a:spAutoFit/>
          </a:bodyPr>
          <a:lstStyle/>
          <a:p>
            <a:r>
              <a:rPr lang="zh-TW" altLang="en-US" sz="2400" dirty="0">
                <a:latin typeface="微軟正黑體" panose="020B0604030504040204" pitchFamily="34" charset="-120"/>
                <a:ea typeface="微軟正黑體" panose="020B0604030504040204" pitchFamily="34" charset="-120"/>
              </a:rPr>
              <a:t>善用「</a:t>
            </a:r>
            <a:r>
              <a:rPr lang="zh-TW" altLang="en-US" sz="2800" b="1" dirty="0">
                <a:solidFill>
                  <a:srgbClr val="C00000"/>
                </a:solidFill>
                <a:latin typeface="微軟正黑體" panose="020B0604030504040204" pitchFamily="34" charset="-120"/>
                <a:ea typeface="微軟正黑體" panose="020B0604030504040204" pitchFamily="34" charset="-120"/>
              </a:rPr>
              <a:t>抽象化</a:t>
            </a:r>
            <a:r>
              <a:rPr lang="zh-TW" altLang="en-US" sz="2400" dirty="0">
                <a:latin typeface="微軟正黑體" panose="020B0604030504040204" pitchFamily="34" charset="-120"/>
                <a:ea typeface="微軟正黑體" panose="020B0604030504040204" pitchFamily="34" charset="-120"/>
              </a:rPr>
              <a:t>」解題</a:t>
            </a:r>
          </a:p>
        </p:txBody>
      </p:sp>
      <p:sp>
        <p:nvSpPr>
          <p:cNvPr id="13" name="矩形 12"/>
          <p:cNvSpPr/>
          <p:nvPr/>
        </p:nvSpPr>
        <p:spPr>
          <a:xfrm>
            <a:off x="2530412" y="2372920"/>
            <a:ext cx="1246470" cy="69010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4" name="矩形 13"/>
          <p:cNvSpPr/>
          <p:nvPr/>
        </p:nvSpPr>
        <p:spPr>
          <a:xfrm>
            <a:off x="5484957" y="2372920"/>
            <a:ext cx="1247577" cy="69010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 name="矩形 14"/>
          <p:cNvSpPr/>
          <p:nvPr/>
        </p:nvSpPr>
        <p:spPr>
          <a:xfrm>
            <a:off x="7310042" y="848345"/>
            <a:ext cx="1481496"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Abstraction</a:t>
            </a:r>
            <a:endParaRPr lang="zh-TW" altLang="en-US" b="1" dirty="0">
              <a:solidFill>
                <a:srgbClr val="C00000"/>
              </a:solidFill>
              <a:latin typeface="微軟正黑體" panose="020B0604030504040204" pitchFamily="34" charset="-120"/>
              <a:ea typeface="微軟正黑體" panose="020B0604030504040204" pitchFamily="34" charset="-120"/>
            </a:endParaRPr>
          </a:p>
        </p:txBody>
      </p:sp>
      <p:sp>
        <p:nvSpPr>
          <p:cNvPr id="25" name="向右箭號 24"/>
          <p:cNvSpPr/>
          <p:nvPr/>
        </p:nvSpPr>
        <p:spPr>
          <a:xfrm>
            <a:off x="4079497" y="4614313"/>
            <a:ext cx="1138146" cy="360023"/>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解答夠簡單的話</a:t>
            </a:r>
          </a:p>
        </p:txBody>
      </p:sp>
    </p:spTree>
    <p:extLst>
      <p:ext uri="{BB962C8B-B14F-4D97-AF65-F5344CB8AC3E}">
        <p14:creationId xmlns:p14="http://schemas.microsoft.com/office/powerpoint/2010/main" val="3834440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2306" y="87006"/>
            <a:ext cx="2205990" cy="696750"/>
          </a:xfrm>
        </p:spPr>
        <p:txBody>
          <a:bodyPr>
            <a:normAutofit/>
          </a:bodyPr>
          <a:lstStyle/>
          <a:p>
            <a:r>
              <a:rPr lang="zh-TW" altLang="en-US" sz="3600" dirty="0">
                <a:latin typeface="微軟正黑體" panose="020B0604030504040204" pitchFamily="34" charset="-120"/>
                <a:ea typeface="微軟正黑體" panose="020B0604030504040204" pitchFamily="34" charset="-120"/>
              </a:rPr>
              <a:t>範例</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1702" y="2278029"/>
            <a:ext cx="4728884" cy="3288970"/>
          </a:xfrm>
        </p:spPr>
      </p:pic>
      <p:cxnSp>
        <p:nvCxnSpPr>
          <p:cNvPr id="7" name="直線接點 6"/>
          <p:cNvCxnSpPr/>
          <p:nvPr/>
        </p:nvCxnSpPr>
        <p:spPr>
          <a:xfrm>
            <a:off x="568198" y="1257685"/>
            <a:ext cx="8208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397067" y="2009488"/>
            <a:ext cx="1536191" cy="307777"/>
          </a:xfrm>
          <a:prstGeom prst="rect">
            <a:avLst/>
          </a:prstGeom>
        </p:spPr>
        <p:txBody>
          <a:bodyPr wrap="square">
            <a:spAutoFit/>
          </a:bodyPr>
          <a:lstStyle/>
          <a:p>
            <a:r>
              <a:rPr lang="zh-TW" altLang="en-US" sz="1400" dirty="0">
                <a:latin typeface="微軟正黑體" panose="020B0604030504040204" pitchFamily="34" charset="-120"/>
                <a:ea typeface="微軟正黑體" panose="020B0604030504040204" pitchFamily="34" charset="-120"/>
              </a:rPr>
              <a:t>抽象化這個問題</a:t>
            </a:r>
          </a:p>
        </p:txBody>
      </p:sp>
      <p:sp>
        <p:nvSpPr>
          <p:cNvPr id="9" name="矩形 8"/>
          <p:cNvSpPr/>
          <p:nvPr/>
        </p:nvSpPr>
        <p:spPr>
          <a:xfrm>
            <a:off x="2530411" y="5045200"/>
            <a:ext cx="1958591" cy="307777"/>
          </a:xfrm>
          <a:prstGeom prst="rect">
            <a:avLst/>
          </a:prstGeom>
        </p:spPr>
        <p:txBody>
          <a:bodyPr wrap="square">
            <a:spAutoFit/>
          </a:bodyPr>
          <a:lstStyle/>
          <a:p>
            <a:r>
              <a:rPr lang="zh-TW" altLang="en-US" sz="1400" dirty="0">
                <a:latin typeface="微軟正黑體" panose="020B0604030504040204" pitchFamily="34" charset="-120"/>
                <a:ea typeface="微軟正黑體" panose="020B0604030504040204" pitchFamily="34" charset="-120"/>
              </a:rPr>
              <a:t>真實世界的問題</a:t>
            </a:r>
          </a:p>
        </p:txBody>
      </p:sp>
      <p:sp>
        <p:nvSpPr>
          <p:cNvPr id="10" name="矩形 9"/>
          <p:cNvSpPr/>
          <p:nvPr/>
        </p:nvSpPr>
        <p:spPr>
          <a:xfrm>
            <a:off x="5360996" y="2000244"/>
            <a:ext cx="1441420"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抽象的解題方案</a:t>
            </a:r>
          </a:p>
        </p:txBody>
      </p:sp>
      <p:sp>
        <p:nvSpPr>
          <p:cNvPr id="11" name="矩形 10"/>
          <p:cNvSpPr/>
          <p:nvPr/>
        </p:nvSpPr>
        <p:spPr>
          <a:xfrm>
            <a:off x="5217642" y="5045200"/>
            <a:ext cx="1800493"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真實世界的解題方案</a:t>
            </a:r>
          </a:p>
        </p:txBody>
      </p:sp>
      <p:sp>
        <p:nvSpPr>
          <p:cNvPr id="12" name="矩形 11"/>
          <p:cNvSpPr/>
          <p:nvPr/>
        </p:nvSpPr>
        <p:spPr>
          <a:xfrm>
            <a:off x="2897782" y="598311"/>
            <a:ext cx="3108543" cy="523220"/>
          </a:xfrm>
          <a:prstGeom prst="rect">
            <a:avLst/>
          </a:prstGeom>
        </p:spPr>
        <p:txBody>
          <a:bodyPr wrap="none">
            <a:spAutoFit/>
          </a:bodyPr>
          <a:lstStyle/>
          <a:p>
            <a:r>
              <a:rPr lang="zh-TW" altLang="en-US" sz="2400" dirty="0">
                <a:latin typeface="微軟正黑體" panose="020B0604030504040204" pitchFamily="34" charset="-120"/>
                <a:ea typeface="微軟正黑體" panose="020B0604030504040204" pitchFamily="34" charset="-120"/>
              </a:rPr>
              <a:t>善用「</a:t>
            </a:r>
            <a:r>
              <a:rPr lang="zh-TW" altLang="en-US" sz="2800" b="1" dirty="0">
                <a:solidFill>
                  <a:srgbClr val="C00000"/>
                </a:solidFill>
                <a:latin typeface="微軟正黑體" panose="020B0604030504040204" pitchFamily="34" charset="-120"/>
                <a:ea typeface="微軟正黑體" panose="020B0604030504040204" pitchFamily="34" charset="-120"/>
              </a:rPr>
              <a:t>抽象化</a:t>
            </a:r>
            <a:r>
              <a:rPr lang="zh-TW" altLang="en-US" sz="2400" dirty="0">
                <a:latin typeface="微軟正黑體" panose="020B0604030504040204" pitchFamily="34" charset="-120"/>
                <a:ea typeface="微軟正黑體" panose="020B0604030504040204" pitchFamily="34" charset="-120"/>
              </a:rPr>
              <a:t>」解題</a:t>
            </a:r>
          </a:p>
        </p:txBody>
      </p:sp>
      <p:sp>
        <p:nvSpPr>
          <p:cNvPr id="13" name="矩形 12"/>
          <p:cNvSpPr/>
          <p:nvPr/>
        </p:nvSpPr>
        <p:spPr>
          <a:xfrm>
            <a:off x="2530412" y="2372920"/>
            <a:ext cx="1246470" cy="69010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4" name="矩形 13"/>
          <p:cNvSpPr/>
          <p:nvPr/>
        </p:nvSpPr>
        <p:spPr>
          <a:xfrm>
            <a:off x="5484957" y="2372920"/>
            <a:ext cx="1247577" cy="69010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 name="矩形 14"/>
          <p:cNvSpPr/>
          <p:nvPr/>
        </p:nvSpPr>
        <p:spPr>
          <a:xfrm>
            <a:off x="7310042" y="848345"/>
            <a:ext cx="1481496"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Abstraction</a:t>
            </a:r>
            <a:endParaRPr lang="zh-TW" altLang="en-US" b="1" dirty="0">
              <a:solidFill>
                <a:srgbClr val="C00000"/>
              </a:solidFill>
              <a:latin typeface="微軟正黑體" panose="020B0604030504040204" pitchFamily="34" charset="-120"/>
              <a:ea typeface="微軟正黑體" panose="020B0604030504040204" pitchFamily="34" charset="-120"/>
            </a:endParaRPr>
          </a:p>
        </p:txBody>
      </p:sp>
      <p:sp>
        <p:nvSpPr>
          <p:cNvPr id="16" name="矩形 15"/>
          <p:cNvSpPr/>
          <p:nvPr/>
        </p:nvSpPr>
        <p:spPr>
          <a:xfrm>
            <a:off x="603563" y="4460425"/>
            <a:ext cx="1793504" cy="369332"/>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問題</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繪製地圖</a:t>
            </a:r>
          </a:p>
        </p:txBody>
      </p:sp>
      <p:sp>
        <p:nvSpPr>
          <p:cNvPr id="17" name="矩形 16"/>
          <p:cNvSpPr/>
          <p:nvPr/>
        </p:nvSpPr>
        <p:spPr>
          <a:xfrm>
            <a:off x="603563" y="2524550"/>
            <a:ext cx="1901147" cy="369332"/>
          </a:xfrm>
          <a:prstGeom prst="rect">
            <a:avLst/>
          </a:prstGeom>
        </p:spPr>
        <p:txBody>
          <a:bodyPr wrap="square">
            <a:spAutoFit/>
          </a:bodyPr>
          <a:lstStyle/>
          <a:p>
            <a:r>
              <a:rPr lang="zh-TW" altLang="en-US" b="1" dirty="0">
                <a:latin typeface="微軟正黑體" panose="020B0604030504040204" pitchFamily="34" charset="-120"/>
                <a:ea typeface="微軟正黑體" panose="020B0604030504040204" pitchFamily="34" charset="-120"/>
              </a:rPr>
              <a:t>繪製輪廓</a:t>
            </a:r>
          </a:p>
        </p:txBody>
      </p:sp>
      <p:sp>
        <p:nvSpPr>
          <p:cNvPr id="18" name="矩形 17"/>
          <p:cNvSpPr/>
          <p:nvPr/>
        </p:nvSpPr>
        <p:spPr>
          <a:xfrm>
            <a:off x="7116288" y="2524550"/>
            <a:ext cx="1822206" cy="369332"/>
          </a:xfrm>
          <a:prstGeom prst="rect">
            <a:avLst/>
          </a:prstGeom>
        </p:spPr>
        <p:txBody>
          <a:bodyPr wrap="square">
            <a:spAutoFit/>
          </a:bodyPr>
          <a:lstStyle/>
          <a:p>
            <a:r>
              <a:rPr lang="zh-TW" altLang="en-US" b="1" dirty="0">
                <a:latin typeface="微軟正黑體" panose="020B0604030504040204" pitchFamily="34" charset="-120"/>
                <a:ea typeface="微軟正黑體" panose="020B0604030504040204" pitchFamily="34" charset="-120"/>
              </a:rPr>
              <a:t>修正輪廓正確性</a:t>
            </a:r>
          </a:p>
        </p:txBody>
      </p:sp>
      <p:sp>
        <p:nvSpPr>
          <p:cNvPr id="19" name="矩形 18"/>
          <p:cNvSpPr/>
          <p:nvPr/>
        </p:nvSpPr>
        <p:spPr>
          <a:xfrm>
            <a:off x="7168026" y="4486547"/>
            <a:ext cx="2027712" cy="615553"/>
          </a:xfrm>
          <a:prstGeom prst="rect">
            <a:avLst/>
          </a:prstGeom>
        </p:spPr>
        <p:txBody>
          <a:bodyPr wrap="square">
            <a:spAutoFit/>
          </a:bodyPr>
          <a:lstStyle/>
          <a:p>
            <a:r>
              <a:rPr lang="zh-TW" altLang="en-US" b="1" dirty="0">
                <a:latin typeface="微軟正黑體" panose="020B0604030504040204" pitchFamily="34" charset="-120"/>
                <a:ea typeface="微軟正黑體" panose="020B0604030504040204" pitchFamily="34" charset="-120"/>
              </a:rPr>
              <a:t>補上街道細節</a:t>
            </a:r>
            <a:endParaRPr lang="zh-TW" altLang="en-US" b="1" dirty="0"/>
          </a:p>
          <a:p>
            <a:endParaRPr lang="zh-TW" altLang="en-US" sz="1600" dirty="0">
              <a:latin typeface="微軟正黑體" panose="020B0604030504040204" pitchFamily="34" charset="-120"/>
              <a:ea typeface="微軟正黑體" panose="020B0604030504040204" pitchFamily="34" charset="-120"/>
            </a:endParaRPr>
          </a:p>
        </p:txBody>
      </p:sp>
      <p:sp>
        <p:nvSpPr>
          <p:cNvPr id="4" name="矩形 3"/>
          <p:cNvSpPr/>
          <p:nvPr/>
        </p:nvSpPr>
        <p:spPr>
          <a:xfrm>
            <a:off x="653004" y="2216624"/>
            <a:ext cx="543739"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(2) </a:t>
            </a:r>
            <a:endParaRPr lang="zh-TW" altLang="en-US" b="1" dirty="0">
              <a:solidFill>
                <a:srgbClr val="C00000"/>
              </a:solidFill>
            </a:endParaRPr>
          </a:p>
        </p:txBody>
      </p:sp>
      <p:sp>
        <p:nvSpPr>
          <p:cNvPr id="20" name="矩形 19"/>
          <p:cNvSpPr/>
          <p:nvPr/>
        </p:nvSpPr>
        <p:spPr>
          <a:xfrm>
            <a:off x="7168027" y="2221248"/>
            <a:ext cx="543739"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(3) </a:t>
            </a:r>
            <a:endParaRPr lang="zh-TW" altLang="en-US" b="1" dirty="0">
              <a:solidFill>
                <a:srgbClr val="C00000"/>
              </a:solidFill>
            </a:endParaRPr>
          </a:p>
        </p:txBody>
      </p:sp>
      <p:sp>
        <p:nvSpPr>
          <p:cNvPr id="21" name="矩形 20"/>
          <p:cNvSpPr/>
          <p:nvPr/>
        </p:nvSpPr>
        <p:spPr>
          <a:xfrm>
            <a:off x="679272" y="4160746"/>
            <a:ext cx="543739"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(1) </a:t>
            </a:r>
            <a:endParaRPr lang="zh-TW" altLang="en-US" b="1" dirty="0">
              <a:solidFill>
                <a:srgbClr val="C00000"/>
              </a:solidFill>
            </a:endParaRPr>
          </a:p>
        </p:txBody>
      </p:sp>
      <p:sp>
        <p:nvSpPr>
          <p:cNvPr id="22" name="矩形 21"/>
          <p:cNvSpPr/>
          <p:nvPr/>
        </p:nvSpPr>
        <p:spPr>
          <a:xfrm>
            <a:off x="7168026" y="4157123"/>
            <a:ext cx="543739"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(4) </a:t>
            </a:r>
            <a:endParaRPr lang="zh-TW" altLang="en-US" b="1" dirty="0">
              <a:solidFill>
                <a:srgbClr val="C00000"/>
              </a:solidFill>
            </a:endParaRPr>
          </a:p>
        </p:txBody>
      </p:sp>
      <p:sp>
        <p:nvSpPr>
          <p:cNvPr id="25" name="向右箭號 24"/>
          <p:cNvSpPr/>
          <p:nvPr/>
        </p:nvSpPr>
        <p:spPr>
          <a:xfrm>
            <a:off x="4079497" y="4614313"/>
            <a:ext cx="1138146" cy="360023"/>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a:solidFill>
                  <a:schemeClr val="tx1"/>
                </a:solidFill>
              </a:rPr>
              <a:t>解答已經很明確</a:t>
            </a:r>
          </a:p>
        </p:txBody>
      </p:sp>
      <p:sp>
        <p:nvSpPr>
          <p:cNvPr id="3" name="矩形 2"/>
          <p:cNvSpPr/>
          <p:nvPr/>
        </p:nvSpPr>
        <p:spPr>
          <a:xfrm>
            <a:off x="4332655" y="2317265"/>
            <a:ext cx="595035" cy="338554"/>
          </a:xfrm>
          <a:prstGeom prst="rect">
            <a:avLst/>
          </a:prstGeom>
        </p:spPr>
        <p:txBody>
          <a:bodyPr wrap="none">
            <a:spAutoFit/>
          </a:bodyPr>
          <a:lstStyle/>
          <a:p>
            <a:r>
              <a:rPr lang="zh-TW" altLang="en-US" sz="1600" b="1" dirty="0">
                <a:latin typeface="微軟正黑體" panose="020B0604030504040204" pitchFamily="34" charset="-120"/>
                <a:ea typeface="微軟正黑體" panose="020B0604030504040204" pitchFamily="34" charset="-120"/>
              </a:rPr>
              <a:t>解題</a:t>
            </a:r>
            <a:endParaRPr lang="zh-TW" altLang="en-US" sz="1600" b="1" dirty="0"/>
          </a:p>
        </p:txBody>
      </p:sp>
      <p:sp>
        <p:nvSpPr>
          <p:cNvPr id="6" name="矩形 5"/>
          <p:cNvSpPr/>
          <p:nvPr/>
        </p:nvSpPr>
        <p:spPr>
          <a:xfrm>
            <a:off x="568198" y="6309029"/>
            <a:ext cx="8370296" cy="400110"/>
          </a:xfrm>
          <a:prstGeom prst="rect">
            <a:avLst/>
          </a:prstGeom>
        </p:spPr>
        <p:txBody>
          <a:bodyPr wrap="square">
            <a:spAutoFit/>
          </a:bodyPr>
          <a:lstStyle/>
          <a:p>
            <a:r>
              <a:rPr lang="en-US" altLang="zh-TW" sz="2000" dirty="0">
                <a:solidFill>
                  <a:srgbClr val="C00000"/>
                </a:solidFill>
                <a:latin typeface="微軟正黑體" panose="020B0604030504040204" pitchFamily="34" charset="-120"/>
                <a:ea typeface="微軟正黑體" panose="020B0604030504040204" pitchFamily="34" charset="-120"/>
              </a:rPr>
              <a:t>》</a:t>
            </a:r>
            <a:r>
              <a:rPr lang="zh-TW" altLang="en-US" sz="2000" dirty="0">
                <a:solidFill>
                  <a:srgbClr val="C00000"/>
                </a:solidFill>
                <a:latin typeface="微軟正黑體" panose="020B0604030504040204" pitchFamily="34" charset="-120"/>
                <a:ea typeface="微軟正黑體" panose="020B0604030504040204" pitchFamily="34" charset="-120"/>
              </a:rPr>
              <a:t>抽象化</a:t>
            </a:r>
            <a:r>
              <a:rPr lang="zh-TW" altLang="en-US" sz="2000" dirty="0">
                <a:latin typeface="微軟正黑體" panose="020B0604030504040204" pitchFamily="34" charset="-120"/>
                <a:ea typeface="微軟正黑體" panose="020B0604030504040204" pitchFamily="34" charset="-120"/>
              </a:rPr>
              <a:t>解題</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可以是圖形、文字或是影片等的綜合描述。</a:t>
            </a:r>
          </a:p>
        </p:txBody>
      </p:sp>
    </p:spTree>
    <p:extLst>
      <p:ext uri="{BB962C8B-B14F-4D97-AF65-F5344CB8AC3E}">
        <p14:creationId xmlns:p14="http://schemas.microsoft.com/office/powerpoint/2010/main" val="2021962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7082" y="2720051"/>
            <a:ext cx="7921591" cy="1326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58265" y="929027"/>
            <a:ext cx="8239224" cy="1122993"/>
          </a:xfrm>
        </p:spPr>
        <p:txBody>
          <a:bodyPr/>
          <a:lstStyle/>
          <a:p>
            <a:pPr algn="ctr"/>
            <a:r>
              <a:rPr lang="zh-TW" altLang="en-US" sz="3600" dirty="0">
                <a:latin typeface="微軟正黑體" panose="020B0604030504040204" pitchFamily="34" charset="-120"/>
                <a:ea typeface="微軟正黑體" panose="020B0604030504040204" pitchFamily="34" charset="-120"/>
              </a:rPr>
              <a:t>善用「</a:t>
            </a:r>
            <a:r>
              <a:rPr lang="zh-TW" altLang="en-US" sz="3600" b="1" dirty="0">
                <a:latin typeface="微軟正黑體" panose="020B0604030504040204" pitchFamily="34" charset="-120"/>
                <a:ea typeface="微軟正黑體" panose="020B0604030504040204" pitchFamily="34" charset="-120"/>
              </a:rPr>
              <a:t>關注點分離 </a:t>
            </a:r>
            <a:r>
              <a:rPr lang="zh-TW" altLang="en-US" sz="3600" dirty="0">
                <a:latin typeface="微軟正黑體" panose="020B0604030504040204" pitchFamily="34" charset="-120"/>
                <a:ea typeface="微軟正黑體" panose="020B0604030504040204" pitchFamily="34" charset="-120"/>
              </a:rPr>
              <a:t>」解題</a:t>
            </a:r>
            <a:br>
              <a:rPr lang="en-US" altLang="zh-TW" sz="3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b="1" spc="300" dirty="0">
                <a:latin typeface="微軟正黑體" panose="020B0604030504040204" pitchFamily="34" charset="-120"/>
                <a:ea typeface="微軟正黑體" panose="020B0604030504040204" pitchFamily="34" charset="-120"/>
              </a:rPr>
              <a:t>SOC</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Separation of Concerns</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784459" y="2825558"/>
            <a:ext cx="7786836" cy="1225584"/>
          </a:xfrm>
        </p:spPr>
        <p:txBody>
          <a:bodyPr>
            <a:normAutofit/>
          </a:bodyPr>
          <a:lstStyle/>
          <a:p>
            <a:pPr marL="0" indent="0">
              <a:buNone/>
            </a:pPr>
            <a:r>
              <a:rPr lang="en-US" altLang="zh-TW" sz="2000" dirty="0">
                <a:solidFill>
                  <a:schemeClr val="bg1"/>
                </a:solidFill>
                <a:latin typeface="微軟正黑體" panose="020B0604030504040204" pitchFamily="34" charset="-120"/>
                <a:ea typeface="微軟正黑體" panose="020B0604030504040204" pitchFamily="34" charset="-120"/>
              </a:rPr>
              <a:t>SOC </a:t>
            </a:r>
            <a:r>
              <a:rPr lang="zh-TW" altLang="en-US" sz="2000" dirty="0">
                <a:solidFill>
                  <a:schemeClr val="bg1"/>
                </a:solidFill>
                <a:latin typeface="微軟正黑體" panose="020B0604030504040204" pitchFamily="34" charset="-120"/>
                <a:ea typeface="微軟正黑體" panose="020B0604030504040204" pitchFamily="34" charset="-120"/>
              </a:rPr>
              <a:t>是對只與「特定概念、目標」相關聯的軟體組成部分進行</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buNone/>
            </a:pPr>
            <a:r>
              <a:rPr lang="zh-TW" altLang="en-US" sz="2000" dirty="0">
                <a:solidFill>
                  <a:schemeClr val="bg1"/>
                </a:solidFill>
                <a:latin typeface="微軟正黑體" panose="020B0604030504040204" pitchFamily="34" charset="-120"/>
                <a:ea typeface="微軟正黑體" panose="020B0604030504040204" pitchFamily="34" charset="-120"/>
              </a:rPr>
              <a:t>「標識、封裝和操縱」的能力，即標識、封裝和操縱關注點的能力。</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buNone/>
            </a:pPr>
            <a:r>
              <a:rPr lang="zh-TW" altLang="en-US" sz="2000" dirty="0">
                <a:solidFill>
                  <a:schemeClr val="bg1"/>
                </a:solidFill>
                <a:latin typeface="微軟正黑體" panose="020B0604030504040204" pitchFamily="34" charset="-120"/>
                <a:ea typeface="微軟正黑體" panose="020B0604030504040204" pitchFamily="34" charset="-120"/>
              </a:rPr>
              <a:t>是處理複雜性的一個原則。</a:t>
            </a:r>
          </a:p>
        </p:txBody>
      </p:sp>
      <p:sp>
        <p:nvSpPr>
          <p:cNvPr id="5" name="矩形 4"/>
          <p:cNvSpPr/>
          <p:nvPr/>
        </p:nvSpPr>
        <p:spPr>
          <a:xfrm>
            <a:off x="1445714" y="5090433"/>
            <a:ext cx="6814685" cy="784830"/>
          </a:xfrm>
          <a:prstGeom prst="rect">
            <a:avLst/>
          </a:prstGeom>
        </p:spPr>
        <p:txBody>
          <a:bodyPr wrap="square">
            <a:spAutoFit/>
          </a:bodyPr>
          <a:lstStyle/>
          <a:p>
            <a:pPr marL="342900" indent="-342900">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標識、封裝和操縱對解題而言，就是</a:t>
            </a:r>
            <a:r>
              <a:rPr lang="zh-TW" altLang="en-US" sz="2000" b="1" dirty="0">
                <a:latin typeface="微軟正黑體" panose="020B0604030504040204" pitchFamily="34" charset="-120"/>
                <a:ea typeface="微軟正黑體" panose="020B0604030504040204" pitchFamily="34" charset="-120"/>
              </a:rPr>
              <a:t>分類操作</a:t>
            </a:r>
            <a:r>
              <a:rPr lang="zh-TW" altLang="en-US" sz="2000" dirty="0">
                <a:latin typeface="微軟正黑體" panose="020B0604030504040204" pitchFamily="34" charset="-120"/>
                <a:ea typeface="微軟正黑體" panose="020B0604030504040204" pitchFamily="34" charset="-120"/>
              </a:rPr>
              <a:t>的意思。</a:t>
            </a:r>
            <a:endParaRPr lang="en-US" altLang="zh-TW" sz="2000" dirty="0">
              <a:latin typeface="微軟正黑體" panose="020B0604030504040204" pitchFamily="34" charset="-120"/>
              <a:ea typeface="微軟正黑體" panose="020B0604030504040204" pitchFamily="34" charset="-120"/>
            </a:endParaRPr>
          </a:p>
          <a:p>
            <a:pPr marL="342900" indent="-342900">
              <a:spcBef>
                <a:spcPts val="60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好處；讓看見的範圍縮小、變少，複雜性自然就減小了。</a:t>
            </a:r>
            <a:endParaRPr lang="zh-TW" altLang="en-US" sz="2000" dirty="0"/>
          </a:p>
        </p:txBody>
      </p:sp>
      <p:sp>
        <p:nvSpPr>
          <p:cNvPr id="9" name="矩形 8"/>
          <p:cNvSpPr/>
          <p:nvPr/>
        </p:nvSpPr>
        <p:spPr>
          <a:xfrm>
            <a:off x="229193" y="184306"/>
            <a:ext cx="2031325"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多談一點如何解題</a:t>
            </a:r>
            <a:endParaRPr lang="zh-TW" altLang="en-US" dirty="0"/>
          </a:p>
        </p:txBody>
      </p:sp>
    </p:spTree>
    <p:extLst>
      <p:ext uri="{BB962C8B-B14F-4D97-AF65-F5344CB8AC3E}">
        <p14:creationId xmlns:p14="http://schemas.microsoft.com/office/powerpoint/2010/main" val="1686836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361315" y="1848173"/>
            <a:ext cx="8391217" cy="3036094"/>
          </a:xfrm>
          <a:prstGeom prst="rect">
            <a:avLst/>
          </a:prstGeom>
        </p:spPr>
      </p:pic>
      <p:pic>
        <p:nvPicPr>
          <p:cNvPr id="34" name="圖片 33"/>
          <p:cNvPicPr>
            <a:picLocks noChangeAspect="1"/>
          </p:cNvPicPr>
          <p:nvPr/>
        </p:nvPicPr>
        <p:blipFill>
          <a:blip r:embed="rId4"/>
          <a:stretch>
            <a:fillRect/>
          </a:stretch>
        </p:blipFill>
        <p:spPr>
          <a:xfrm>
            <a:off x="2279940" y="196903"/>
            <a:ext cx="676467" cy="319443"/>
          </a:xfrm>
          <a:prstGeom prst="rect">
            <a:avLst/>
          </a:prstGeom>
        </p:spPr>
      </p:pic>
      <p:sp>
        <p:nvSpPr>
          <p:cNvPr id="2" name="標題 1"/>
          <p:cNvSpPr>
            <a:spLocks noGrp="1"/>
          </p:cNvSpPr>
          <p:nvPr>
            <p:ph type="title"/>
          </p:nvPr>
        </p:nvSpPr>
        <p:spPr>
          <a:xfrm>
            <a:off x="556642" y="492989"/>
            <a:ext cx="7886700" cy="553358"/>
          </a:xfrm>
        </p:spPr>
        <p:txBody>
          <a:bodyPr>
            <a:normAutofit fontScale="90000"/>
          </a:bodyPr>
          <a:lstStyle/>
          <a:p>
            <a:pPr algn="ctr"/>
            <a:r>
              <a:rPr lang="zh-TW" altLang="en-US" dirty="0">
                <a:latin typeface="微軟正黑體" panose="020B0604030504040204" pitchFamily="34" charset="-120"/>
                <a:ea typeface="微軟正黑體" panose="020B0604030504040204" pitchFamily="34" charset="-120"/>
              </a:rPr>
              <a:t>十步學習法</a:t>
            </a:r>
          </a:p>
        </p:txBody>
      </p:sp>
      <p:sp>
        <p:nvSpPr>
          <p:cNvPr id="5" name="矩形 4"/>
          <p:cNvSpPr/>
          <p:nvPr/>
        </p:nvSpPr>
        <p:spPr>
          <a:xfrm>
            <a:off x="445702" y="3122835"/>
            <a:ext cx="389850" cy="1077218"/>
          </a:xfrm>
          <a:prstGeom prst="rect">
            <a:avLst/>
          </a:prstGeom>
        </p:spPr>
        <p:txBody>
          <a:bodyPr wrap="square">
            <a:spAutoFit/>
          </a:bodyPr>
          <a:lstStyle/>
          <a:p>
            <a:r>
              <a:rPr lang="zh-CN" altLang="en-US" sz="1600" b="1" dirty="0">
                <a:latin typeface="微軟正黑體" panose="020B0604030504040204" pitchFamily="34" charset="-120"/>
                <a:ea typeface="微軟正黑體" panose="020B0604030504040204" pitchFamily="34" charset="-120"/>
              </a:rPr>
              <a:t>瞭</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解</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全</a:t>
            </a:r>
            <a:endParaRPr lang="en-US" altLang="zh-CN" sz="16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局</a:t>
            </a:r>
          </a:p>
        </p:txBody>
      </p:sp>
      <p:sp>
        <p:nvSpPr>
          <p:cNvPr id="6" name="矩形 5"/>
          <p:cNvSpPr/>
          <p:nvPr/>
        </p:nvSpPr>
        <p:spPr>
          <a:xfrm>
            <a:off x="1361211" y="3807049"/>
            <a:ext cx="389850" cy="1077218"/>
          </a:xfrm>
          <a:prstGeom prst="rect">
            <a:avLst/>
          </a:prstGeom>
        </p:spPr>
        <p:txBody>
          <a:bodyPr wrap="square">
            <a:spAutoFit/>
          </a:bodyPr>
          <a:lstStyle/>
          <a:p>
            <a:r>
              <a:rPr lang="zh-CN" altLang="en-US" sz="1600" b="1" dirty="0">
                <a:latin typeface="微軟正黑體" panose="020B0604030504040204" pitchFamily="34" charset="-120"/>
                <a:ea typeface="微軟正黑體" panose="020B0604030504040204" pitchFamily="34" charset="-120"/>
              </a:rPr>
              <a:t>確</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定</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範</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圍</a:t>
            </a:r>
            <a:endParaRPr lang="zh-TW" altLang="en-US" sz="1600" b="1" dirty="0">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a:blip r:embed="rId5"/>
          <a:stretch>
            <a:fillRect/>
          </a:stretch>
        </p:blipFill>
        <p:spPr>
          <a:xfrm>
            <a:off x="1222717" y="2632652"/>
            <a:ext cx="673493" cy="436075"/>
          </a:xfrm>
          <a:prstGeom prst="rect">
            <a:avLst/>
          </a:prstGeom>
        </p:spPr>
      </p:pic>
      <p:pic>
        <p:nvPicPr>
          <p:cNvPr id="8" name="圖片 7"/>
          <p:cNvPicPr>
            <a:picLocks noChangeAspect="1"/>
          </p:cNvPicPr>
          <p:nvPr/>
        </p:nvPicPr>
        <p:blipFill>
          <a:blip r:embed="rId6"/>
          <a:stretch>
            <a:fillRect/>
          </a:stretch>
        </p:blipFill>
        <p:spPr>
          <a:xfrm>
            <a:off x="2165986" y="2336576"/>
            <a:ext cx="572450" cy="480884"/>
          </a:xfrm>
          <a:prstGeom prst="rect">
            <a:avLst/>
          </a:prstGeom>
        </p:spPr>
      </p:pic>
      <p:sp>
        <p:nvSpPr>
          <p:cNvPr id="9" name="矩形 8"/>
          <p:cNvSpPr/>
          <p:nvPr/>
        </p:nvSpPr>
        <p:spPr>
          <a:xfrm>
            <a:off x="2279940" y="3122835"/>
            <a:ext cx="389850" cy="1077218"/>
          </a:xfrm>
          <a:prstGeom prst="rect">
            <a:avLst/>
          </a:prstGeom>
        </p:spPr>
        <p:txBody>
          <a:bodyPr wrap="square">
            <a:spAutoFit/>
          </a:bodyPr>
          <a:lstStyle/>
          <a:p>
            <a:r>
              <a:rPr lang="zh-CN" altLang="en-US" sz="1600" b="1" dirty="0">
                <a:latin typeface="微軟正黑體" panose="020B0604030504040204" pitchFamily="34" charset="-120"/>
                <a:ea typeface="微軟正黑體" panose="020B0604030504040204" pitchFamily="34" charset="-120"/>
              </a:rPr>
              <a:t>定</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義</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目</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標</a:t>
            </a:r>
            <a:endParaRPr lang="zh-TW" altLang="en-US" sz="1600" b="1" dirty="0">
              <a:latin typeface="微軟正黑體" panose="020B0604030504040204" pitchFamily="34" charset="-120"/>
              <a:ea typeface="微軟正黑體" panose="020B0604030504040204" pitchFamily="34" charset="-120"/>
            </a:endParaRPr>
          </a:p>
        </p:txBody>
      </p:sp>
      <p:sp>
        <p:nvSpPr>
          <p:cNvPr id="11" name="矩形 10"/>
          <p:cNvSpPr/>
          <p:nvPr/>
        </p:nvSpPr>
        <p:spPr>
          <a:xfrm>
            <a:off x="3192229" y="3807049"/>
            <a:ext cx="389850" cy="1077218"/>
          </a:xfrm>
          <a:prstGeom prst="rect">
            <a:avLst/>
          </a:prstGeom>
        </p:spPr>
        <p:txBody>
          <a:bodyPr wrap="square">
            <a:spAutoFit/>
          </a:bodyPr>
          <a:lstStyle/>
          <a:p>
            <a:r>
              <a:rPr lang="zh-CN" altLang="en-US" sz="1600" b="1" dirty="0">
                <a:latin typeface="微軟正黑體" panose="020B0604030504040204" pitchFamily="34" charset="-120"/>
                <a:ea typeface="微軟正黑體" panose="020B0604030504040204" pitchFamily="34" charset="-120"/>
              </a:rPr>
              <a:t>尋</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找</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資</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源</a:t>
            </a:r>
            <a:endParaRPr lang="zh-TW" altLang="en-US" sz="1600" b="1" dirty="0">
              <a:latin typeface="微軟正黑體" panose="020B0604030504040204" pitchFamily="34" charset="-120"/>
              <a:ea typeface="微軟正黑體" panose="020B0604030504040204" pitchFamily="34" charset="-120"/>
            </a:endParaRPr>
          </a:p>
        </p:txBody>
      </p:sp>
      <p:pic>
        <p:nvPicPr>
          <p:cNvPr id="12" name="圖片 11"/>
          <p:cNvPicPr>
            <a:picLocks noChangeAspect="1"/>
          </p:cNvPicPr>
          <p:nvPr/>
        </p:nvPicPr>
        <p:blipFill>
          <a:blip r:embed="rId7"/>
          <a:stretch>
            <a:fillRect/>
          </a:stretch>
        </p:blipFill>
        <p:spPr>
          <a:xfrm>
            <a:off x="3015082" y="2618111"/>
            <a:ext cx="636309" cy="472261"/>
          </a:xfrm>
          <a:prstGeom prst="rect">
            <a:avLst/>
          </a:prstGeom>
        </p:spPr>
      </p:pic>
      <p:sp>
        <p:nvSpPr>
          <p:cNvPr id="13" name="矩形 12"/>
          <p:cNvSpPr/>
          <p:nvPr/>
        </p:nvSpPr>
        <p:spPr>
          <a:xfrm>
            <a:off x="3808742" y="3070423"/>
            <a:ext cx="571853" cy="1323439"/>
          </a:xfrm>
          <a:prstGeom prst="rect">
            <a:avLst/>
          </a:prstGeom>
          <a:noFill/>
        </p:spPr>
        <p:txBody>
          <a:bodyPr wrap="square">
            <a:spAutoFit/>
          </a:bodyPr>
          <a:lstStyle/>
          <a:p>
            <a:pPr algn="ctr"/>
            <a:r>
              <a:rPr lang="zh-CN" altLang="en-US" sz="1600" b="1" dirty="0">
                <a:latin typeface="微軟正黑體" panose="020B0604030504040204" pitchFamily="34" charset="-120"/>
                <a:ea typeface="微軟正黑體" panose="020B0604030504040204" pitchFamily="34" charset="-120"/>
              </a:rPr>
              <a:t>創建</a:t>
            </a:r>
            <a:endParaRPr lang="en-US" altLang="zh-CN" sz="1600" b="1" dirty="0">
              <a:latin typeface="微軟正黑體" panose="020B0604030504040204" pitchFamily="34" charset="-120"/>
              <a:ea typeface="微軟正黑體" panose="020B0604030504040204" pitchFamily="34" charset="-120"/>
            </a:endParaRPr>
          </a:p>
          <a:p>
            <a:pPr algn="ctr"/>
            <a:r>
              <a:rPr lang="zh-CN" altLang="en-US" sz="1600" b="1" dirty="0">
                <a:latin typeface="微軟正黑體" panose="020B0604030504040204" pitchFamily="34" charset="-120"/>
                <a:ea typeface="微軟正黑體" panose="020B0604030504040204" pitchFamily="34" charset="-120"/>
              </a:rPr>
              <a:t>學</a:t>
            </a:r>
            <a:endParaRPr lang="en-US" altLang="zh-CN" sz="1600" b="1" dirty="0">
              <a:latin typeface="微軟正黑體" panose="020B0604030504040204" pitchFamily="34" charset="-120"/>
              <a:ea typeface="微軟正黑體" panose="020B0604030504040204" pitchFamily="34" charset="-120"/>
            </a:endParaRPr>
          </a:p>
          <a:p>
            <a:pPr algn="ctr"/>
            <a:r>
              <a:rPr lang="zh-CN" altLang="en-US" sz="1600" b="1" dirty="0">
                <a:latin typeface="微軟正黑體" panose="020B0604030504040204" pitchFamily="34" charset="-120"/>
                <a:ea typeface="微軟正黑體" panose="020B0604030504040204" pitchFamily="34" charset="-120"/>
              </a:rPr>
              <a:t>習</a:t>
            </a:r>
            <a:endParaRPr lang="en-US" altLang="zh-CN" sz="1600" b="1" dirty="0">
              <a:latin typeface="微軟正黑體" panose="020B0604030504040204" pitchFamily="34" charset="-120"/>
              <a:ea typeface="微軟正黑體" panose="020B0604030504040204" pitchFamily="34" charset="-120"/>
            </a:endParaRPr>
          </a:p>
          <a:p>
            <a:pPr algn="ctr"/>
            <a:r>
              <a:rPr lang="zh-CN" altLang="en-US" sz="1600" b="1" dirty="0">
                <a:latin typeface="微軟正黑體" panose="020B0604030504040204" pitchFamily="34" charset="-120"/>
                <a:ea typeface="微軟正黑體" panose="020B0604030504040204" pitchFamily="34" charset="-120"/>
              </a:rPr>
              <a:t>計</a:t>
            </a:r>
            <a:endParaRPr lang="en-US" altLang="zh-CN" sz="1600" b="1" dirty="0">
              <a:latin typeface="微軟正黑體" panose="020B0604030504040204" pitchFamily="34" charset="-120"/>
              <a:ea typeface="微軟正黑體" panose="020B0604030504040204" pitchFamily="34" charset="-120"/>
            </a:endParaRPr>
          </a:p>
          <a:p>
            <a:pPr algn="ctr"/>
            <a:r>
              <a:rPr lang="zh-CN" altLang="en-US" sz="1600" b="1" dirty="0">
                <a:latin typeface="微軟正黑體" panose="020B0604030504040204" pitchFamily="34" charset="-120"/>
                <a:ea typeface="微軟正黑體" panose="020B0604030504040204" pitchFamily="34" charset="-120"/>
              </a:rPr>
              <a:t>畫</a:t>
            </a:r>
            <a:endParaRPr lang="zh-TW" altLang="en-US" sz="1600" b="1" dirty="0">
              <a:latin typeface="微軟正黑體" panose="020B0604030504040204" pitchFamily="34" charset="-120"/>
              <a:ea typeface="微軟正黑體" panose="020B0604030504040204" pitchFamily="34" charset="-120"/>
            </a:endParaRPr>
          </a:p>
        </p:txBody>
      </p:sp>
      <p:sp>
        <p:nvSpPr>
          <p:cNvPr id="14" name="矩形 13"/>
          <p:cNvSpPr/>
          <p:nvPr/>
        </p:nvSpPr>
        <p:spPr>
          <a:xfrm>
            <a:off x="4826872" y="3799342"/>
            <a:ext cx="389850" cy="1077218"/>
          </a:xfrm>
          <a:prstGeom prst="rect">
            <a:avLst/>
          </a:prstGeom>
        </p:spPr>
        <p:txBody>
          <a:bodyPr wrap="square">
            <a:spAutoFit/>
          </a:bodyPr>
          <a:lstStyle/>
          <a:p>
            <a:r>
              <a:rPr lang="zh-CN" altLang="en-US" sz="1600" b="1" dirty="0">
                <a:latin typeface="微軟正黑體" panose="020B0604030504040204" pitchFamily="34" charset="-120"/>
                <a:ea typeface="微軟正黑體" panose="020B0604030504040204" pitchFamily="34" charset="-120"/>
              </a:rPr>
              <a:t>篩</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選</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資</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源</a:t>
            </a:r>
            <a:endParaRPr lang="zh-TW" altLang="en-US" sz="1600" b="1" dirty="0">
              <a:latin typeface="微軟正黑體" panose="020B0604030504040204" pitchFamily="34" charset="-120"/>
              <a:ea typeface="微軟正黑體" panose="020B0604030504040204" pitchFamily="34" charset="-120"/>
            </a:endParaRPr>
          </a:p>
        </p:txBody>
      </p:sp>
      <p:sp>
        <p:nvSpPr>
          <p:cNvPr id="17" name="矩形 16"/>
          <p:cNvSpPr/>
          <p:nvPr/>
        </p:nvSpPr>
        <p:spPr>
          <a:xfrm>
            <a:off x="7318904" y="4600093"/>
            <a:ext cx="429847" cy="1077218"/>
          </a:xfrm>
          <a:prstGeom prst="rect">
            <a:avLst/>
          </a:prstGeom>
          <a:solidFill>
            <a:schemeClr val="bg1"/>
          </a:solidFill>
        </p:spPr>
        <p:txBody>
          <a:bodyPr wrap="square">
            <a:spAutoFit/>
          </a:bodyPr>
          <a:lstStyle/>
          <a:p>
            <a:pPr algn="ctr"/>
            <a:r>
              <a:rPr lang="zh-CN" altLang="en-US" sz="1600" b="1" dirty="0">
                <a:latin typeface="微軟正黑體" panose="020B0604030504040204" pitchFamily="34" charset="-120"/>
                <a:ea typeface="微軟正黑體" panose="020B0604030504040204" pitchFamily="34" charset="-120"/>
              </a:rPr>
              <a:t>全</a:t>
            </a:r>
            <a:endParaRPr lang="en-US" altLang="zh-CN" sz="1600" b="1" dirty="0">
              <a:latin typeface="微軟正黑體" panose="020B0604030504040204" pitchFamily="34" charset="-120"/>
              <a:ea typeface="微軟正黑體" panose="020B0604030504040204" pitchFamily="34" charset="-120"/>
            </a:endParaRPr>
          </a:p>
          <a:p>
            <a:pPr algn="ctr"/>
            <a:r>
              <a:rPr lang="zh-CN" altLang="en-US" sz="1600" b="1" dirty="0">
                <a:latin typeface="微軟正黑體" panose="020B0604030504040204" pitchFamily="34" charset="-120"/>
                <a:ea typeface="微軟正黑體" panose="020B0604030504040204" pitchFamily="34" charset="-120"/>
              </a:rPr>
              <a:t>面</a:t>
            </a:r>
            <a:endParaRPr lang="en-US" altLang="zh-CN" sz="1600" b="1" dirty="0">
              <a:latin typeface="微軟正黑體" panose="020B0604030504040204" pitchFamily="34" charset="-120"/>
              <a:ea typeface="微軟正黑體" panose="020B0604030504040204" pitchFamily="34" charset="-120"/>
            </a:endParaRPr>
          </a:p>
          <a:p>
            <a:pPr algn="ctr"/>
            <a:r>
              <a:rPr lang="zh-CN" altLang="en-US" sz="1600" b="1" dirty="0">
                <a:latin typeface="微軟正黑體" panose="020B0604030504040204" pitchFamily="34" charset="-120"/>
                <a:ea typeface="微軟正黑體" panose="020B0604030504040204" pitchFamily="34" charset="-120"/>
              </a:rPr>
              <a:t>掌</a:t>
            </a:r>
            <a:endParaRPr lang="en-US" altLang="zh-CN" sz="1600" b="1" dirty="0">
              <a:latin typeface="微軟正黑體" panose="020B0604030504040204" pitchFamily="34" charset="-120"/>
              <a:ea typeface="微軟正黑體" panose="020B0604030504040204" pitchFamily="34" charset="-120"/>
            </a:endParaRPr>
          </a:p>
          <a:p>
            <a:pPr algn="ctr"/>
            <a:r>
              <a:rPr lang="zh-CN" altLang="en-US" sz="1600" b="1" dirty="0">
                <a:latin typeface="微軟正黑體" panose="020B0604030504040204" pitchFamily="34" charset="-120"/>
                <a:ea typeface="微軟正黑體" panose="020B0604030504040204" pitchFamily="34" charset="-120"/>
              </a:rPr>
              <a:t>握</a:t>
            </a:r>
            <a:endParaRPr lang="zh-TW" altLang="en-US" sz="1600" b="1" dirty="0">
              <a:latin typeface="微軟正黑體" panose="020B0604030504040204" pitchFamily="34" charset="-120"/>
              <a:ea typeface="微軟正黑體" panose="020B0604030504040204" pitchFamily="34" charset="-120"/>
            </a:endParaRPr>
          </a:p>
        </p:txBody>
      </p:sp>
      <p:sp>
        <p:nvSpPr>
          <p:cNvPr id="18" name="矩形 17"/>
          <p:cNvSpPr/>
          <p:nvPr/>
        </p:nvSpPr>
        <p:spPr>
          <a:xfrm>
            <a:off x="8365857" y="2592294"/>
            <a:ext cx="389850" cy="1077218"/>
          </a:xfrm>
          <a:prstGeom prst="rect">
            <a:avLst/>
          </a:prstGeom>
        </p:spPr>
        <p:txBody>
          <a:bodyPr wrap="square">
            <a:spAutoFit/>
          </a:bodyPr>
          <a:lstStyle/>
          <a:p>
            <a:r>
              <a:rPr lang="zh-CN" altLang="en-US" sz="1600" b="1" dirty="0">
                <a:latin typeface="微軟正黑體" panose="020B0604030504040204" pitchFamily="34" charset="-120"/>
                <a:ea typeface="微軟正黑體" panose="020B0604030504040204" pitchFamily="34" charset="-120"/>
              </a:rPr>
              <a:t>樂</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為</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人</a:t>
            </a:r>
            <a:endParaRPr lang="en-US" altLang="zh-CN" sz="1600" b="1" dirty="0">
              <a:latin typeface="微軟正黑體" panose="020B0604030504040204" pitchFamily="34" charset="-120"/>
              <a:ea typeface="微軟正黑體" panose="020B0604030504040204" pitchFamily="34" charset="-120"/>
            </a:endParaRPr>
          </a:p>
          <a:p>
            <a:r>
              <a:rPr lang="zh-CN" altLang="en-US" sz="1600" b="1" dirty="0">
                <a:latin typeface="微軟正黑體" panose="020B0604030504040204" pitchFamily="34" charset="-120"/>
                <a:ea typeface="微軟正黑體" panose="020B0604030504040204" pitchFamily="34" charset="-120"/>
              </a:rPr>
              <a:t>師</a:t>
            </a:r>
            <a:endParaRPr lang="zh-TW" altLang="en-US" sz="1600" b="1" dirty="0">
              <a:latin typeface="微軟正黑體" panose="020B0604030504040204" pitchFamily="34" charset="-120"/>
              <a:ea typeface="微軟正黑體" panose="020B0604030504040204" pitchFamily="34" charset="-120"/>
            </a:endParaRPr>
          </a:p>
        </p:txBody>
      </p:sp>
      <p:pic>
        <p:nvPicPr>
          <p:cNvPr id="20" name="圖片 19"/>
          <p:cNvPicPr>
            <a:picLocks noChangeAspect="1"/>
          </p:cNvPicPr>
          <p:nvPr/>
        </p:nvPicPr>
        <p:blipFill>
          <a:blip r:embed="rId8"/>
          <a:stretch>
            <a:fillRect/>
          </a:stretch>
        </p:blipFill>
        <p:spPr>
          <a:xfrm>
            <a:off x="3968665" y="2355110"/>
            <a:ext cx="387930" cy="491225"/>
          </a:xfrm>
          <a:prstGeom prst="rect">
            <a:avLst/>
          </a:prstGeom>
        </p:spPr>
      </p:pic>
      <p:pic>
        <p:nvPicPr>
          <p:cNvPr id="21" name="圖片 20"/>
          <p:cNvPicPr>
            <a:picLocks noChangeAspect="1"/>
          </p:cNvPicPr>
          <p:nvPr/>
        </p:nvPicPr>
        <p:blipFill>
          <a:blip r:embed="rId9"/>
          <a:stretch>
            <a:fillRect/>
          </a:stretch>
        </p:blipFill>
        <p:spPr>
          <a:xfrm>
            <a:off x="4827884" y="2706259"/>
            <a:ext cx="399218" cy="372745"/>
          </a:xfrm>
          <a:prstGeom prst="rect">
            <a:avLst/>
          </a:prstGeom>
        </p:spPr>
      </p:pic>
      <p:sp>
        <p:nvSpPr>
          <p:cNvPr id="22" name="圓形: 空心 21"/>
          <p:cNvSpPr/>
          <p:nvPr/>
        </p:nvSpPr>
        <p:spPr>
          <a:xfrm>
            <a:off x="4939695" y="2459174"/>
            <a:ext cx="154992" cy="165022"/>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3" name="圓形: 空心 22"/>
          <p:cNvSpPr/>
          <p:nvPr/>
        </p:nvSpPr>
        <p:spPr>
          <a:xfrm>
            <a:off x="5115472" y="2541684"/>
            <a:ext cx="132895" cy="127181"/>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4" name="圓形: 空心 23"/>
          <p:cNvSpPr/>
          <p:nvPr/>
        </p:nvSpPr>
        <p:spPr>
          <a:xfrm>
            <a:off x="4764724" y="2403665"/>
            <a:ext cx="132895" cy="127181"/>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5" name="等腰三角形 24"/>
          <p:cNvSpPr/>
          <p:nvPr/>
        </p:nvSpPr>
        <p:spPr>
          <a:xfrm>
            <a:off x="4783177" y="2660493"/>
            <a:ext cx="73740" cy="7091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26" name="圖片 25"/>
          <p:cNvPicPr>
            <a:picLocks noChangeAspect="1"/>
          </p:cNvPicPr>
          <p:nvPr/>
        </p:nvPicPr>
        <p:blipFill>
          <a:blip r:embed="rId10"/>
          <a:stretch>
            <a:fillRect/>
          </a:stretch>
        </p:blipFill>
        <p:spPr>
          <a:xfrm>
            <a:off x="8051862" y="1915745"/>
            <a:ext cx="633758" cy="649736"/>
          </a:xfrm>
          <a:prstGeom prst="rect">
            <a:avLst/>
          </a:prstGeom>
        </p:spPr>
      </p:pic>
      <p:sp>
        <p:nvSpPr>
          <p:cNvPr id="33" name="橢圓 32"/>
          <p:cNvSpPr/>
          <p:nvPr/>
        </p:nvSpPr>
        <p:spPr>
          <a:xfrm>
            <a:off x="5832201" y="2140811"/>
            <a:ext cx="2470527" cy="2391559"/>
          </a:xfrm>
          <a:prstGeom prst="ellipse">
            <a:avLst/>
          </a:prstGeom>
          <a:solidFill>
            <a:schemeClr val="bg1"/>
          </a:solid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圖片 30"/>
          <p:cNvPicPr>
            <a:picLocks noChangeAspect="1"/>
          </p:cNvPicPr>
          <p:nvPr/>
        </p:nvPicPr>
        <p:blipFill>
          <a:blip r:embed="rId11"/>
          <a:stretch>
            <a:fillRect/>
          </a:stretch>
        </p:blipFill>
        <p:spPr>
          <a:xfrm>
            <a:off x="5603590" y="1966439"/>
            <a:ext cx="524182" cy="513854"/>
          </a:xfrm>
          <a:prstGeom prst="rect">
            <a:avLst/>
          </a:prstGeom>
        </p:spPr>
      </p:pic>
      <p:sp>
        <p:nvSpPr>
          <p:cNvPr id="15" name="矩形 14"/>
          <p:cNvSpPr/>
          <p:nvPr/>
        </p:nvSpPr>
        <p:spPr>
          <a:xfrm>
            <a:off x="5839223" y="1610654"/>
            <a:ext cx="1183694" cy="338554"/>
          </a:xfrm>
          <a:prstGeom prst="rect">
            <a:avLst/>
          </a:prstGeom>
        </p:spPr>
        <p:txBody>
          <a:bodyPr wrap="square">
            <a:spAutoFit/>
          </a:bodyPr>
          <a:lstStyle/>
          <a:p>
            <a:r>
              <a:rPr lang="zh-CN" altLang="en-US" sz="1600" b="1" dirty="0"/>
              <a:t>開始學習</a:t>
            </a:r>
            <a:endParaRPr lang="zh-TW" altLang="en-US" sz="1600" b="1" dirty="0">
              <a:latin typeface="微軟正黑體" panose="020B0604030504040204" pitchFamily="34" charset="-120"/>
              <a:ea typeface="微軟正黑體" panose="020B0604030504040204" pitchFamily="34" charset="-120"/>
            </a:endParaRPr>
          </a:p>
        </p:txBody>
      </p:sp>
      <p:pic>
        <p:nvPicPr>
          <p:cNvPr id="32" name="圖片 31"/>
          <p:cNvPicPr>
            <a:picLocks noChangeAspect="1"/>
          </p:cNvPicPr>
          <p:nvPr/>
        </p:nvPicPr>
        <p:blipFill>
          <a:blip r:embed="rId12"/>
          <a:stretch>
            <a:fillRect/>
          </a:stretch>
        </p:blipFill>
        <p:spPr>
          <a:xfrm>
            <a:off x="6527805" y="4248196"/>
            <a:ext cx="613063" cy="703793"/>
          </a:xfrm>
          <a:prstGeom prst="rect">
            <a:avLst/>
          </a:prstGeom>
        </p:spPr>
      </p:pic>
      <p:pic>
        <p:nvPicPr>
          <p:cNvPr id="30" name="圖片 29"/>
          <p:cNvPicPr>
            <a:picLocks noChangeAspect="1"/>
          </p:cNvPicPr>
          <p:nvPr/>
        </p:nvPicPr>
        <p:blipFill>
          <a:blip r:embed="rId13"/>
          <a:stretch>
            <a:fillRect/>
          </a:stretch>
        </p:blipFill>
        <p:spPr>
          <a:xfrm>
            <a:off x="6395259" y="2676696"/>
            <a:ext cx="1491217" cy="1411300"/>
          </a:xfrm>
          <a:prstGeom prst="rect">
            <a:avLst/>
          </a:prstGeom>
        </p:spPr>
      </p:pic>
      <p:sp>
        <p:nvSpPr>
          <p:cNvPr id="16" name="矩形 15"/>
          <p:cNvSpPr/>
          <p:nvPr/>
        </p:nvSpPr>
        <p:spPr>
          <a:xfrm>
            <a:off x="6220188" y="2684965"/>
            <a:ext cx="1098716" cy="338554"/>
          </a:xfrm>
          <a:prstGeom prst="rect">
            <a:avLst/>
          </a:prstGeom>
        </p:spPr>
        <p:txBody>
          <a:bodyPr wrap="square">
            <a:spAutoFit/>
          </a:bodyPr>
          <a:lstStyle/>
          <a:p>
            <a:r>
              <a:rPr lang="zh-CN" altLang="en-US" sz="1600" b="1" dirty="0">
                <a:latin typeface="微軟正黑體" panose="020B0604030504040204" pitchFamily="34" charset="-120"/>
                <a:ea typeface="微軟正黑體" panose="020B0604030504040204" pitchFamily="34" charset="-120"/>
              </a:rPr>
              <a:t>動手操作</a:t>
            </a:r>
            <a:endParaRPr lang="zh-TW" altLang="en-US" sz="1600" b="1" dirty="0">
              <a:latin typeface="微軟正黑體" panose="020B0604030504040204" pitchFamily="34" charset="-120"/>
              <a:ea typeface="微軟正黑體" panose="020B0604030504040204" pitchFamily="34" charset="-120"/>
            </a:endParaRPr>
          </a:p>
        </p:txBody>
      </p:sp>
      <p:cxnSp>
        <p:nvCxnSpPr>
          <p:cNvPr id="19" name="直線接點 18"/>
          <p:cNvCxnSpPr/>
          <p:nvPr/>
        </p:nvCxnSpPr>
        <p:spPr>
          <a:xfrm>
            <a:off x="1043608" y="2406027"/>
            <a:ext cx="0" cy="1670915"/>
          </a:xfrm>
          <a:prstGeom prst="line">
            <a:avLst/>
          </a:prstGeom>
          <a:ln>
            <a:solidFill>
              <a:schemeClr val="bg1">
                <a:lumMod val="95000"/>
              </a:schemeClr>
            </a:solidFill>
          </a:ln>
        </p:spPr>
        <p:style>
          <a:lnRef idx="1">
            <a:schemeClr val="accent4"/>
          </a:lnRef>
          <a:fillRef idx="0">
            <a:schemeClr val="accent4"/>
          </a:fillRef>
          <a:effectRef idx="0">
            <a:schemeClr val="accent4"/>
          </a:effectRef>
          <a:fontRef idx="minor">
            <a:schemeClr val="tx1"/>
          </a:fontRef>
        </p:style>
      </p:cxnSp>
      <p:cxnSp>
        <p:nvCxnSpPr>
          <p:cNvPr id="35" name="直線接點 34"/>
          <p:cNvCxnSpPr/>
          <p:nvPr/>
        </p:nvCxnSpPr>
        <p:spPr>
          <a:xfrm>
            <a:off x="2051720" y="2406027"/>
            <a:ext cx="0" cy="1670915"/>
          </a:xfrm>
          <a:prstGeom prst="line">
            <a:avLst/>
          </a:prstGeom>
          <a:ln>
            <a:solidFill>
              <a:schemeClr val="bg1">
                <a:lumMod val="95000"/>
              </a:schemeClr>
            </a:solidFill>
          </a:ln>
        </p:spPr>
        <p:style>
          <a:lnRef idx="1">
            <a:schemeClr val="accent4"/>
          </a:lnRef>
          <a:fillRef idx="0">
            <a:schemeClr val="accent4"/>
          </a:fillRef>
          <a:effectRef idx="0">
            <a:schemeClr val="accent4"/>
          </a:effectRef>
          <a:fontRef idx="minor">
            <a:schemeClr val="tx1"/>
          </a:fontRef>
        </p:style>
      </p:cxnSp>
      <p:cxnSp>
        <p:nvCxnSpPr>
          <p:cNvPr id="36" name="直線接點 35"/>
          <p:cNvCxnSpPr/>
          <p:nvPr/>
        </p:nvCxnSpPr>
        <p:spPr>
          <a:xfrm>
            <a:off x="2843808" y="2406027"/>
            <a:ext cx="0" cy="1670915"/>
          </a:xfrm>
          <a:prstGeom prst="line">
            <a:avLst/>
          </a:prstGeom>
          <a:ln>
            <a:solidFill>
              <a:schemeClr val="bg1">
                <a:lumMod val="95000"/>
              </a:schemeClr>
            </a:solidFill>
          </a:ln>
        </p:spPr>
        <p:style>
          <a:lnRef idx="1">
            <a:schemeClr val="accent4"/>
          </a:lnRef>
          <a:fillRef idx="0">
            <a:schemeClr val="accent4"/>
          </a:fillRef>
          <a:effectRef idx="0">
            <a:schemeClr val="accent4"/>
          </a:effectRef>
          <a:fontRef idx="minor">
            <a:schemeClr val="tx1"/>
          </a:fontRef>
        </p:style>
      </p:cxnSp>
      <p:cxnSp>
        <p:nvCxnSpPr>
          <p:cNvPr id="37" name="直線接點 36"/>
          <p:cNvCxnSpPr/>
          <p:nvPr/>
        </p:nvCxnSpPr>
        <p:spPr>
          <a:xfrm>
            <a:off x="3707904" y="2436732"/>
            <a:ext cx="0" cy="1670915"/>
          </a:xfrm>
          <a:prstGeom prst="line">
            <a:avLst/>
          </a:prstGeom>
          <a:ln>
            <a:solidFill>
              <a:schemeClr val="bg1">
                <a:lumMod val="95000"/>
              </a:schemeClr>
            </a:solidFill>
          </a:ln>
        </p:spPr>
        <p:style>
          <a:lnRef idx="1">
            <a:schemeClr val="accent4"/>
          </a:lnRef>
          <a:fillRef idx="0">
            <a:schemeClr val="accent4"/>
          </a:fillRef>
          <a:effectRef idx="0">
            <a:schemeClr val="accent4"/>
          </a:effectRef>
          <a:fontRef idx="minor">
            <a:schemeClr val="tx1"/>
          </a:fontRef>
        </p:style>
      </p:cxnSp>
      <p:cxnSp>
        <p:nvCxnSpPr>
          <p:cNvPr id="38" name="直線接點 37"/>
          <p:cNvCxnSpPr/>
          <p:nvPr/>
        </p:nvCxnSpPr>
        <p:spPr>
          <a:xfrm>
            <a:off x="4499992" y="2406027"/>
            <a:ext cx="0" cy="1670915"/>
          </a:xfrm>
          <a:prstGeom prst="line">
            <a:avLst/>
          </a:prstGeom>
          <a:ln>
            <a:solidFill>
              <a:schemeClr val="bg1">
                <a:lumMod val="95000"/>
              </a:schemeClr>
            </a:solidFill>
          </a:ln>
        </p:spPr>
        <p:style>
          <a:lnRef idx="1">
            <a:schemeClr val="accent4"/>
          </a:lnRef>
          <a:fillRef idx="0">
            <a:schemeClr val="accent4"/>
          </a:fillRef>
          <a:effectRef idx="0">
            <a:schemeClr val="accent4"/>
          </a:effectRef>
          <a:fontRef idx="minor">
            <a:schemeClr val="tx1"/>
          </a:fontRef>
        </p:style>
      </p:cxnSp>
      <p:pic>
        <p:nvPicPr>
          <p:cNvPr id="39" name="圖片 38"/>
          <p:cNvPicPr>
            <a:picLocks noChangeAspect="1"/>
          </p:cNvPicPr>
          <p:nvPr/>
        </p:nvPicPr>
        <p:blipFill>
          <a:blip r:embed="rId4"/>
          <a:stretch>
            <a:fillRect/>
          </a:stretch>
        </p:blipFill>
        <p:spPr>
          <a:xfrm>
            <a:off x="5865681" y="217966"/>
            <a:ext cx="723650" cy="341724"/>
          </a:xfrm>
          <a:prstGeom prst="rect">
            <a:avLst/>
          </a:prstGeom>
        </p:spPr>
      </p:pic>
      <p:pic>
        <p:nvPicPr>
          <p:cNvPr id="4" name="圖片 3"/>
          <p:cNvPicPr>
            <a:picLocks noChangeAspect="1"/>
          </p:cNvPicPr>
          <p:nvPr/>
        </p:nvPicPr>
        <p:blipFill>
          <a:blip r:embed="rId14"/>
          <a:stretch>
            <a:fillRect/>
          </a:stretch>
        </p:blipFill>
        <p:spPr>
          <a:xfrm>
            <a:off x="480611" y="2380137"/>
            <a:ext cx="403415" cy="412898"/>
          </a:xfrm>
          <a:prstGeom prst="rect">
            <a:avLst/>
          </a:prstGeom>
        </p:spPr>
      </p:pic>
      <p:sp>
        <p:nvSpPr>
          <p:cNvPr id="27" name="矩形 26"/>
          <p:cNvSpPr/>
          <p:nvPr/>
        </p:nvSpPr>
        <p:spPr>
          <a:xfrm>
            <a:off x="2316732" y="531222"/>
            <a:ext cx="780983" cy="415498"/>
          </a:xfrm>
          <a:prstGeom prst="rect">
            <a:avLst/>
          </a:prstGeom>
        </p:spPr>
        <p:txBody>
          <a:bodyPr wrap="none">
            <a:spAutoFit/>
          </a:bodyPr>
          <a:lstStyle/>
          <a:p>
            <a:r>
              <a:rPr lang="zh-TW" altLang="en-US" sz="2100" spc="225" dirty="0">
                <a:latin typeface="微軟正黑體" panose="020B0604030504040204" pitchFamily="34" charset="-120"/>
                <a:ea typeface="微軟正黑體" panose="020B0604030504040204" pitchFamily="34" charset="-120"/>
              </a:rPr>
              <a:t>專案</a:t>
            </a:r>
            <a:endParaRPr lang="zh-TW" altLang="en-US" sz="2100" spc="225" dirty="0"/>
          </a:p>
        </p:txBody>
      </p:sp>
      <p:sp>
        <p:nvSpPr>
          <p:cNvPr id="28" name="矩形 27"/>
          <p:cNvSpPr/>
          <p:nvPr/>
        </p:nvSpPr>
        <p:spPr>
          <a:xfrm>
            <a:off x="100446" y="6449229"/>
            <a:ext cx="1470211" cy="300082"/>
          </a:xfrm>
          <a:prstGeom prst="rect">
            <a:avLst/>
          </a:prstGeom>
        </p:spPr>
        <p:txBody>
          <a:bodyPr wrap="none">
            <a:spAutoFit/>
          </a:bodyPr>
          <a:lstStyle/>
          <a:p>
            <a:r>
              <a:rPr lang="en-US" altLang="zh-TW" sz="1350" dirty="0"/>
              <a:t>By: </a:t>
            </a:r>
            <a:r>
              <a:rPr lang="zh-TW" altLang="en-US" sz="1350" dirty="0"/>
              <a:t>約翰 </a:t>
            </a:r>
            <a:r>
              <a:rPr lang="en-US" altLang="zh-TW" sz="1350" dirty="0"/>
              <a:t>Z.</a:t>
            </a:r>
            <a:r>
              <a:rPr lang="zh-TW" altLang="en-US" sz="1350" dirty="0"/>
              <a:t>森梅茲</a:t>
            </a:r>
          </a:p>
        </p:txBody>
      </p:sp>
    </p:spTree>
    <p:extLst>
      <p:ext uri="{BB962C8B-B14F-4D97-AF65-F5344CB8AC3E}">
        <p14:creationId xmlns:p14="http://schemas.microsoft.com/office/powerpoint/2010/main" val="1772952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5813"/>
            <a:ext cx="9144000" cy="837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209955" y="1234399"/>
            <a:ext cx="7919131" cy="2846933"/>
          </a:xfrm>
          <a:prstGeom prst="rect">
            <a:avLst/>
          </a:prstGeom>
        </p:spPr>
        <p:txBody>
          <a:bodyPr wrap="square">
            <a:spAutoFit/>
          </a:bodyPr>
          <a:lstStyle/>
          <a:p>
            <a:pPr>
              <a:spcBef>
                <a:spcPts val="1200"/>
              </a:spcBef>
            </a:pPr>
            <a:r>
              <a:rPr lang="en-US" altLang="zh-CN"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解題；</a:t>
            </a:r>
            <a:r>
              <a:rPr lang="zh-CN" altLang="en-US" sz="2800" dirty="0">
                <a:latin typeface="微軟正黑體" panose="020B0604030504040204" pitchFamily="34" charset="-120"/>
                <a:ea typeface="微軟正黑體" panose="020B0604030504040204" pitchFamily="34" charset="-120"/>
              </a:rPr>
              <a:t>可以</a:t>
            </a:r>
            <a:r>
              <a:rPr lang="zh-TW" altLang="en-US" sz="2800" dirty="0">
                <a:latin typeface="微軟正黑體" panose="020B0604030504040204" pitchFamily="34" charset="-120"/>
                <a:ea typeface="微軟正黑體" panose="020B0604030504040204" pitchFamily="34" charset="-120"/>
              </a:rPr>
              <a:t>先</a:t>
            </a:r>
            <a:r>
              <a:rPr lang="zh-CN" altLang="en-US" sz="2800" dirty="0">
                <a:latin typeface="微軟正黑體" panose="020B0604030504040204" pitchFamily="34" charset="-120"/>
                <a:ea typeface="微軟正黑體" panose="020B0604030504040204" pitchFamily="34" charset="-120"/>
              </a:rPr>
              <a:t>總結出邏輯存在的不同形式。</a:t>
            </a:r>
            <a:endParaRPr lang="en-US" altLang="zh-CN" sz="2800" dirty="0">
              <a:latin typeface="微軟正黑體" panose="020B0604030504040204" pitchFamily="34" charset="-120"/>
              <a:ea typeface="微軟正黑體" panose="020B0604030504040204" pitchFamily="34" charset="-120"/>
            </a:endParaRPr>
          </a:p>
          <a:p>
            <a:pPr marL="342900" indent="-342900">
              <a:spcBef>
                <a:spcPts val="1800"/>
              </a:spcBef>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把</a:t>
            </a:r>
            <a:r>
              <a:rPr lang="zh-CN" altLang="en-US" sz="2800" dirty="0">
                <a:latin typeface="微軟正黑體" panose="020B0604030504040204" pitchFamily="34" charset="-120"/>
                <a:ea typeface="微軟正黑體" panose="020B0604030504040204" pitchFamily="34" charset="-120"/>
              </a:rPr>
              <a:t>邏輯放到一起，就是「</a:t>
            </a:r>
            <a:r>
              <a:rPr lang="zh-CN" altLang="en-US" sz="2800" b="1" dirty="0">
                <a:latin typeface="微軟正黑體" panose="020B0604030504040204" pitchFamily="34" charset="-120"/>
                <a:ea typeface="微軟正黑體" panose="020B0604030504040204" pitchFamily="34" charset="-120"/>
              </a:rPr>
              <a:t>單</a:t>
            </a:r>
            <a:r>
              <a:rPr lang="zh-TW" altLang="en-US" sz="2800" b="1" dirty="0">
                <a:latin typeface="微軟正黑體" panose="020B0604030504040204" pitchFamily="34" charset="-120"/>
                <a:ea typeface="微軟正黑體" panose="020B0604030504040204" pitchFamily="34" charset="-120"/>
              </a:rPr>
              <a:t>一</a:t>
            </a:r>
            <a:r>
              <a:rPr lang="zh-CN" altLang="en-US" sz="2800" b="1" dirty="0">
                <a:latin typeface="微軟正黑體" panose="020B0604030504040204" pitchFamily="34" charset="-120"/>
                <a:ea typeface="微軟正黑體" panose="020B0604030504040204" pitchFamily="34" charset="-120"/>
              </a:rPr>
              <a:t>結構</a:t>
            </a:r>
            <a:r>
              <a:rPr lang="zh-CN" altLang="en-US" sz="2800" dirty="0">
                <a:latin typeface="微軟正黑體" panose="020B0604030504040204" pitchFamily="34" charset="-120"/>
                <a:ea typeface="微軟正黑體" panose="020B0604030504040204" pitchFamily="34" charset="-120"/>
              </a:rPr>
              <a:t>」。</a:t>
            </a:r>
            <a:endParaRPr lang="en-US" altLang="zh-CN" sz="2800" dirty="0">
              <a:latin typeface="微軟正黑體" panose="020B0604030504040204" pitchFamily="34" charset="-120"/>
              <a:ea typeface="微軟正黑體" panose="020B0604030504040204" pitchFamily="34" charset="-120"/>
            </a:endParaRPr>
          </a:p>
          <a:p>
            <a:pPr marL="342900" indent="-342900">
              <a:spcBef>
                <a:spcPts val="1200"/>
              </a:spcBef>
              <a:buFont typeface="Arial" panose="020B0604020202020204" pitchFamily="34" charset="0"/>
              <a:buChar char="•"/>
            </a:pPr>
            <a:r>
              <a:rPr lang="zh-CN" altLang="en-US" sz="2800" dirty="0">
                <a:latin typeface="微軟正黑體" panose="020B0604030504040204" pitchFamily="34" charset="-120"/>
                <a:ea typeface="微軟正黑體" panose="020B0604030504040204" pitchFamily="34" charset="-120"/>
              </a:rPr>
              <a:t>「</a:t>
            </a:r>
            <a:r>
              <a:rPr lang="zh-CN" altLang="en-US" sz="2800" b="1" dirty="0">
                <a:latin typeface="微軟正黑體" panose="020B0604030504040204" pitchFamily="34" charset="-120"/>
                <a:ea typeface="微軟正黑體" panose="020B0604030504040204" pitchFamily="34" charset="-120"/>
              </a:rPr>
              <a:t>模組</a:t>
            </a:r>
            <a:r>
              <a:rPr lang="zh-TW" altLang="en-US" sz="2800" b="1" dirty="0">
                <a:latin typeface="微軟正黑體" panose="020B0604030504040204" pitchFamily="34" charset="-120"/>
                <a:ea typeface="微軟正黑體" panose="020B0604030504040204" pitchFamily="34" charset="-120"/>
              </a:rPr>
              <a:t>化</a:t>
            </a:r>
            <a:r>
              <a:rPr lang="zh-CN"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r>
              <a:rPr lang="zh-CN" altLang="en-US" sz="2800" dirty="0">
                <a:latin typeface="微軟正黑體" panose="020B0604030504040204" pitchFamily="34" charset="-120"/>
                <a:ea typeface="微軟正黑體" panose="020B0604030504040204" pitchFamily="34" charset="-120"/>
              </a:rPr>
              <a:t>通過關注點分離，慢慢拆開，</a:t>
            </a:r>
            <a:endParaRPr lang="en-US" altLang="zh-CN" sz="2800" dirty="0">
              <a:latin typeface="微軟正黑體" panose="020B0604030504040204" pitchFamily="34" charset="-120"/>
              <a:ea typeface="微軟正黑體" panose="020B0604030504040204" pitchFamily="34" charset="-120"/>
            </a:endParaRPr>
          </a:p>
          <a:p>
            <a:pPr>
              <a:spcBef>
                <a:spcPts val="600"/>
              </a:spcBef>
            </a:pPr>
            <a:r>
              <a:rPr lang="zh-TW" altLang="en-US" sz="2800" dirty="0">
                <a:latin typeface="微軟正黑體" panose="020B0604030504040204" pitchFamily="34" charset="-120"/>
                <a:ea typeface="微軟正黑體" panose="020B0604030504040204" pitchFamily="34" charset="-120"/>
              </a:rPr>
              <a:t>       </a:t>
            </a:r>
            <a:r>
              <a:rPr lang="zh-CN" altLang="en-US" sz="2800" dirty="0">
                <a:latin typeface="微軟正黑體" panose="020B0604030504040204" pitchFamily="34" charset="-120"/>
                <a:ea typeface="微軟正黑體" panose="020B0604030504040204" pitchFamily="34" charset="-120"/>
              </a:rPr>
              <a:t>將邏輯拆到不同的模組中</a:t>
            </a:r>
            <a:r>
              <a:rPr lang="zh-TW" altLang="en-US" sz="2800" dirty="0">
                <a:latin typeface="微軟正黑體" panose="020B0604030504040204" pitchFamily="34" charset="-120"/>
                <a:ea typeface="微軟正黑體" panose="020B0604030504040204" pitchFamily="34" charset="-120"/>
              </a:rPr>
              <a:t>，再</a:t>
            </a:r>
            <a:r>
              <a:rPr lang="zh-CN" altLang="en-US" sz="2800" dirty="0">
                <a:latin typeface="微軟正黑體" panose="020B0604030504040204" pitchFamily="34" charset="-120"/>
                <a:ea typeface="微軟正黑體" panose="020B0604030504040204" pitchFamily="34" charset="-120"/>
              </a:rPr>
              <a:t>通過服務化</a:t>
            </a:r>
            <a:endParaRPr lang="en-US" altLang="zh-CN" sz="2800" dirty="0">
              <a:latin typeface="微軟正黑體" panose="020B0604030504040204" pitchFamily="34" charset="-120"/>
              <a:ea typeface="微軟正黑體" panose="020B0604030504040204" pitchFamily="34" charset="-120"/>
            </a:endParaRPr>
          </a:p>
          <a:p>
            <a:pPr>
              <a:spcBef>
                <a:spcPts val="600"/>
              </a:spcBef>
            </a:pPr>
            <a:r>
              <a:rPr lang="zh-TW" altLang="en-US" sz="2800" dirty="0">
                <a:latin typeface="微軟正黑體" panose="020B0604030504040204" pitchFamily="34" charset="-120"/>
                <a:ea typeface="微軟正黑體" panose="020B0604030504040204" pitchFamily="34" charset="-120"/>
              </a:rPr>
              <a:t>       </a:t>
            </a:r>
            <a:r>
              <a:rPr lang="zh-CN" altLang="en-US" sz="2800" dirty="0">
                <a:latin typeface="微軟正黑體" panose="020B0604030504040204" pitchFamily="34" charset="-120"/>
                <a:ea typeface="微軟正黑體" panose="020B0604030504040204" pitchFamily="34" charset="-120"/>
              </a:rPr>
              <a:t>或平</a:t>
            </a:r>
            <a:r>
              <a:rPr lang="zh-TW" altLang="en-US" sz="2800" dirty="0">
                <a:latin typeface="微軟正黑體" panose="020B0604030504040204" pitchFamily="34" charset="-120"/>
                <a:ea typeface="微軟正黑體" panose="020B0604030504040204" pitchFamily="34" charset="-120"/>
              </a:rPr>
              <a:t>台</a:t>
            </a:r>
            <a:r>
              <a:rPr lang="zh-CN" altLang="en-US" sz="2800" dirty="0">
                <a:latin typeface="微軟正黑體" panose="020B0604030504040204" pitchFamily="34" charset="-120"/>
                <a:ea typeface="微軟正黑體" panose="020B0604030504040204" pitchFamily="34" charset="-120"/>
              </a:rPr>
              <a:t>化，可以將邏輯放到服務或平</a:t>
            </a:r>
            <a:r>
              <a:rPr lang="zh-TW" altLang="en-US" sz="2800" dirty="0">
                <a:latin typeface="微軟正黑體" panose="020B0604030504040204" pitchFamily="34" charset="-120"/>
                <a:ea typeface="微軟正黑體" panose="020B0604030504040204" pitchFamily="34" charset="-120"/>
              </a:rPr>
              <a:t>台</a:t>
            </a:r>
            <a:r>
              <a:rPr lang="zh-CN" altLang="en-US" sz="2800" dirty="0">
                <a:latin typeface="微軟正黑體" panose="020B0604030504040204" pitchFamily="34" charset="-120"/>
                <a:ea typeface="微軟正黑體" panose="020B0604030504040204" pitchFamily="34" charset="-120"/>
              </a:rPr>
              <a:t>中。</a:t>
            </a:r>
            <a:endParaRPr lang="zh-TW" altLang="en-US" sz="2800" dirty="0">
              <a:latin typeface="微軟正黑體" panose="020B0604030504040204" pitchFamily="34" charset="-120"/>
              <a:ea typeface="微軟正黑體" panose="020B0604030504040204" pitchFamily="34" charset="-120"/>
            </a:endParaRPr>
          </a:p>
        </p:txBody>
      </p:sp>
      <p:sp>
        <p:nvSpPr>
          <p:cNvPr id="3" name="矩形 2"/>
          <p:cNvSpPr/>
          <p:nvPr/>
        </p:nvSpPr>
        <p:spPr>
          <a:xfrm>
            <a:off x="2633007" y="272124"/>
            <a:ext cx="3877985" cy="584775"/>
          </a:xfrm>
          <a:prstGeom prst="rect">
            <a:avLst/>
          </a:prstGeom>
        </p:spPr>
        <p:txBody>
          <a:bodyPr wrap="none">
            <a:spAutoFit/>
          </a:bodyPr>
          <a:lstStyle/>
          <a:p>
            <a:r>
              <a:rPr lang="en-US" altLang="zh-TW" sz="3200" dirty="0">
                <a:latin typeface="微軟正黑體" panose="020B0604030504040204" pitchFamily="34" charset="-120"/>
                <a:ea typeface="微軟正黑體" panose="020B0604030504040204" pitchFamily="34" charset="-120"/>
              </a:rPr>
              <a:t>【</a:t>
            </a:r>
            <a:r>
              <a:rPr lang="zh-TW" altLang="en-US" sz="3200" dirty="0">
                <a:solidFill>
                  <a:schemeClr val="bg1"/>
                </a:solidFill>
                <a:latin typeface="微軟正黑體" panose="020B0604030504040204" pitchFamily="34" charset="-120"/>
                <a:ea typeface="微軟正黑體" panose="020B0604030504040204" pitchFamily="34" charset="-120"/>
              </a:rPr>
              <a:t>解題的</a:t>
            </a:r>
            <a:r>
              <a:rPr lang="zh-CN" altLang="en-US" sz="3200" dirty="0">
                <a:solidFill>
                  <a:schemeClr val="bg1"/>
                </a:solidFill>
                <a:latin typeface="微軟正黑體" panose="020B0604030504040204" pitchFamily="34" charset="-120"/>
                <a:ea typeface="微軟正黑體" panose="020B0604030504040204" pitchFamily="34" charset="-120"/>
              </a:rPr>
              <a:t>拆分過程</a:t>
            </a:r>
            <a:r>
              <a:rPr lang="en-US" altLang="zh-CN" sz="3200" dirty="0">
                <a:latin typeface="微軟正黑體" panose="020B0604030504040204" pitchFamily="34" charset="-120"/>
                <a:ea typeface="微軟正黑體" panose="020B0604030504040204" pitchFamily="34" charset="-120"/>
              </a:rPr>
              <a:t>】</a:t>
            </a:r>
          </a:p>
        </p:txBody>
      </p:sp>
      <p:sp>
        <p:nvSpPr>
          <p:cNvPr id="7" name="矩形 6"/>
          <p:cNvSpPr/>
          <p:nvPr/>
        </p:nvSpPr>
        <p:spPr>
          <a:xfrm>
            <a:off x="3321001" y="5535914"/>
            <a:ext cx="646332" cy="369332"/>
          </a:xfrm>
          <a:prstGeom prst="rect">
            <a:avLst/>
          </a:prstGeom>
        </p:spPr>
        <p:txBody>
          <a:bodyPr wrap="none">
            <a:spAutoFit/>
          </a:bodyPr>
          <a:lstStyle/>
          <a:p>
            <a:pPr algn="ctr"/>
            <a:r>
              <a:rPr lang="zh-TW" altLang="en-US" b="1" dirty="0">
                <a:latin typeface="微軟正黑體" panose="020B0604030504040204" pitchFamily="34" charset="-120"/>
                <a:ea typeface="微軟正黑體" panose="020B0604030504040204" pitchFamily="34" charset="-120"/>
              </a:rPr>
              <a:t>服務</a:t>
            </a:r>
          </a:p>
        </p:txBody>
      </p:sp>
      <p:sp>
        <p:nvSpPr>
          <p:cNvPr id="8" name="矩形 7"/>
          <p:cNvSpPr/>
          <p:nvPr/>
        </p:nvSpPr>
        <p:spPr>
          <a:xfrm>
            <a:off x="4245260" y="4514641"/>
            <a:ext cx="646331" cy="369332"/>
          </a:xfrm>
          <a:prstGeom prst="rect">
            <a:avLst/>
          </a:prstGeom>
        </p:spPr>
        <p:txBody>
          <a:bodyPr wrap="none">
            <a:spAutoFit/>
          </a:bodyPr>
          <a:lstStyle/>
          <a:p>
            <a:pPr algn="ctr"/>
            <a:r>
              <a:rPr lang="zh-TW" altLang="en-US" b="1" dirty="0">
                <a:latin typeface="微軟正黑體" panose="020B0604030504040204" pitchFamily="34" charset="-120"/>
                <a:ea typeface="微軟正黑體" panose="020B0604030504040204" pitchFamily="34" charset="-120"/>
              </a:rPr>
              <a:t>平台</a:t>
            </a:r>
          </a:p>
        </p:txBody>
      </p:sp>
      <p:sp>
        <p:nvSpPr>
          <p:cNvPr id="9" name="矩形 8"/>
          <p:cNvSpPr/>
          <p:nvPr/>
        </p:nvSpPr>
        <p:spPr>
          <a:xfrm>
            <a:off x="5169520" y="5535914"/>
            <a:ext cx="646331" cy="369332"/>
          </a:xfrm>
          <a:prstGeom prst="rect">
            <a:avLst/>
          </a:prstGeom>
        </p:spPr>
        <p:txBody>
          <a:bodyPr wrap="none">
            <a:spAutoFit/>
          </a:bodyPr>
          <a:lstStyle/>
          <a:p>
            <a:pPr algn="ctr"/>
            <a:r>
              <a:rPr lang="zh-TW" altLang="en-US" b="1" dirty="0">
                <a:latin typeface="微軟正黑體" panose="020B0604030504040204" pitchFamily="34" charset="-120"/>
                <a:ea typeface="微軟正黑體" panose="020B0604030504040204" pitchFamily="34" charset="-120"/>
              </a:rPr>
              <a:t>技術</a:t>
            </a:r>
          </a:p>
        </p:txBody>
      </p:sp>
      <p:sp>
        <p:nvSpPr>
          <p:cNvPr id="11" name="等腰三角形 10"/>
          <p:cNvSpPr/>
          <p:nvPr/>
        </p:nvSpPr>
        <p:spPr>
          <a:xfrm>
            <a:off x="4178226" y="4947829"/>
            <a:ext cx="780401" cy="623696"/>
          </a:xfrm>
          <a:prstGeom prst="triangl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2110419" y="6259078"/>
            <a:ext cx="4903907" cy="338554"/>
          </a:xfrm>
          <a:prstGeom prst="rect">
            <a:avLst/>
          </a:prstGeom>
        </p:spPr>
        <p:txBody>
          <a:bodyPr wrap="none">
            <a:spAutoFit/>
          </a:bodyPr>
          <a:lstStyle/>
          <a:p>
            <a:r>
              <a:rPr lang="zh-TW" altLang="en-US" sz="1600" dirty="0">
                <a:latin typeface="微軟正黑體" panose="020B0604030504040204" pitchFamily="34" charset="-120"/>
                <a:ea typeface="微軟正黑體" panose="020B0604030504040204" pitchFamily="34" charset="-120"/>
              </a:rPr>
              <a:t>讓程式員要撰寫的</a:t>
            </a:r>
            <a:r>
              <a:rPr lang="zh-CN" altLang="en-US" sz="1600" dirty="0">
                <a:latin typeface="微軟正黑體" panose="020B0604030504040204" pitchFamily="34" charset="-120"/>
                <a:ea typeface="微軟正黑體" panose="020B0604030504040204" pitchFamily="34" charset="-120"/>
              </a:rPr>
              <a:t>邏輯</a:t>
            </a:r>
            <a:r>
              <a:rPr lang="zh-TW" altLang="en-US" sz="1600" dirty="0">
                <a:latin typeface="微軟正黑體" panose="020B0604030504040204" pitchFamily="34" charset="-120"/>
                <a:ea typeface="微軟正黑體" panose="020B0604030504040204" pitchFamily="34" charset="-120"/>
              </a:rPr>
              <a:t>程式以三種形式呈現在系統中</a:t>
            </a:r>
            <a:endParaRPr lang="zh-TW" altLang="en-US" sz="1600" dirty="0"/>
          </a:p>
        </p:txBody>
      </p:sp>
      <p:cxnSp>
        <p:nvCxnSpPr>
          <p:cNvPr id="10" name="直線單箭頭接點 9"/>
          <p:cNvCxnSpPr/>
          <p:nvPr/>
        </p:nvCxnSpPr>
        <p:spPr>
          <a:xfrm flipV="1">
            <a:off x="4100362" y="4947830"/>
            <a:ext cx="356135" cy="519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4707938" y="5005982"/>
            <a:ext cx="328553" cy="46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a:off x="4245261" y="5675902"/>
            <a:ext cx="713366" cy="8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557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向右箭號圖說文字 41"/>
          <p:cNvSpPr/>
          <p:nvPr/>
        </p:nvSpPr>
        <p:spPr>
          <a:xfrm>
            <a:off x="56827" y="6122504"/>
            <a:ext cx="853498" cy="694692"/>
          </a:xfrm>
          <a:prstGeom prst="rightArrowCallout">
            <a:avLst>
              <a:gd name="adj1" fmla="val 27392"/>
              <a:gd name="adj2" fmla="val 20215"/>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577009" y="3357527"/>
            <a:ext cx="1232810" cy="714643"/>
          </a:xfrm>
          <a:prstGeom prst="rect">
            <a:avLst/>
          </a:prstGeom>
          <a:solidFill>
            <a:srgbClr val="C00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dirty="0">
                <a:solidFill>
                  <a:schemeClr val="bg1"/>
                </a:solidFill>
                <a:latin typeface="微軟正黑體" panose="020B0604030504040204" pitchFamily="34" charset="-120"/>
                <a:ea typeface="微軟正黑體" panose="020B0604030504040204" pitchFamily="34" charset="-120"/>
              </a:rPr>
              <a:t>單一系統</a:t>
            </a:r>
          </a:p>
        </p:txBody>
      </p:sp>
      <p:sp>
        <p:nvSpPr>
          <p:cNvPr id="5" name="矩形 4"/>
          <p:cNvSpPr/>
          <p:nvPr/>
        </p:nvSpPr>
        <p:spPr>
          <a:xfrm>
            <a:off x="2974864" y="2571047"/>
            <a:ext cx="1010653" cy="519765"/>
          </a:xfrm>
          <a:prstGeom prst="rect">
            <a:avLst/>
          </a:prstGeom>
          <a:solidFill>
            <a:srgbClr val="C00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模組一</a:t>
            </a:r>
          </a:p>
        </p:txBody>
      </p:sp>
      <p:sp>
        <p:nvSpPr>
          <p:cNvPr id="6" name="矩形 5"/>
          <p:cNvSpPr/>
          <p:nvPr/>
        </p:nvSpPr>
        <p:spPr>
          <a:xfrm>
            <a:off x="2974864" y="3454967"/>
            <a:ext cx="1010653" cy="519765"/>
          </a:xfrm>
          <a:prstGeom prst="rect">
            <a:avLst/>
          </a:prstGeom>
          <a:solidFill>
            <a:schemeClr val="accent2"/>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模組二</a:t>
            </a:r>
          </a:p>
        </p:txBody>
      </p:sp>
      <p:sp>
        <p:nvSpPr>
          <p:cNvPr id="7" name="矩形 6"/>
          <p:cNvSpPr/>
          <p:nvPr/>
        </p:nvSpPr>
        <p:spPr>
          <a:xfrm>
            <a:off x="2974864" y="4338887"/>
            <a:ext cx="1010653" cy="519765"/>
          </a:xfrm>
          <a:prstGeom prst="rect">
            <a:avLst/>
          </a:prstGeom>
          <a:solidFill>
            <a:srgbClr val="C00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模組三</a:t>
            </a:r>
          </a:p>
        </p:txBody>
      </p:sp>
      <p:sp>
        <p:nvSpPr>
          <p:cNvPr id="8" name="矩形 7"/>
          <p:cNvSpPr/>
          <p:nvPr/>
        </p:nvSpPr>
        <p:spPr>
          <a:xfrm>
            <a:off x="5174210" y="1830354"/>
            <a:ext cx="1010653" cy="297020"/>
          </a:xfrm>
          <a:prstGeom prst="rect">
            <a:avLst/>
          </a:prstGeom>
          <a:solidFill>
            <a:schemeClr val="accent4"/>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服務一</a:t>
            </a:r>
          </a:p>
        </p:txBody>
      </p:sp>
      <p:sp>
        <p:nvSpPr>
          <p:cNvPr id="9" name="矩形 8"/>
          <p:cNvSpPr/>
          <p:nvPr/>
        </p:nvSpPr>
        <p:spPr>
          <a:xfrm>
            <a:off x="5174210" y="2167626"/>
            <a:ext cx="1010653" cy="316086"/>
          </a:xfrm>
          <a:prstGeom prst="rect">
            <a:avLst/>
          </a:prstGeom>
          <a:solidFill>
            <a:schemeClr val="accent4"/>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通用服務</a:t>
            </a:r>
          </a:p>
        </p:txBody>
      </p:sp>
      <p:sp>
        <p:nvSpPr>
          <p:cNvPr id="10" name="矩形 9"/>
          <p:cNvSpPr/>
          <p:nvPr/>
        </p:nvSpPr>
        <p:spPr>
          <a:xfrm>
            <a:off x="5183349" y="5276519"/>
            <a:ext cx="1010653" cy="355362"/>
          </a:xfrm>
          <a:prstGeom prst="rect">
            <a:avLst/>
          </a:prstGeom>
          <a:solidFill>
            <a:schemeClr val="accent4"/>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服務二</a:t>
            </a:r>
          </a:p>
        </p:txBody>
      </p:sp>
      <p:sp>
        <p:nvSpPr>
          <p:cNvPr id="11" name="矩形 10"/>
          <p:cNvSpPr/>
          <p:nvPr/>
        </p:nvSpPr>
        <p:spPr>
          <a:xfrm>
            <a:off x="5183348" y="5656212"/>
            <a:ext cx="1010653" cy="380705"/>
          </a:xfrm>
          <a:prstGeom prst="rect">
            <a:avLst/>
          </a:prstGeom>
          <a:solidFill>
            <a:schemeClr val="accent4"/>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服務三</a:t>
            </a:r>
          </a:p>
        </p:txBody>
      </p:sp>
      <p:sp>
        <p:nvSpPr>
          <p:cNvPr id="12" name="矩形 11"/>
          <p:cNvSpPr/>
          <p:nvPr/>
        </p:nvSpPr>
        <p:spPr>
          <a:xfrm>
            <a:off x="-130296" y="167657"/>
            <a:ext cx="4095993" cy="400110"/>
          </a:xfrm>
          <a:prstGeom prst="rect">
            <a:avLst/>
          </a:prstGeom>
        </p:spPr>
        <p:txBody>
          <a:bodyPr wrap="none">
            <a:spAutoFit/>
          </a:bodyPr>
          <a:lstStyle/>
          <a:p>
            <a:pPr algn="ct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 服務邏輯</a:t>
            </a:r>
            <a:r>
              <a:rPr lang="en-US" altLang="zh-TW" sz="2000" b="1"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在系統內存在的模式</a:t>
            </a:r>
            <a:endParaRPr lang="zh-TW" altLang="en-US" sz="2000" b="1" dirty="0">
              <a:latin typeface="微軟正黑體" panose="020B0604030504040204" pitchFamily="34" charset="-120"/>
              <a:ea typeface="微軟正黑體" panose="020B0604030504040204" pitchFamily="34" charset="-120"/>
            </a:endParaRPr>
          </a:p>
        </p:txBody>
      </p:sp>
      <p:sp>
        <p:nvSpPr>
          <p:cNvPr id="13" name="矩形 12"/>
          <p:cNvSpPr/>
          <p:nvPr/>
        </p:nvSpPr>
        <p:spPr>
          <a:xfrm>
            <a:off x="7408903" y="2051283"/>
            <a:ext cx="1010653" cy="45468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案例一</a:t>
            </a:r>
          </a:p>
        </p:txBody>
      </p:sp>
      <p:sp>
        <p:nvSpPr>
          <p:cNvPr id="14" name="矩形 13"/>
          <p:cNvSpPr/>
          <p:nvPr/>
        </p:nvSpPr>
        <p:spPr>
          <a:xfrm>
            <a:off x="7395562" y="3601951"/>
            <a:ext cx="1010653" cy="419217"/>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案例二</a:t>
            </a:r>
          </a:p>
        </p:txBody>
      </p:sp>
      <p:sp>
        <p:nvSpPr>
          <p:cNvPr id="15" name="矩形 14"/>
          <p:cNvSpPr/>
          <p:nvPr/>
        </p:nvSpPr>
        <p:spPr>
          <a:xfrm>
            <a:off x="7304122" y="3446341"/>
            <a:ext cx="1183908" cy="1061823"/>
          </a:xfrm>
          <a:prstGeom prst="rect">
            <a:avLst/>
          </a:prstGeom>
          <a:noFill/>
          <a:ln>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600" dirty="0">
              <a:latin typeface="微軟正黑體" panose="020B0604030504040204" pitchFamily="34" charset="-120"/>
              <a:ea typeface="微軟正黑體" panose="020B0604030504040204" pitchFamily="34" charset="-120"/>
            </a:endParaRPr>
          </a:p>
        </p:txBody>
      </p:sp>
      <p:sp>
        <p:nvSpPr>
          <p:cNvPr id="16" name="矩形 15"/>
          <p:cNvSpPr/>
          <p:nvPr/>
        </p:nvSpPr>
        <p:spPr>
          <a:xfrm>
            <a:off x="7277442" y="4169610"/>
            <a:ext cx="1210588" cy="338554"/>
          </a:xfrm>
          <a:prstGeom prst="rect">
            <a:avLst/>
          </a:prstGeom>
        </p:spPr>
        <p:txBody>
          <a:bodyPr wrap="none">
            <a:spAutoFit/>
          </a:bodyPr>
          <a:lstStyle/>
          <a:p>
            <a:pPr algn="ctr"/>
            <a:r>
              <a:rPr lang="zh-TW" altLang="en-US" sz="1600" dirty="0">
                <a:latin typeface="微軟正黑體" panose="020B0604030504040204" pitchFamily="34" charset="-120"/>
                <a:ea typeface="微軟正黑體" panose="020B0604030504040204" pitchFamily="34" charset="-120"/>
              </a:rPr>
              <a:t>平台系統二</a:t>
            </a:r>
          </a:p>
        </p:txBody>
      </p:sp>
      <p:sp>
        <p:nvSpPr>
          <p:cNvPr id="17" name="矩形 16"/>
          <p:cNvSpPr/>
          <p:nvPr/>
        </p:nvSpPr>
        <p:spPr>
          <a:xfrm>
            <a:off x="7304121" y="2617498"/>
            <a:ext cx="1210589" cy="338554"/>
          </a:xfrm>
          <a:prstGeom prst="rect">
            <a:avLst/>
          </a:prstGeom>
        </p:spPr>
        <p:txBody>
          <a:bodyPr wrap="none">
            <a:spAutoFit/>
          </a:bodyPr>
          <a:lstStyle/>
          <a:p>
            <a:pPr algn="ctr"/>
            <a:r>
              <a:rPr lang="zh-TW" altLang="en-US" sz="1600" dirty="0">
                <a:latin typeface="微軟正黑體" panose="020B0604030504040204" pitchFamily="34" charset="-120"/>
                <a:ea typeface="微軟正黑體" panose="020B0604030504040204" pitchFamily="34" charset="-120"/>
              </a:rPr>
              <a:t>平台系統一</a:t>
            </a:r>
          </a:p>
        </p:txBody>
      </p:sp>
      <p:sp>
        <p:nvSpPr>
          <p:cNvPr id="18" name="矩形 17"/>
          <p:cNvSpPr/>
          <p:nvPr/>
        </p:nvSpPr>
        <p:spPr>
          <a:xfrm>
            <a:off x="7304122" y="1947811"/>
            <a:ext cx="1183908" cy="1008241"/>
          </a:xfrm>
          <a:prstGeom prst="rect">
            <a:avLst/>
          </a:prstGeom>
          <a:noFill/>
          <a:ln>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600" dirty="0">
              <a:latin typeface="微軟正黑體" panose="020B0604030504040204" pitchFamily="34" charset="-120"/>
              <a:ea typeface="微軟正黑體" panose="020B0604030504040204" pitchFamily="34" charset="-120"/>
            </a:endParaRPr>
          </a:p>
        </p:txBody>
      </p:sp>
      <p:sp>
        <p:nvSpPr>
          <p:cNvPr id="19" name="矩形 18"/>
          <p:cNvSpPr/>
          <p:nvPr/>
        </p:nvSpPr>
        <p:spPr>
          <a:xfrm>
            <a:off x="932029" y="6289194"/>
            <a:ext cx="1195199" cy="369332"/>
          </a:xfrm>
          <a:prstGeom prst="rect">
            <a:avLst/>
          </a:prstGeom>
        </p:spPr>
        <p:txBody>
          <a:bodyPr wrap="square">
            <a:spAutoFit/>
          </a:bodyPr>
          <a:lstStyle/>
          <a:p>
            <a:pPr algn="ctr"/>
            <a:r>
              <a:rPr lang="zh-TW" altLang="en-US" b="1" dirty="0">
                <a:latin typeface="微軟正黑體" panose="020B0604030504040204" pitchFamily="34" charset="-120"/>
                <a:ea typeface="微軟正黑體" panose="020B0604030504040204" pitchFamily="34" charset="-120"/>
              </a:rPr>
              <a:t>單一系統    </a:t>
            </a:r>
          </a:p>
        </p:txBody>
      </p:sp>
      <p:sp>
        <p:nvSpPr>
          <p:cNvPr id="23" name="矩形 22"/>
          <p:cNvSpPr/>
          <p:nvPr/>
        </p:nvSpPr>
        <p:spPr>
          <a:xfrm>
            <a:off x="6035149" y="5140267"/>
            <a:ext cx="546601" cy="317257"/>
          </a:xfrm>
          <a:prstGeom prst="rect">
            <a:avLst/>
          </a:prstGeom>
          <a:solidFill>
            <a:schemeClr val="accent1">
              <a:lumMod val="40000"/>
              <a:lumOff val="60000"/>
            </a:schemeClr>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400" dirty="0">
                <a:latin typeface="微軟正黑體" panose="020B0604030504040204" pitchFamily="34" charset="-120"/>
                <a:ea typeface="微軟正黑體" panose="020B0604030504040204" pitchFamily="34" charset="-120"/>
              </a:rPr>
              <a:t>技術</a:t>
            </a:r>
          </a:p>
        </p:txBody>
      </p:sp>
      <p:sp>
        <p:nvSpPr>
          <p:cNvPr id="25" name="矩形 24"/>
          <p:cNvSpPr/>
          <p:nvPr/>
        </p:nvSpPr>
        <p:spPr>
          <a:xfrm>
            <a:off x="2888236" y="2446003"/>
            <a:ext cx="1183908" cy="2609965"/>
          </a:xfrm>
          <a:prstGeom prst="rect">
            <a:avLst/>
          </a:prstGeom>
          <a:noFill/>
          <a:ln>
            <a:solidFill>
              <a:schemeClr val="tx1"/>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600" dirty="0">
              <a:latin typeface="微軟正黑體" panose="020B0604030504040204" pitchFamily="34" charset="-120"/>
              <a:ea typeface="微軟正黑體" panose="020B0604030504040204" pitchFamily="34" charset="-120"/>
            </a:endParaRPr>
          </a:p>
        </p:txBody>
      </p:sp>
      <p:cxnSp>
        <p:nvCxnSpPr>
          <p:cNvPr id="27" name="直線單箭頭接點 26"/>
          <p:cNvCxnSpPr/>
          <p:nvPr/>
        </p:nvCxnSpPr>
        <p:spPr>
          <a:xfrm>
            <a:off x="1917700" y="3705210"/>
            <a:ext cx="806187"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020641" y="3342671"/>
            <a:ext cx="543739" cy="307777"/>
          </a:xfrm>
          <a:prstGeom prst="rect">
            <a:avLst/>
          </a:prstGeom>
        </p:spPr>
        <p:txBody>
          <a:bodyPr wrap="none">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拆解</a:t>
            </a:r>
            <a:endParaRPr lang="zh-TW" altLang="en-US" sz="1400" b="1" dirty="0">
              <a:solidFill>
                <a:srgbClr val="C00000"/>
              </a:solidFill>
            </a:endParaRPr>
          </a:p>
        </p:txBody>
      </p:sp>
      <p:cxnSp>
        <p:nvCxnSpPr>
          <p:cNvPr id="32" name="直線單箭頭接點 31"/>
          <p:cNvCxnSpPr/>
          <p:nvPr/>
        </p:nvCxnSpPr>
        <p:spPr>
          <a:xfrm>
            <a:off x="4198583" y="4863612"/>
            <a:ext cx="910930" cy="83306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4093359" y="4501119"/>
            <a:ext cx="723275" cy="307777"/>
          </a:xfrm>
          <a:prstGeom prst="rect">
            <a:avLst/>
          </a:prstGeom>
        </p:spPr>
        <p:txBody>
          <a:bodyPr wrap="none">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服務化</a:t>
            </a:r>
            <a:endParaRPr lang="zh-TW" altLang="en-US" sz="1400" b="1" dirty="0">
              <a:solidFill>
                <a:srgbClr val="C00000"/>
              </a:solidFill>
            </a:endParaRPr>
          </a:p>
        </p:txBody>
      </p:sp>
      <p:sp>
        <p:nvSpPr>
          <p:cNvPr id="36" name="矩形 35"/>
          <p:cNvSpPr/>
          <p:nvPr/>
        </p:nvSpPr>
        <p:spPr>
          <a:xfrm>
            <a:off x="4112030" y="2195096"/>
            <a:ext cx="723275" cy="307777"/>
          </a:xfrm>
          <a:prstGeom prst="rect">
            <a:avLst/>
          </a:prstGeom>
        </p:spPr>
        <p:txBody>
          <a:bodyPr wrap="none">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服務化</a:t>
            </a:r>
            <a:endParaRPr lang="zh-TW" altLang="en-US" sz="1400" b="1" dirty="0">
              <a:solidFill>
                <a:srgbClr val="C00000"/>
              </a:solidFill>
            </a:endParaRPr>
          </a:p>
        </p:txBody>
      </p:sp>
      <p:cxnSp>
        <p:nvCxnSpPr>
          <p:cNvPr id="37" name="直線單箭頭接點 36"/>
          <p:cNvCxnSpPr/>
          <p:nvPr/>
        </p:nvCxnSpPr>
        <p:spPr>
          <a:xfrm flipV="1">
            <a:off x="4198583" y="2446003"/>
            <a:ext cx="781787" cy="333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4198583" y="3746348"/>
            <a:ext cx="2894506" cy="216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295606" y="3425786"/>
            <a:ext cx="723275" cy="307777"/>
          </a:xfrm>
          <a:prstGeom prst="rect">
            <a:avLst/>
          </a:prstGeom>
        </p:spPr>
        <p:txBody>
          <a:bodyPr wrap="none">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平台化</a:t>
            </a:r>
            <a:endParaRPr lang="zh-TW" altLang="en-US" sz="1400" b="1" dirty="0">
              <a:solidFill>
                <a:srgbClr val="C00000"/>
              </a:solidFill>
            </a:endParaRPr>
          </a:p>
        </p:txBody>
      </p:sp>
      <p:sp>
        <p:nvSpPr>
          <p:cNvPr id="45" name="矩形 44"/>
          <p:cNvSpPr/>
          <p:nvPr/>
        </p:nvSpPr>
        <p:spPr>
          <a:xfrm>
            <a:off x="317132" y="4380906"/>
            <a:ext cx="1723549" cy="646331"/>
          </a:xfrm>
          <a:prstGeom prst="rect">
            <a:avLst/>
          </a:prstGeom>
        </p:spPr>
        <p:txBody>
          <a:bodyPr wrap="none">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處理簡單的系統時，</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    採用單一系統，直覺</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    性佳。</a:t>
            </a:r>
            <a:endParaRPr lang="en-US" altLang="zh-TW" sz="1200" dirty="0">
              <a:latin typeface="微軟正黑體" panose="020B0604030504040204" pitchFamily="34" charset="-120"/>
              <a:ea typeface="微軟正黑體" panose="020B0604030504040204" pitchFamily="34" charset="-120"/>
            </a:endParaRPr>
          </a:p>
        </p:txBody>
      </p:sp>
      <p:sp>
        <p:nvSpPr>
          <p:cNvPr id="46" name="矩形 45"/>
          <p:cNvSpPr/>
          <p:nvPr/>
        </p:nvSpPr>
        <p:spPr>
          <a:xfrm>
            <a:off x="2461345" y="1296376"/>
            <a:ext cx="2050561" cy="830997"/>
          </a:xfrm>
          <a:prstGeom prst="rect">
            <a:avLst/>
          </a:prstGeom>
        </p:spPr>
        <p:txBody>
          <a:bodyPr wrap="none">
            <a:spAutoFit/>
          </a:bodyPr>
          <a:lstStyle/>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需要知識是較少就可修改</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某種程度邏輯是分離的</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物理上不分離</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營運和維護不獨立</a:t>
            </a:r>
          </a:p>
        </p:txBody>
      </p:sp>
      <p:sp>
        <p:nvSpPr>
          <p:cNvPr id="49" name="矩形 48"/>
          <p:cNvSpPr/>
          <p:nvPr/>
        </p:nvSpPr>
        <p:spPr>
          <a:xfrm>
            <a:off x="4865072" y="565467"/>
            <a:ext cx="1916826" cy="1200329"/>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以提供特殊服務為目的</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物理分離</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明確的協議</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有限知識</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獨立設計</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獨立營運</a:t>
            </a:r>
          </a:p>
        </p:txBody>
      </p:sp>
      <p:sp>
        <p:nvSpPr>
          <p:cNvPr id="50" name="矩形 49"/>
          <p:cNvSpPr/>
          <p:nvPr/>
        </p:nvSpPr>
        <p:spPr>
          <a:xfrm>
            <a:off x="5022419" y="4110112"/>
            <a:ext cx="1916826" cy="1015663"/>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以提供邏輯為目的</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邏輯分離</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明確的街口</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有限知識</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獨立設計</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51" name="矩形 50"/>
          <p:cNvSpPr/>
          <p:nvPr/>
        </p:nvSpPr>
        <p:spPr>
          <a:xfrm>
            <a:off x="7093089" y="565467"/>
            <a:ext cx="1916826" cy="1200329"/>
          </a:xfrm>
          <a:prstGeom prst="rect">
            <a:avLst/>
          </a:prstGeom>
        </p:spPr>
        <p:txBody>
          <a:bodyPr wrap="square">
            <a:spAutoFit/>
          </a:bodyPr>
          <a:lstStyle/>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以提供一般服務為目的</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獨立或合作營運</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基礎設施化</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市場化</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獨立設計</a:t>
            </a:r>
            <a:endParaRPr lang="en-US" altLang="zh-TW" sz="1200" dirty="0">
              <a:solidFill>
                <a:schemeClr val="accent6">
                  <a:lumMod val="75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75000"/>
                  </a:schemeClr>
                </a:solidFill>
                <a:latin typeface="微軟正黑體" panose="020B0604030504040204" pitchFamily="34" charset="-120"/>
                <a:ea typeface="微軟正黑體" panose="020B0604030504040204" pitchFamily="34" charset="-120"/>
              </a:rPr>
              <a:t>獨立進化</a:t>
            </a:r>
          </a:p>
        </p:txBody>
      </p:sp>
      <p:cxnSp>
        <p:nvCxnSpPr>
          <p:cNvPr id="3" name="直線接點 2"/>
          <p:cNvCxnSpPr/>
          <p:nvPr/>
        </p:nvCxnSpPr>
        <p:spPr>
          <a:xfrm flipH="1">
            <a:off x="2194560" y="1074268"/>
            <a:ext cx="9625" cy="505981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flipH="1">
            <a:off x="4753415" y="1072043"/>
            <a:ext cx="9625" cy="505981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flipH="1">
            <a:off x="6726568" y="1074268"/>
            <a:ext cx="9625" cy="505981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3048043" y="6281268"/>
            <a:ext cx="877163" cy="369332"/>
          </a:xfrm>
          <a:prstGeom prst="rect">
            <a:avLst/>
          </a:prstGeom>
        </p:spPr>
        <p:txBody>
          <a:bodyPr wrap="none">
            <a:spAutoFit/>
          </a:bodyPr>
          <a:lstStyle/>
          <a:p>
            <a:pPr algn="ctr"/>
            <a:r>
              <a:rPr lang="zh-TW" altLang="en-US" b="1" dirty="0">
                <a:latin typeface="微軟正黑體" panose="020B0604030504040204" pitchFamily="34" charset="-120"/>
                <a:ea typeface="微軟正黑體" panose="020B0604030504040204" pitchFamily="34" charset="-120"/>
              </a:rPr>
              <a:t>模組化</a:t>
            </a:r>
          </a:p>
        </p:txBody>
      </p:sp>
      <p:sp>
        <p:nvSpPr>
          <p:cNvPr id="47" name="矩形 46"/>
          <p:cNvSpPr/>
          <p:nvPr/>
        </p:nvSpPr>
        <p:spPr>
          <a:xfrm>
            <a:off x="5221138" y="6300572"/>
            <a:ext cx="877163" cy="369332"/>
          </a:xfrm>
          <a:prstGeom prst="rect">
            <a:avLst/>
          </a:prstGeom>
        </p:spPr>
        <p:txBody>
          <a:bodyPr wrap="none">
            <a:spAutoFit/>
          </a:bodyPr>
          <a:lstStyle/>
          <a:p>
            <a:pPr algn="ctr"/>
            <a:r>
              <a:rPr lang="zh-TW" altLang="en-US" b="1" dirty="0">
                <a:latin typeface="微軟正黑體" panose="020B0604030504040204" pitchFamily="34" charset="-120"/>
                <a:ea typeface="微軟正黑體" panose="020B0604030504040204" pitchFamily="34" charset="-120"/>
              </a:rPr>
              <a:t>服務化</a:t>
            </a:r>
          </a:p>
        </p:txBody>
      </p:sp>
      <p:sp>
        <p:nvSpPr>
          <p:cNvPr id="48" name="矩形 47"/>
          <p:cNvSpPr/>
          <p:nvPr/>
        </p:nvSpPr>
        <p:spPr>
          <a:xfrm>
            <a:off x="7093089" y="10273"/>
            <a:ext cx="2100575" cy="276999"/>
          </a:xfrm>
          <a:prstGeom prst="rect">
            <a:avLst/>
          </a:prstGeom>
        </p:spPr>
        <p:txBody>
          <a:bodyPr wrap="none">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 參考 </a:t>
            </a:r>
            <a:r>
              <a:rPr lang="en-US" altLang="zh-TW" sz="1200" dirty="0">
                <a:latin typeface="微軟正黑體" panose="020B0604030504040204" pitchFamily="34" charset="-120"/>
                <a:ea typeface="微軟正黑體" panose="020B0604030504040204" pitchFamily="34" charset="-120"/>
              </a:rPr>
              <a:t>twitter</a:t>
            </a:r>
            <a:r>
              <a:rPr lang="zh-TW" altLang="en-US" sz="1200" dirty="0">
                <a:latin typeface="微軟正黑體" panose="020B0604030504040204" pitchFamily="34" charset="-120"/>
                <a:ea typeface="微軟正黑體" panose="020B0604030504040204" pitchFamily="34" charset="-120"/>
              </a:rPr>
              <a:t>系統架構圖示 </a:t>
            </a:r>
            <a:r>
              <a:rPr lang="en-US" altLang="zh-TW" sz="1200" dirty="0">
                <a:latin typeface="微軟正黑體" panose="020B0604030504040204" pitchFamily="34" charset="-120"/>
                <a:ea typeface="微軟正黑體" panose="020B0604030504040204" pitchFamily="34" charset="-120"/>
              </a:rPr>
              <a:t>)</a:t>
            </a:r>
            <a:endParaRPr lang="zh-TW" altLang="en-US" sz="1200" dirty="0"/>
          </a:p>
        </p:txBody>
      </p:sp>
      <p:sp>
        <p:nvSpPr>
          <p:cNvPr id="52" name="矩形 51"/>
          <p:cNvSpPr/>
          <p:nvPr/>
        </p:nvSpPr>
        <p:spPr>
          <a:xfrm>
            <a:off x="7470833" y="6261962"/>
            <a:ext cx="877163" cy="369332"/>
          </a:xfrm>
          <a:prstGeom prst="rect">
            <a:avLst/>
          </a:prstGeom>
        </p:spPr>
        <p:txBody>
          <a:bodyPr wrap="none">
            <a:spAutoFit/>
          </a:bodyPr>
          <a:lstStyle/>
          <a:p>
            <a:pPr algn="ctr"/>
            <a:r>
              <a:rPr lang="zh-TW" altLang="en-US" b="1" dirty="0">
                <a:latin typeface="微軟正黑體" panose="020B0604030504040204" pitchFamily="34" charset="-120"/>
                <a:ea typeface="微軟正黑體" panose="020B0604030504040204" pitchFamily="34" charset="-120"/>
              </a:rPr>
              <a:t>平台化</a:t>
            </a:r>
          </a:p>
        </p:txBody>
      </p:sp>
      <p:sp>
        <p:nvSpPr>
          <p:cNvPr id="53" name="矩形 52"/>
          <p:cNvSpPr/>
          <p:nvPr/>
        </p:nvSpPr>
        <p:spPr>
          <a:xfrm>
            <a:off x="25654" y="6177462"/>
            <a:ext cx="595035" cy="584775"/>
          </a:xfrm>
          <a:prstGeom prst="rect">
            <a:avLst/>
          </a:prstGeom>
        </p:spPr>
        <p:txBody>
          <a:bodyPr wrap="none">
            <a:spAutoFit/>
          </a:bodyPr>
          <a:lstStyle/>
          <a:p>
            <a:r>
              <a:rPr lang="zh-TW" altLang="en-US" sz="1600" dirty="0">
                <a:solidFill>
                  <a:schemeClr val="bg1"/>
                </a:solidFill>
                <a:latin typeface="微軟正黑體" panose="020B0604030504040204" pitchFamily="34" charset="-120"/>
                <a:ea typeface="微軟正黑體" panose="020B0604030504040204" pitchFamily="34" charset="-120"/>
              </a:rPr>
              <a:t>拆解</a:t>
            </a:r>
            <a:endParaRPr lang="en-US" altLang="zh-TW" sz="1600" dirty="0">
              <a:solidFill>
                <a:schemeClr val="bg1"/>
              </a:solidFill>
              <a:latin typeface="微軟正黑體" panose="020B0604030504040204" pitchFamily="34" charset="-120"/>
              <a:ea typeface="微軟正黑體" panose="020B0604030504040204" pitchFamily="34" charset="-120"/>
            </a:endParaRPr>
          </a:p>
          <a:p>
            <a:r>
              <a:rPr lang="zh-TW" altLang="en-US" sz="1600" dirty="0">
                <a:solidFill>
                  <a:schemeClr val="bg1"/>
                </a:solidFill>
                <a:latin typeface="微軟正黑體" panose="020B0604030504040204" pitchFamily="34" charset="-120"/>
                <a:ea typeface="微軟正黑體" panose="020B0604030504040204" pitchFamily="34" charset="-120"/>
              </a:rPr>
              <a:t>行為</a:t>
            </a:r>
            <a:endParaRPr lang="zh-TW" altLang="en-US" sz="1600" dirty="0">
              <a:solidFill>
                <a:schemeClr val="bg1"/>
              </a:solidFill>
            </a:endParaRPr>
          </a:p>
        </p:txBody>
      </p:sp>
      <p:cxnSp>
        <p:nvCxnSpPr>
          <p:cNvPr id="44" name="直線單箭頭接點 43"/>
          <p:cNvCxnSpPr>
            <a:stCxn id="42" idx="3"/>
          </p:cNvCxnSpPr>
          <p:nvPr/>
        </p:nvCxnSpPr>
        <p:spPr>
          <a:xfrm flipV="1">
            <a:off x="910325" y="6431240"/>
            <a:ext cx="7742787" cy="38610"/>
          </a:xfrm>
          <a:prstGeom prst="straightConnector1">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291363" y="1943379"/>
            <a:ext cx="1742785" cy="1200329"/>
          </a:xfrm>
          <a:prstGeom prst="rect">
            <a:avLst/>
          </a:prstGeom>
        </p:spPr>
        <p:txBody>
          <a:bodyPr wrap="none">
            <a:spAutoFit/>
          </a:bodyPr>
          <a:lstStyle/>
          <a:p>
            <a:pPr marL="171450" indent="-171450">
              <a:buFont typeface="Arial" panose="020B0604020202020204" pitchFamily="34" charset="0"/>
              <a:buChar char="•"/>
            </a:pPr>
            <a:r>
              <a:rPr lang="zh-TW" altLang="en-US" sz="1200" dirty="0">
                <a:solidFill>
                  <a:schemeClr val="accent6">
                    <a:lumMod val="50000"/>
                  </a:schemeClr>
                </a:solidFill>
                <a:latin typeface="微軟正黑體" panose="020B0604030504040204" pitchFamily="34" charset="-120"/>
                <a:ea typeface="微軟正黑體" panose="020B0604030504040204" pitchFamily="34" charset="-120"/>
              </a:rPr>
              <a:t>傳統巨大單一的</a:t>
            </a:r>
            <a:endParaRPr lang="en-US" altLang="zh-TW" sz="1200"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50000"/>
                  </a:schemeClr>
                </a:solidFill>
                <a:latin typeface="微軟正黑體" panose="020B0604030504040204" pitchFamily="34" charset="-120"/>
                <a:ea typeface="微軟正黑體" panose="020B0604030504040204" pitchFamily="34" charset="-120"/>
              </a:rPr>
              <a:t>     團隊維護</a:t>
            </a:r>
            <a:endParaRPr lang="en-US" altLang="zh-TW" sz="1200" dirty="0">
              <a:solidFill>
                <a:schemeClr val="accent6">
                  <a:lumMod val="5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50000"/>
                  </a:schemeClr>
                </a:solidFill>
                <a:latin typeface="微軟正黑體" panose="020B0604030504040204" pitchFamily="34" charset="-120"/>
                <a:ea typeface="微軟正黑體" panose="020B0604030504040204" pitchFamily="34" charset="-120"/>
              </a:rPr>
              <a:t>需要整體的知識</a:t>
            </a:r>
            <a:endParaRPr lang="en-US" altLang="zh-TW" sz="1200"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1200" dirty="0">
                <a:solidFill>
                  <a:schemeClr val="accent6">
                    <a:lumMod val="50000"/>
                  </a:schemeClr>
                </a:solidFill>
                <a:latin typeface="微軟正黑體" panose="020B0604030504040204" pitchFamily="34" charset="-120"/>
                <a:ea typeface="微軟正黑體" panose="020B0604030504040204" pitchFamily="34" charset="-120"/>
              </a:rPr>
              <a:t>     才能修改</a:t>
            </a:r>
            <a:endParaRPr lang="en-US" altLang="zh-TW" sz="1200" dirty="0">
              <a:solidFill>
                <a:schemeClr val="accent6">
                  <a:lumMod val="5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50000"/>
                  </a:schemeClr>
                </a:solidFill>
                <a:latin typeface="微軟正黑體" panose="020B0604030504040204" pitchFamily="34" charset="-120"/>
                <a:ea typeface="微軟正黑體" panose="020B0604030504040204" pitchFamily="34" charset="-120"/>
              </a:rPr>
              <a:t>測試複雜、發布緩慢</a:t>
            </a:r>
            <a:endParaRPr lang="en-US" altLang="zh-TW" sz="1200" dirty="0">
              <a:solidFill>
                <a:schemeClr val="accent6">
                  <a:lumMod val="50000"/>
                </a:schemeClr>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dirty="0">
                <a:solidFill>
                  <a:schemeClr val="accent6">
                    <a:lumMod val="50000"/>
                  </a:schemeClr>
                </a:solidFill>
                <a:latin typeface="微軟正黑體" panose="020B0604030504040204" pitchFamily="34" charset="-120"/>
                <a:ea typeface="微軟正黑體" panose="020B0604030504040204" pitchFamily="34" charset="-120"/>
              </a:rPr>
              <a:t>牽一髮而動全身</a:t>
            </a:r>
          </a:p>
        </p:txBody>
      </p:sp>
      <p:sp>
        <p:nvSpPr>
          <p:cNvPr id="54" name="矩形 53"/>
          <p:cNvSpPr/>
          <p:nvPr/>
        </p:nvSpPr>
        <p:spPr>
          <a:xfrm>
            <a:off x="2769714" y="5264582"/>
            <a:ext cx="1569660" cy="646331"/>
          </a:xfrm>
          <a:prstGeom prst="rect">
            <a:avLst/>
          </a:prstGeom>
        </p:spPr>
        <p:txBody>
          <a:bodyPr wrap="none">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模組化可以協助將</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    複雜問題作適當的</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    分類。</a:t>
            </a:r>
            <a:endParaRPr lang="en-US" altLang="zh-TW" sz="1200" dirty="0">
              <a:latin typeface="微軟正黑體" panose="020B0604030504040204" pitchFamily="34" charset="-120"/>
              <a:ea typeface="微軟正黑體" panose="020B0604030504040204" pitchFamily="34" charset="-120"/>
            </a:endParaRPr>
          </a:p>
        </p:txBody>
      </p:sp>
      <p:sp>
        <p:nvSpPr>
          <p:cNvPr id="55" name="矩形 54"/>
          <p:cNvSpPr/>
          <p:nvPr/>
        </p:nvSpPr>
        <p:spPr>
          <a:xfrm>
            <a:off x="4966781" y="2657811"/>
            <a:ext cx="1838965" cy="646331"/>
          </a:xfrm>
          <a:prstGeom prst="rect">
            <a:avLst/>
          </a:prstGeom>
        </p:spPr>
        <p:txBody>
          <a:bodyPr wrap="none">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服務化的思考方式，</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   可以讓我們想到如何</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   重用服務的組合架構。</a:t>
            </a:r>
            <a:endParaRPr lang="en-US" altLang="zh-TW" sz="1200" dirty="0">
              <a:latin typeface="微軟正黑體" panose="020B0604030504040204" pitchFamily="34" charset="-120"/>
              <a:ea typeface="微軟正黑體" panose="020B0604030504040204" pitchFamily="34" charset="-120"/>
            </a:endParaRPr>
          </a:p>
        </p:txBody>
      </p:sp>
      <p:sp>
        <p:nvSpPr>
          <p:cNvPr id="56" name="矩形 55"/>
          <p:cNvSpPr/>
          <p:nvPr/>
        </p:nvSpPr>
        <p:spPr>
          <a:xfrm>
            <a:off x="7151260" y="4908267"/>
            <a:ext cx="1723549" cy="830997"/>
          </a:xfrm>
          <a:prstGeom prst="rect">
            <a:avLst/>
          </a:prstGeom>
        </p:spPr>
        <p:txBody>
          <a:bodyPr wrap="none">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平台化的思考方式，</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    可以讓我們立刻加大</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    處理問題的範圍及</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    能力。</a:t>
            </a:r>
            <a:endParaRPr lang="en-US" altLang="zh-TW"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29902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374441"/>
            <a:ext cx="9144000" cy="1456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latin typeface="微軟正黑體" panose="020B0604030504040204" pitchFamily="34" charset="-120"/>
                <a:ea typeface="微軟正黑體" panose="020B0604030504040204" pitchFamily="34" charset="-120"/>
              </a:rPr>
              <a:t>使用者故事是運用「抽象化」解題的</a:t>
            </a:r>
            <a:r>
              <a:rPr lang="zh-TW" altLang="en-US" sz="2800">
                <a:latin typeface="微軟正黑體" panose="020B0604030504040204" pitchFamily="34" charset="-120"/>
                <a:ea typeface="微軟正黑體" panose="020B0604030504040204" pitchFamily="34" charset="-120"/>
              </a:rPr>
              <a:t>文字敘述法</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45075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1391" y="1578082"/>
            <a:ext cx="7886700" cy="587775"/>
          </a:xfrm>
        </p:spPr>
        <p:txBody>
          <a:bodyPr>
            <a:normAutofit/>
          </a:bodyPr>
          <a:lstStyle/>
          <a:p>
            <a:r>
              <a:rPr lang="en-US" altLang="zh-TW" sz="3600" b="1" dirty="0">
                <a:solidFill>
                  <a:srgbClr val="C00000"/>
                </a:solidFill>
                <a:latin typeface="微軟正黑體" panose="020B0604030504040204" pitchFamily="34" charset="-120"/>
                <a:ea typeface="微軟正黑體" panose="020B0604030504040204" pitchFamily="34" charset="-120"/>
              </a:rPr>
              <a:t>》</a:t>
            </a:r>
            <a:r>
              <a:rPr lang="zh-TW" altLang="en-US" sz="3100" dirty="0">
                <a:latin typeface="微軟正黑體" panose="020B0604030504040204" pitchFamily="34" charset="-120"/>
                <a:ea typeface="微軟正黑體" panose="020B0604030504040204" pitchFamily="34" charset="-120"/>
              </a:rPr>
              <a:t>如何寫好使用者故事</a:t>
            </a:r>
            <a:r>
              <a:rPr lang="en-US" altLang="zh-TW" sz="3100" dirty="0">
                <a:latin typeface="微軟正黑體" panose="020B0604030504040204" pitchFamily="34" charset="-120"/>
                <a:ea typeface="微軟正黑體" panose="020B0604030504040204" pitchFamily="34" charset="-120"/>
              </a:rPr>
              <a:t>?</a:t>
            </a:r>
            <a:endParaRPr lang="zh-TW" altLang="en-US" sz="3100" dirty="0">
              <a:latin typeface="微軟正黑體" panose="020B0604030504040204" pitchFamily="34" charset="-120"/>
              <a:ea typeface="微軟正黑體" panose="020B0604030504040204" pitchFamily="34" charset="-120"/>
            </a:endParaRPr>
          </a:p>
        </p:txBody>
      </p:sp>
      <p:sp>
        <p:nvSpPr>
          <p:cNvPr id="4" name="矩形 3"/>
          <p:cNvSpPr/>
          <p:nvPr/>
        </p:nvSpPr>
        <p:spPr>
          <a:xfrm>
            <a:off x="807544" y="2149031"/>
            <a:ext cx="7380547" cy="400110"/>
          </a:xfrm>
          <a:prstGeom prst="rect">
            <a:avLst/>
          </a:prstGeom>
        </p:spPr>
        <p:txBody>
          <a:bodyPr wrap="none">
            <a:spAutoFit/>
          </a:bodyPr>
          <a:lstStyle/>
          <a:p>
            <a:r>
              <a:rPr lang="zh-TW" altLang="en-US" sz="2000" dirty="0">
                <a:latin typeface="微軟正黑體" panose="020B0604030504040204" pitchFamily="34" charset="-120"/>
                <a:ea typeface="微軟正黑體" panose="020B0604030504040204" pitchFamily="34" charset="-120"/>
              </a:rPr>
              <a:t>善用使用者故事的三大法寶</a:t>
            </a:r>
            <a:r>
              <a:rPr lang="en-US" altLang="zh-TW" sz="2000" dirty="0">
                <a:latin typeface="微軟正黑體" panose="020B0604030504040204" pitchFamily="34" charset="-120"/>
                <a:ea typeface="微軟正黑體" panose="020B0604030504040204" pitchFamily="34" charset="-120"/>
              </a:rPr>
              <a:t>: </a:t>
            </a:r>
            <a:r>
              <a:rPr lang="zh-TW" altLang="en-US" sz="2000" dirty="0">
                <a:solidFill>
                  <a:srgbClr val="C00000"/>
                </a:solidFill>
                <a:latin typeface="微軟正黑體" panose="020B0604030504040204" pitchFamily="34" charset="-120"/>
                <a:ea typeface="微軟正黑體" panose="020B0604030504040204" pitchFamily="34" charset="-120"/>
              </a:rPr>
              <a:t>畫面</a:t>
            </a:r>
            <a:r>
              <a:rPr lang="zh-TW" altLang="en-US" sz="2000" dirty="0">
                <a:latin typeface="微軟正黑體" panose="020B0604030504040204" pitchFamily="34" charset="-120"/>
                <a:ea typeface="微軟正黑體" panose="020B0604030504040204" pitchFamily="34" charset="-120"/>
              </a:rPr>
              <a:t>、</a:t>
            </a:r>
            <a:r>
              <a:rPr lang="zh-TW" altLang="en-US" sz="2000" dirty="0">
                <a:solidFill>
                  <a:srgbClr val="C00000"/>
                </a:solidFill>
                <a:latin typeface="微軟正黑體" panose="020B0604030504040204" pitchFamily="34" charset="-120"/>
                <a:ea typeface="微軟正黑體" panose="020B0604030504040204" pitchFamily="34" charset="-120"/>
              </a:rPr>
              <a:t>場景</a:t>
            </a:r>
            <a:r>
              <a:rPr lang="en-US" altLang="zh-TW" sz="2000" dirty="0">
                <a:latin typeface="微軟正黑體" panose="020B0604030504040204" pitchFamily="34" charset="-120"/>
                <a:ea typeface="微軟正黑體" panose="020B0604030504040204" pitchFamily="34" charset="-120"/>
              </a:rPr>
              <a:t>(scenario)</a:t>
            </a:r>
            <a:r>
              <a:rPr lang="zh-TW" altLang="en-US" sz="2000" dirty="0">
                <a:latin typeface="微軟正黑體" panose="020B0604030504040204" pitchFamily="34" charset="-120"/>
                <a:ea typeface="微軟正黑體" panose="020B0604030504040204" pitchFamily="34" charset="-120"/>
              </a:rPr>
              <a:t>及</a:t>
            </a:r>
            <a:r>
              <a:rPr lang="zh-TW" altLang="en-US" sz="2000" dirty="0">
                <a:solidFill>
                  <a:srgbClr val="C00000"/>
                </a:solidFill>
                <a:latin typeface="微軟正黑體" panose="020B0604030504040204" pitchFamily="34" charset="-120"/>
                <a:ea typeface="微軟正黑體" panose="020B0604030504040204" pitchFamily="34" charset="-120"/>
              </a:rPr>
              <a:t>工作流程</a:t>
            </a:r>
            <a:r>
              <a:rPr lang="zh-TW" altLang="en-US" sz="2000" dirty="0">
                <a:latin typeface="微軟正黑體" panose="020B0604030504040204" pitchFamily="34" charset="-120"/>
                <a:ea typeface="微軟正黑體" panose="020B0604030504040204" pitchFamily="34" charset="-120"/>
              </a:rPr>
              <a:t>。</a:t>
            </a:r>
            <a:endParaRPr lang="zh-TW" altLang="en-US" sz="2000" dirty="0"/>
          </a:p>
        </p:txBody>
      </p:sp>
      <p:sp>
        <p:nvSpPr>
          <p:cNvPr id="5" name="標題 1"/>
          <p:cNvSpPr txBox="1">
            <a:spLocks/>
          </p:cNvSpPr>
          <p:nvPr/>
        </p:nvSpPr>
        <p:spPr>
          <a:xfrm>
            <a:off x="301391" y="3667197"/>
            <a:ext cx="7886700" cy="5877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solidFill>
                  <a:srgbClr val="C00000"/>
                </a:solidFill>
                <a:latin typeface="微軟正黑體" panose="020B0604030504040204" pitchFamily="34" charset="-120"/>
                <a:ea typeface="微軟正黑體" panose="020B0604030504040204" pitchFamily="34" charset="-120"/>
              </a:rPr>
              <a:t>》</a:t>
            </a:r>
            <a:r>
              <a:rPr lang="zh-TW" altLang="en-US" sz="3100" dirty="0">
                <a:latin typeface="微軟正黑體" panose="020B0604030504040204" pitchFamily="34" charset="-120"/>
                <a:ea typeface="微軟正黑體" panose="020B0604030504040204" pitchFamily="34" charset="-120"/>
              </a:rPr>
              <a:t>如何結構化使用者故事</a:t>
            </a:r>
            <a:r>
              <a:rPr lang="en-US" altLang="zh-TW" sz="3100" dirty="0">
                <a:latin typeface="微軟正黑體" panose="020B0604030504040204" pitchFamily="34" charset="-120"/>
                <a:ea typeface="微軟正黑體" panose="020B0604030504040204" pitchFamily="34" charset="-120"/>
              </a:rPr>
              <a:t>?</a:t>
            </a:r>
            <a:r>
              <a:rPr lang="zh-TW" altLang="en-US" sz="3100" dirty="0">
                <a:latin typeface="微軟正黑體" panose="020B0604030504040204" pitchFamily="34" charset="-120"/>
                <a:ea typeface="微軟正黑體" panose="020B0604030504040204" pitchFamily="34" charset="-120"/>
              </a:rPr>
              <a:t>克服模糊需求</a:t>
            </a:r>
            <a:r>
              <a:rPr lang="en-US" altLang="zh-TW" sz="3100" dirty="0">
                <a:latin typeface="微軟正黑體" panose="020B0604030504040204" pitchFamily="34" charset="-120"/>
                <a:ea typeface="微軟正黑體" panose="020B0604030504040204" pitchFamily="34" charset="-120"/>
              </a:rPr>
              <a:t>?</a:t>
            </a:r>
            <a:endParaRPr lang="zh-TW" altLang="en-US" sz="3100" dirty="0">
              <a:latin typeface="微軟正黑體" panose="020B0604030504040204" pitchFamily="34" charset="-120"/>
              <a:ea typeface="微軟正黑體" panose="020B0604030504040204" pitchFamily="34" charset="-120"/>
            </a:endParaRPr>
          </a:p>
        </p:txBody>
      </p:sp>
      <p:sp>
        <p:nvSpPr>
          <p:cNvPr id="6" name="矩形 5"/>
          <p:cNvSpPr/>
          <p:nvPr/>
        </p:nvSpPr>
        <p:spPr>
          <a:xfrm>
            <a:off x="807544" y="4277726"/>
            <a:ext cx="6658618" cy="400110"/>
          </a:xfrm>
          <a:prstGeom prst="rect">
            <a:avLst/>
          </a:prstGeom>
        </p:spPr>
        <p:txBody>
          <a:bodyPr wrap="none">
            <a:spAutoFit/>
          </a:bodyPr>
          <a:lstStyle/>
          <a:p>
            <a:r>
              <a:rPr lang="zh-TW" altLang="en-US" sz="2000" dirty="0">
                <a:latin typeface="微軟正黑體" panose="020B0604030504040204" pitchFamily="34" charset="-120"/>
                <a:ea typeface="微軟正黑體" panose="020B0604030504040204" pitchFamily="34" charset="-120"/>
              </a:rPr>
              <a:t>善用「</a:t>
            </a:r>
            <a:r>
              <a:rPr lang="zh-TW" altLang="en-US" sz="2000" dirty="0">
                <a:solidFill>
                  <a:srgbClr val="C00000"/>
                </a:solidFill>
                <a:latin typeface="微軟正黑體" panose="020B0604030504040204" pitchFamily="34" charset="-120"/>
                <a:ea typeface="微軟正黑體" panose="020B0604030504040204" pitchFamily="34" charset="-120"/>
              </a:rPr>
              <a:t>使用者故事地圖</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User story mapping</a:t>
            </a:r>
            <a:r>
              <a:rPr lang="zh-TW" altLang="en-US" sz="2000" dirty="0">
                <a:latin typeface="微軟正黑體" panose="020B0604030504040204" pitchFamily="34" charset="-120"/>
                <a:ea typeface="微軟正黑體" panose="020B0604030504040204" pitchFamily="34" charset="-120"/>
              </a:rPr>
              <a:t>的分析法。</a:t>
            </a:r>
            <a:endParaRPr lang="zh-TW" altLang="en-US" sz="2000" dirty="0"/>
          </a:p>
        </p:txBody>
      </p:sp>
      <p:sp>
        <p:nvSpPr>
          <p:cNvPr id="7" name="標題 1"/>
          <p:cNvSpPr txBox="1">
            <a:spLocks/>
          </p:cNvSpPr>
          <p:nvPr/>
        </p:nvSpPr>
        <p:spPr>
          <a:xfrm>
            <a:off x="301391" y="5310002"/>
            <a:ext cx="7886700" cy="5877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solidFill>
                  <a:srgbClr val="C00000"/>
                </a:solidFill>
                <a:latin typeface="微軟正黑體" panose="020B0604030504040204" pitchFamily="34" charset="-120"/>
                <a:ea typeface="微軟正黑體" panose="020B0604030504040204" pitchFamily="34" charset="-120"/>
              </a:rPr>
              <a:t>》</a:t>
            </a:r>
            <a:r>
              <a:rPr lang="zh-TW" altLang="en-US" sz="3100" dirty="0">
                <a:latin typeface="微軟正黑體" panose="020B0604030504040204" pitchFamily="34" charset="-120"/>
                <a:ea typeface="微軟正黑體" panose="020B0604030504040204" pitchFamily="34" charset="-120"/>
              </a:rPr>
              <a:t>如何分解、組合使用者故事</a:t>
            </a:r>
            <a:r>
              <a:rPr lang="en-US" altLang="zh-TW" sz="3100" dirty="0">
                <a:latin typeface="微軟正黑體" panose="020B0604030504040204" pitchFamily="34" charset="-120"/>
                <a:ea typeface="微軟正黑體" panose="020B0604030504040204" pitchFamily="34" charset="-120"/>
              </a:rPr>
              <a:t>?</a:t>
            </a:r>
            <a:endParaRPr lang="zh-TW" altLang="en-US" sz="3100" dirty="0">
              <a:latin typeface="微軟正黑體" panose="020B0604030504040204" pitchFamily="34" charset="-120"/>
              <a:ea typeface="微軟正黑體" panose="020B0604030504040204" pitchFamily="34" charset="-120"/>
            </a:endParaRPr>
          </a:p>
        </p:txBody>
      </p:sp>
      <p:sp>
        <p:nvSpPr>
          <p:cNvPr id="8" name="矩形 7"/>
          <p:cNvSpPr/>
          <p:nvPr/>
        </p:nvSpPr>
        <p:spPr>
          <a:xfrm>
            <a:off x="807544" y="5876017"/>
            <a:ext cx="6207148" cy="400110"/>
          </a:xfrm>
          <a:prstGeom prst="rect">
            <a:avLst/>
          </a:prstGeom>
        </p:spPr>
        <p:txBody>
          <a:bodyPr wrap="none">
            <a:spAutoFit/>
          </a:bodyPr>
          <a:lstStyle/>
          <a:p>
            <a:r>
              <a:rPr lang="zh-TW" altLang="en-US" sz="2000" dirty="0">
                <a:latin typeface="微軟正黑體" panose="020B0604030504040204" pitchFamily="34" charset="-120"/>
                <a:ea typeface="微軟正黑體" panose="020B0604030504040204" pitchFamily="34" charset="-120"/>
              </a:rPr>
              <a:t>嘗試三變的原則</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zh-TW" altLang="en-US" sz="2000" dirty="0">
                <a:solidFill>
                  <a:srgbClr val="C00000"/>
                </a:solidFill>
                <a:latin typeface="微軟正黑體" panose="020B0604030504040204" pitchFamily="34" charset="-120"/>
                <a:ea typeface="微軟正黑體" panose="020B0604030504040204" pitchFamily="34" charset="-120"/>
              </a:rPr>
              <a:t>改變使用者</a:t>
            </a:r>
            <a:r>
              <a:rPr lang="zh-TW" altLang="en-US" sz="2000" dirty="0">
                <a:latin typeface="微軟正黑體" panose="020B0604030504040204" pitchFamily="34" charset="-120"/>
                <a:ea typeface="微軟正黑體" panose="020B0604030504040204" pitchFamily="34" charset="-120"/>
              </a:rPr>
              <a:t>、</a:t>
            </a:r>
            <a:r>
              <a:rPr lang="zh-TW" altLang="en-US" sz="2000" dirty="0">
                <a:solidFill>
                  <a:srgbClr val="C00000"/>
                </a:solidFill>
                <a:latin typeface="微軟正黑體" panose="020B0604030504040204" pitchFamily="34" charset="-120"/>
                <a:ea typeface="微軟正黑體" panose="020B0604030504040204" pitchFamily="34" charset="-120"/>
              </a:rPr>
              <a:t>改變利益</a:t>
            </a:r>
            <a:r>
              <a:rPr lang="zh-TW" altLang="en-US" sz="2000" dirty="0">
                <a:latin typeface="微軟正黑體" panose="020B0604030504040204" pitchFamily="34" charset="-120"/>
                <a:ea typeface="微軟正黑體" panose="020B0604030504040204" pitchFamily="34" charset="-120"/>
              </a:rPr>
              <a:t>及</a:t>
            </a:r>
            <a:r>
              <a:rPr lang="zh-TW" altLang="en-US" sz="2000" dirty="0">
                <a:solidFill>
                  <a:srgbClr val="C00000"/>
                </a:solidFill>
                <a:latin typeface="微軟正黑體" panose="020B0604030504040204" pitchFamily="34" charset="-120"/>
                <a:ea typeface="微軟正黑體" panose="020B0604030504040204" pitchFamily="34" charset="-120"/>
              </a:rPr>
              <a:t>改變願望</a:t>
            </a:r>
            <a:r>
              <a:rPr lang="zh-TW" altLang="en-US" sz="2000" dirty="0">
                <a:latin typeface="微軟正黑體" panose="020B0604030504040204" pitchFamily="34" charset="-120"/>
                <a:ea typeface="微軟正黑體" panose="020B0604030504040204" pitchFamily="34" charset="-120"/>
              </a:rPr>
              <a:t>。</a:t>
            </a:r>
            <a:endParaRPr lang="zh-TW" altLang="en-US" sz="2000" dirty="0"/>
          </a:p>
        </p:txBody>
      </p:sp>
      <p:sp>
        <p:nvSpPr>
          <p:cNvPr id="11" name="矩形 10"/>
          <p:cNvSpPr/>
          <p:nvPr/>
        </p:nvSpPr>
        <p:spPr>
          <a:xfrm>
            <a:off x="807544" y="2602865"/>
            <a:ext cx="8973885" cy="615553"/>
          </a:xfrm>
          <a:prstGeom prst="rect">
            <a:avLst/>
          </a:prstGeom>
        </p:spPr>
        <p:txBody>
          <a:bodyPr wrap="square">
            <a:spAutoFit/>
          </a:bodyPr>
          <a:lstStyle/>
          <a:p>
            <a:r>
              <a:rPr lang="zh-TW" altLang="en-US" sz="1700" dirty="0">
                <a:solidFill>
                  <a:schemeClr val="bg1">
                    <a:lumMod val="50000"/>
                  </a:schemeClr>
                </a:solidFill>
                <a:latin typeface="微軟正黑體" panose="020B0604030504040204" pitchFamily="34" charset="-120"/>
                <a:ea typeface="微軟正黑體" panose="020B0604030504040204" pitchFamily="34" charset="-120"/>
              </a:rPr>
              <a:t>場景</a:t>
            </a:r>
            <a:r>
              <a:rPr lang="en-US" altLang="zh-TW" sz="1700" dirty="0">
                <a:solidFill>
                  <a:schemeClr val="bg1">
                    <a:lumMod val="50000"/>
                  </a:schemeClr>
                </a:solidFill>
                <a:latin typeface="微軟正黑體" panose="020B0604030504040204" pitchFamily="34" charset="-120"/>
                <a:ea typeface="微軟正黑體" panose="020B0604030504040204" pitchFamily="34" charset="-120"/>
              </a:rPr>
              <a:t>:</a:t>
            </a:r>
            <a:r>
              <a:rPr lang="zh-TW" altLang="en-US" sz="1700" dirty="0">
                <a:solidFill>
                  <a:schemeClr val="bg1">
                    <a:lumMod val="50000"/>
                  </a:schemeClr>
                </a:solidFill>
                <a:latin typeface="微軟正黑體" panose="020B0604030504040204" pitchFamily="34" charset="-120"/>
                <a:ea typeface="微軟正黑體" panose="020B0604030504040204" pitchFamily="34" charset="-120"/>
              </a:rPr>
              <a:t> 指的是幾個想像的故事，包括使用者的特性、事件、產品與環境並且能足夠讓</a:t>
            </a:r>
            <a:endParaRPr lang="en-US" altLang="zh-TW" sz="1700" dirty="0">
              <a:solidFill>
                <a:schemeClr val="bg1">
                  <a:lumMod val="50000"/>
                </a:schemeClr>
              </a:solidFill>
              <a:latin typeface="微軟正黑體" panose="020B0604030504040204" pitchFamily="34" charset="-120"/>
              <a:ea typeface="微軟正黑體" panose="020B0604030504040204" pitchFamily="34" charset="-120"/>
            </a:endParaRPr>
          </a:p>
          <a:p>
            <a:r>
              <a:rPr lang="zh-TW" altLang="en-US" sz="1700" dirty="0">
                <a:solidFill>
                  <a:schemeClr val="bg1">
                    <a:lumMod val="50000"/>
                  </a:schemeClr>
                </a:solidFill>
                <a:latin typeface="微軟正黑體" panose="020B0604030504040204" pitchFamily="34" charset="-120"/>
                <a:ea typeface="微軟正黑體" panose="020B0604030504040204" pitchFamily="34" charset="-120"/>
              </a:rPr>
              <a:t>          我們用來探討一個想像所假設的未來實況，在情景之下的產品構想與設計主題。</a:t>
            </a:r>
          </a:p>
        </p:txBody>
      </p:sp>
      <p:sp>
        <p:nvSpPr>
          <p:cNvPr id="12" name="矩形 11"/>
          <p:cNvSpPr/>
          <p:nvPr/>
        </p:nvSpPr>
        <p:spPr>
          <a:xfrm>
            <a:off x="452725" y="283750"/>
            <a:ext cx="2618024" cy="584775"/>
          </a:xfrm>
          <a:prstGeom prst="rect">
            <a:avLst/>
          </a:prstGeom>
          <a:effectLst>
            <a:outerShdw blurRad="50800" dist="38100" dir="2700000" algn="tl" rotWithShape="0">
              <a:prstClr val="black">
                <a:alpha val="40000"/>
              </a:prstClr>
            </a:outerShdw>
          </a:effectLst>
        </p:spPr>
        <p:txBody>
          <a:bodyPr wrap="none">
            <a:spAutoFit/>
          </a:bodyPr>
          <a:lstStyle/>
          <a:p>
            <a:r>
              <a:rPr lang="zh-TW" altLang="en-US" sz="3200" dirty="0">
                <a:latin typeface="微軟正黑體" panose="020B0604030504040204" pitchFamily="34" charset="-120"/>
                <a:ea typeface="微軟正黑體" panose="020B0604030504040204" pitchFamily="34" charset="-120"/>
              </a:rPr>
              <a:t>使用者故事 </a:t>
            </a:r>
            <a:r>
              <a:rPr lang="en-US" altLang="zh-TW" sz="2800" dirty="0">
                <a:latin typeface="微軟正黑體" panose="020B0604030504040204" pitchFamily="34" charset="-120"/>
                <a:ea typeface="微軟正黑體" panose="020B0604030504040204" pitchFamily="34" charset="-120"/>
              </a:rPr>
              <a:t>…</a:t>
            </a:r>
            <a:endParaRPr lang="zh-TW" altLang="en-US" sz="2800" dirty="0"/>
          </a:p>
        </p:txBody>
      </p:sp>
      <p:pic>
        <p:nvPicPr>
          <p:cNvPr id="13" name="圖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5850" y="180967"/>
            <a:ext cx="3151718" cy="13703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12465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6392" y="4274387"/>
            <a:ext cx="8537608" cy="1154162"/>
          </a:xfrm>
          <a:prstGeom prst="rect">
            <a:avLst/>
          </a:prstGeom>
        </p:spPr>
        <p:txBody>
          <a:bodyPr wrap="square">
            <a:spAutoFit/>
          </a:bodyPr>
          <a:lstStyle/>
          <a:p>
            <a:pPr algn="ctr"/>
            <a:r>
              <a:rPr lang="zh-TW" altLang="en-US" sz="3200" dirty="0">
                <a:latin typeface="微軟正黑體" panose="020B0604030504040204" pitchFamily="34" charset="-120"/>
                <a:ea typeface="微軟正黑體" panose="020B0604030504040204" pitchFamily="34" charset="-120"/>
              </a:rPr>
              <a:t>不論我們如何的計劃，</a:t>
            </a:r>
            <a:endParaRPr lang="en-US" altLang="zh-TW" sz="3200" dirty="0">
              <a:latin typeface="微軟正黑體" panose="020B0604030504040204" pitchFamily="34" charset="-120"/>
              <a:ea typeface="微軟正黑體" panose="020B0604030504040204" pitchFamily="34" charset="-120"/>
            </a:endParaRPr>
          </a:p>
          <a:p>
            <a:pPr algn="ctr">
              <a:spcBef>
                <a:spcPts val="600"/>
              </a:spcBef>
            </a:pPr>
            <a:r>
              <a:rPr lang="zh-TW" altLang="en-US" sz="3200" dirty="0">
                <a:latin typeface="微軟正黑體" panose="020B0604030504040204" pitchFamily="34" charset="-120"/>
                <a:ea typeface="微軟正黑體" panose="020B0604030504040204" pitchFamily="34" charset="-120"/>
              </a:rPr>
              <a:t>最終總是有更多的人、時間及金錢需要投入的。</a:t>
            </a:r>
          </a:p>
        </p:txBody>
      </p:sp>
      <p:sp>
        <p:nvSpPr>
          <p:cNvPr id="5" name="矩形 4"/>
          <p:cNvSpPr/>
          <p:nvPr/>
        </p:nvSpPr>
        <p:spPr>
          <a:xfrm>
            <a:off x="837398" y="1431039"/>
            <a:ext cx="7757962" cy="1384995"/>
          </a:xfrm>
          <a:prstGeom prst="rect">
            <a:avLst/>
          </a:prstGeom>
        </p:spPr>
        <p:txBody>
          <a:bodyPr wrap="square">
            <a:spAutoFit/>
          </a:bodyPr>
          <a:lstStyle/>
          <a:p>
            <a:r>
              <a:rPr lang="en-US" altLang="zh-TW" sz="2800" dirty="0"/>
              <a:t>There’s always more to build than you have people, time, or money for. Always. </a:t>
            </a:r>
          </a:p>
          <a:p>
            <a:pPr algn="r"/>
            <a:r>
              <a:rPr lang="en-US" altLang="zh-TW" sz="2800" dirty="0"/>
              <a:t>Jeff Patton</a:t>
            </a:r>
          </a:p>
        </p:txBody>
      </p:sp>
      <p:sp>
        <p:nvSpPr>
          <p:cNvPr id="6" name="矩形 5"/>
          <p:cNvSpPr/>
          <p:nvPr/>
        </p:nvSpPr>
        <p:spPr>
          <a:xfrm>
            <a:off x="2699702" y="415846"/>
            <a:ext cx="3835474" cy="584775"/>
          </a:xfrm>
          <a:prstGeom prst="rect">
            <a:avLst/>
          </a:prstGeom>
          <a:effectLst>
            <a:outerShdw blurRad="50800" dist="38100" dir="2700000" algn="tl" rotWithShape="0">
              <a:prstClr val="black">
                <a:alpha val="40000"/>
              </a:prstClr>
            </a:outerShdw>
          </a:effectLst>
        </p:spPr>
        <p:txBody>
          <a:bodyPr wrap="none">
            <a:spAutoFit/>
          </a:bodyPr>
          <a:lstStyle/>
          <a:p>
            <a:r>
              <a:rPr lang="en-US" altLang="zh-TW" sz="3200" b="1" spc="300" dirty="0"/>
              <a:t>Plan to Build Less</a:t>
            </a:r>
          </a:p>
        </p:txBody>
      </p:sp>
    </p:spTree>
    <p:extLst>
      <p:ext uri="{BB962C8B-B14F-4D97-AF65-F5344CB8AC3E}">
        <p14:creationId xmlns:p14="http://schemas.microsoft.com/office/powerpoint/2010/main" val="834187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650756" y="2909746"/>
            <a:ext cx="3271133" cy="2902688"/>
          </a:xfrm>
          <a:prstGeom prst="rect">
            <a:avLst/>
          </a:prstGeom>
          <a:solidFill>
            <a:schemeClr val="bg1">
              <a:lumMod val="95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0" y="-138147"/>
            <a:ext cx="9394257" cy="1906435"/>
          </a:xfrm>
        </p:spPr>
        <p:txBody>
          <a:bodyPr>
            <a:normAutofit/>
          </a:bodyPr>
          <a:lstStyle/>
          <a:p>
            <a:pPr algn="ctr">
              <a:lnSpc>
                <a:spcPct val="100000"/>
              </a:lnSpc>
              <a:spcBef>
                <a:spcPts val="1800"/>
              </a:spcBef>
            </a:pPr>
            <a:r>
              <a:rPr lang="zh-TW" altLang="en-US" sz="2800" dirty="0">
                <a:latin typeface="微軟正黑體" panose="020B0604030504040204" pitchFamily="34" charset="-120"/>
                <a:ea typeface="微軟正黑體" panose="020B0604030504040204" pitchFamily="34" charset="-120"/>
              </a:rPr>
              <a:t>使用者地圖可以確保在需求模糊下</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的溝通依然明確而順暢</a:t>
            </a:r>
          </a:p>
        </p:txBody>
      </p:sp>
      <p:sp>
        <p:nvSpPr>
          <p:cNvPr id="4" name="矩形 3"/>
          <p:cNvSpPr/>
          <p:nvPr/>
        </p:nvSpPr>
        <p:spPr>
          <a:xfrm>
            <a:off x="1138320" y="5229273"/>
            <a:ext cx="3070459" cy="723275"/>
          </a:xfrm>
          <a:prstGeom prst="rect">
            <a:avLst/>
          </a:prstGeom>
        </p:spPr>
        <p:txBody>
          <a:bodyPr wrap="square">
            <a:spAutoFit/>
          </a:bodyPr>
          <a:lstStyle/>
          <a:p>
            <a:pPr algn="ctr"/>
            <a:r>
              <a:rPr lang="en-US" altLang="zh-TW" sz="2000" b="1" dirty="0">
                <a:latin typeface="微軟正黑體" panose="020B0604030504040204" pitchFamily="34" charset="-120"/>
                <a:ea typeface="微軟正黑體" panose="020B0604030504040204" pitchFamily="34" charset="-120"/>
              </a:rPr>
              <a:t>User Story Mapping</a:t>
            </a:r>
          </a:p>
          <a:p>
            <a:pPr algn="ctr">
              <a:spcBef>
                <a:spcPts val="600"/>
              </a:spcBef>
            </a:pPr>
            <a:r>
              <a:rPr lang="en-US" altLang="zh-TW" sz="1600" dirty="0">
                <a:latin typeface="微軟正黑體" panose="020B0604030504040204" pitchFamily="34" charset="-120"/>
                <a:ea typeface="微軟正黑體" panose="020B0604030504040204" pitchFamily="34" charset="-120"/>
              </a:rPr>
              <a:t>By Jeff Patton</a:t>
            </a:r>
            <a:endParaRPr lang="zh-TW" altLang="en-US" sz="1600" dirty="0">
              <a:latin typeface="微軟正黑體" panose="020B0604030504040204" pitchFamily="34" charset="-120"/>
              <a:ea typeface="微軟正黑體" panose="020B0604030504040204" pitchFamily="34" charset="-120"/>
            </a:endParaRPr>
          </a:p>
        </p:txBody>
      </p:sp>
      <p:sp>
        <p:nvSpPr>
          <p:cNvPr id="6" name="矩形 5"/>
          <p:cNvSpPr/>
          <p:nvPr/>
        </p:nvSpPr>
        <p:spPr>
          <a:xfrm>
            <a:off x="5698155" y="1777763"/>
            <a:ext cx="3176336" cy="3960058"/>
          </a:xfrm>
          <a:prstGeom prst="rect">
            <a:avLst/>
          </a:prstGeom>
        </p:spPr>
        <p:txBody>
          <a:bodyPr wrap="square">
            <a:spAutoFit/>
          </a:bodyPr>
          <a:lstStyle/>
          <a:p>
            <a:pPr algn="ctr">
              <a:spcBef>
                <a:spcPts val="200"/>
              </a:spcBef>
            </a:pPr>
            <a:r>
              <a:rPr lang="zh-TW" altLang="en-US" sz="2400" b="1" dirty="0">
                <a:latin typeface="微軟正黑體" panose="020B0604030504040204" pitchFamily="34" charset="-120"/>
                <a:ea typeface="微軟正黑體" panose="020B0604030504040204" pitchFamily="34" charset="-120"/>
              </a:rPr>
              <a:t>使用者</a:t>
            </a:r>
            <a:r>
              <a:rPr lang="zh-CN" altLang="en-US" sz="2400" b="1" dirty="0">
                <a:latin typeface="微軟正黑體" panose="020B0604030504040204" pitchFamily="34" charset="-120"/>
                <a:ea typeface="微軟正黑體" panose="020B0604030504040204" pitchFamily="34" charset="-120"/>
              </a:rPr>
              <a:t>故事</a:t>
            </a:r>
            <a:r>
              <a:rPr lang="zh-TW" altLang="en-US" sz="2400" b="1" dirty="0">
                <a:latin typeface="微軟正黑體" panose="020B0604030504040204" pitchFamily="34" charset="-120"/>
                <a:ea typeface="微軟正黑體" panose="020B0604030504040204" pitchFamily="34" charset="-120"/>
              </a:rPr>
              <a:t>地圖</a:t>
            </a:r>
            <a:endParaRPr lang="en-US" altLang="zh-TW" sz="2400" b="1" dirty="0">
              <a:latin typeface="微軟正黑體" panose="020B0604030504040204" pitchFamily="34" charset="-120"/>
              <a:ea typeface="微軟正黑體" panose="020B0604030504040204" pitchFamily="34" charset="-120"/>
            </a:endParaRPr>
          </a:p>
          <a:p>
            <a:pPr algn="ctr">
              <a:spcBef>
                <a:spcPts val="200"/>
              </a:spcBef>
            </a:pPr>
            <a:r>
              <a:rPr lang="en-US" altLang="zh-TW" sz="2000" dirty="0">
                <a:latin typeface="微軟正黑體" panose="020B0604030504040204" pitchFamily="34" charset="-120"/>
                <a:ea typeface="微軟正黑體" panose="020B0604030504040204" pitchFamily="34" charset="-120"/>
              </a:rPr>
              <a:t>User Story Mapping</a:t>
            </a:r>
          </a:p>
          <a:p>
            <a:pPr algn="ctr">
              <a:spcBef>
                <a:spcPts val="600"/>
              </a:spcBef>
            </a:pPr>
            <a:r>
              <a:rPr lang="en-US" altLang="zh-TW" sz="2000" dirty="0">
                <a:latin typeface="微軟正黑體" panose="020B0604030504040204" pitchFamily="34" charset="-120"/>
                <a:ea typeface="微軟正黑體" panose="020B0604030504040204" pitchFamily="34" charset="-120"/>
              </a:rPr>
              <a:t>--------------------------</a:t>
            </a:r>
          </a:p>
          <a:p>
            <a:pPr>
              <a:spcBef>
                <a:spcPts val="1000"/>
              </a:spcBef>
            </a:pPr>
            <a:r>
              <a:rPr lang="zh-TW" altLang="en-US" sz="2400" dirty="0">
                <a:latin typeface="微軟正黑體" panose="020B0604030504040204" pitchFamily="34" charset="-120"/>
                <a:ea typeface="微軟正黑體" panose="020B0604030504040204" pitchFamily="34" charset="-120"/>
              </a:rPr>
              <a:t>階層式的分析方式，</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CN" altLang="en-US" sz="2400" dirty="0">
                <a:latin typeface="微軟正黑體" panose="020B0604030504040204" pitchFamily="34" charset="-120"/>
                <a:ea typeface="微軟正黑體" panose="020B0604030504040204" pitchFamily="34" charset="-120"/>
              </a:rPr>
              <a:t>讓我們</a:t>
            </a:r>
            <a:r>
              <a:rPr lang="zh-TW" altLang="en-US" sz="2400" dirty="0">
                <a:latin typeface="微軟正黑體" panose="020B0604030504040204" pitchFamily="34" charset="-120"/>
                <a:ea typeface="微軟正黑體" panose="020B0604030504040204" pitchFamily="34" charset="-120"/>
              </a:rPr>
              <a:t>能更清楚的</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看到產品的全貌，且</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更能方便的以</a:t>
            </a:r>
            <a:r>
              <a:rPr lang="zh-CN" altLang="en-US" sz="2400" dirty="0">
                <a:latin typeface="微軟正黑體" panose="020B0604030504040204" pitchFamily="34" charset="-120"/>
                <a:ea typeface="微軟正黑體" panose="020B0604030504040204" pitchFamily="34" charset="-120"/>
              </a:rPr>
              <a:t>集</a:t>
            </a:r>
            <a:r>
              <a:rPr lang="zh-TW" altLang="en-US" sz="2400" dirty="0">
                <a:latin typeface="微軟正黑體" panose="020B0604030504040204" pitchFamily="34" charset="-120"/>
                <a:ea typeface="微軟正黑體" panose="020B0604030504040204" pitchFamily="34" charset="-120"/>
              </a:rPr>
              <a:t>合的</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方式與客</a:t>
            </a:r>
            <a:r>
              <a:rPr lang="zh-CN" altLang="en-US" sz="2400" dirty="0">
                <a:latin typeface="微軟正黑體" panose="020B0604030504040204" pitchFamily="34" charset="-120"/>
                <a:ea typeface="微軟正黑體" panose="020B0604030504040204" pitchFamily="34" charset="-120"/>
              </a:rPr>
              <a:t>戶</a:t>
            </a:r>
            <a:r>
              <a:rPr lang="zh-TW" altLang="en-US" sz="2400" dirty="0">
                <a:latin typeface="微軟正黑體" panose="020B0604030504040204" pitchFamily="34" charset="-120"/>
                <a:ea typeface="微軟正黑體" panose="020B0604030504040204" pitchFamily="34" charset="-120"/>
              </a:rPr>
              <a:t>進行溝通</a:t>
            </a:r>
            <a:endParaRPr lang="en-US" altLang="zh-TW" sz="2400" dirty="0">
              <a:latin typeface="微軟正黑體" panose="020B0604030504040204" pitchFamily="34" charset="-120"/>
              <a:ea typeface="微軟正黑體" panose="020B0604030504040204" pitchFamily="34" charset="-120"/>
            </a:endParaRPr>
          </a:p>
          <a:p>
            <a:pPr>
              <a:spcBef>
                <a:spcPts val="600"/>
              </a:spcBef>
            </a:pPr>
            <a:r>
              <a:rPr lang="zh-CN" altLang="en-US" sz="2400" dirty="0">
                <a:latin typeface="微軟正黑體" panose="020B0604030504040204" pitchFamily="34" charset="-120"/>
                <a:ea typeface="微軟正黑體" panose="020B0604030504040204" pitchFamily="34" charset="-120"/>
              </a:rPr>
              <a:t>和經驗</a:t>
            </a:r>
            <a:r>
              <a:rPr lang="zh-TW" altLang="en-US" sz="2400" dirty="0">
                <a:latin typeface="微軟正黑體" panose="020B0604030504040204" pitchFamily="34" charset="-120"/>
                <a:ea typeface="微軟正黑體" panose="020B0604030504040204" pitchFamily="34" charset="-120"/>
              </a:rPr>
              <a:t>交流</a:t>
            </a:r>
            <a:r>
              <a:rPr lang="zh-CN" altLang="en-US"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a:blip r:embed="rId2"/>
          <a:stretch>
            <a:fillRect/>
          </a:stretch>
        </p:blipFill>
        <p:spPr>
          <a:xfrm>
            <a:off x="501515" y="1941543"/>
            <a:ext cx="4344070" cy="2919215"/>
          </a:xfrm>
          <a:prstGeom prst="rect">
            <a:avLst/>
          </a:prstGeom>
        </p:spPr>
      </p:pic>
    </p:spTree>
    <p:extLst>
      <p:ext uri="{BB962C8B-B14F-4D97-AF65-F5344CB8AC3E}">
        <p14:creationId xmlns:p14="http://schemas.microsoft.com/office/powerpoint/2010/main" val="1752349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892" y="1716746"/>
            <a:ext cx="3687347" cy="2531979"/>
          </a:xfrm>
          <a:prstGeom prst="rect">
            <a:avLst/>
          </a:prstGeom>
          <a:effectLst>
            <a:outerShdw blurRad="50800" dist="38100" dir="2700000" algn="tl" rotWithShape="0">
              <a:prstClr val="black">
                <a:alpha val="40000"/>
              </a:prstClr>
            </a:outerShdw>
          </a:effectLst>
        </p:spPr>
      </p:pic>
      <p:sp>
        <p:nvSpPr>
          <p:cNvPr id="7" name="矩形 6"/>
          <p:cNvSpPr/>
          <p:nvPr/>
        </p:nvSpPr>
        <p:spPr>
          <a:xfrm>
            <a:off x="4681672" y="4881302"/>
            <a:ext cx="3289490" cy="307777"/>
          </a:xfrm>
          <a:prstGeom prst="rect">
            <a:avLst/>
          </a:prstGeom>
        </p:spPr>
        <p:txBody>
          <a:bodyPr wrap="none">
            <a:spAutoFit/>
          </a:bodyPr>
          <a:lstStyle/>
          <a:p>
            <a:r>
              <a:rPr lang="en-US" altLang="zh-TW" sz="1400" b="1" dirty="0">
                <a:latin typeface="微軟正黑體" panose="020B0604030504040204" pitchFamily="34" charset="-120"/>
                <a:ea typeface="微軟正黑體" panose="020B0604030504040204" pitchFamily="34" charset="-120"/>
              </a:rPr>
              <a:t>P</a:t>
            </a:r>
            <a:r>
              <a:rPr lang="en-US" altLang="zh-TW" sz="1200" dirty="0">
                <a:latin typeface="微軟正黑體" panose="020B0604030504040204" pitchFamily="34" charset="-120"/>
                <a:ea typeface="微軟正黑體" panose="020B0604030504040204" pitchFamily="34" charset="-120"/>
              </a:rPr>
              <a:t>otentially</a:t>
            </a:r>
            <a:r>
              <a:rPr lang="en-US" altLang="zh-TW" sz="12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S</a:t>
            </a:r>
            <a:r>
              <a:rPr lang="en-US" altLang="zh-TW" sz="1200" dirty="0">
                <a:latin typeface="微軟正黑體" panose="020B0604030504040204" pitchFamily="34" charset="-120"/>
                <a:ea typeface="微軟正黑體" panose="020B0604030504040204" pitchFamily="34" charset="-120"/>
              </a:rPr>
              <a:t>hippable</a:t>
            </a:r>
            <a:r>
              <a:rPr lang="en-US" altLang="zh-TW" sz="1400" b="1" dirty="0">
                <a:latin typeface="微軟正黑體" panose="020B0604030504040204" pitchFamily="34" charset="-120"/>
                <a:ea typeface="微軟正黑體" panose="020B0604030504040204" pitchFamily="34" charset="-120"/>
              </a:rPr>
              <a:t> P</a:t>
            </a:r>
            <a:r>
              <a:rPr lang="en-US" altLang="zh-TW" sz="1200" dirty="0">
                <a:latin typeface="微軟正黑體" panose="020B0604030504040204" pitchFamily="34" charset="-120"/>
                <a:ea typeface="微軟正黑體" panose="020B0604030504040204" pitchFamily="34" charset="-120"/>
              </a:rPr>
              <a:t>roduct</a:t>
            </a:r>
            <a:r>
              <a:rPr lang="en-US" altLang="zh-TW" sz="1400" b="1" dirty="0">
                <a:latin typeface="微軟正黑體" panose="020B0604030504040204" pitchFamily="34" charset="-120"/>
                <a:ea typeface="微軟正黑體" panose="020B0604030504040204" pitchFamily="34" charset="-120"/>
              </a:rPr>
              <a:t> I</a:t>
            </a:r>
            <a:r>
              <a:rPr lang="en-US" altLang="zh-TW" sz="1200" dirty="0">
                <a:latin typeface="微軟正黑體" panose="020B0604030504040204" pitchFamily="34" charset="-120"/>
                <a:ea typeface="微軟正黑體" panose="020B0604030504040204" pitchFamily="34" charset="-120"/>
              </a:rPr>
              <a:t>ncrement</a:t>
            </a:r>
            <a:endParaRPr lang="zh-TW" altLang="en-US" sz="1200" dirty="0"/>
          </a:p>
        </p:txBody>
      </p:sp>
      <p:cxnSp>
        <p:nvCxnSpPr>
          <p:cNvPr id="9" name="直線單箭頭接點 8"/>
          <p:cNvCxnSpPr/>
          <p:nvPr/>
        </p:nvCxnSpPr>
        <p:spPr>
          <a:xfrm flipV="1">
            <a:off x="4117892" y="3078244"/>
            <a:ext cx="2648668" cy="180305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6"/>
          <p:cNvSpPr>
            <a:spLocks noChangeArrowheads="1"/>
          </p:cNvSpPr>
          <p:nvPr/>
        </p:nvSpPr>
        <p:spPr bwMode="auto">
          <a:xfrm>
            <a:off x="4883884" y="4452783"/>
            <a:ext cx="2660955" cy="38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7132" tIns="76176" rIns="38088" bIns="0" numCol="1" anchor="ctr" anchorCtr="0" compatLnSpc="1">
            <a:prstTxWarp prst="textNoShape">
              <a:avLst/>
            </a:prstTxWarp>
            <a:spAutoFit/>
          </a:bodyPr>
          <a:lstStyle/>
          <a:p>
            <a:pPr lvl="0" algn="r" eaLnBrk="0" fontAlgn="base" hangingPunct="0">
              <a:spcBef>
                <a:spcPct val="0"/>
              </a:spcBef>
              <a:spcAft>
                <a:spcPct val="0"/>
              </a:spcAft>
            </a:pPr>
            <a:r>
              <a:rPr lang="zh-TW" altLang="en-US" sz="2000" dirty="0">
                <a:latin typeface="微軟正黑體" panose="020B0604030504040204" pitchFamily="34" charset="-120"/>
                <a:ea typeface="微軟正黑體" panose="020B0604030504040204" pitchFamily="34" charset="-120"/>
              </a:rPr>
              <a:t>潛在可交付的產品增量</a:t>
            </a:r>
            <a:endParaRPr kumimoji="0" lang="zh-TW" altLang="zh-TW" sz="20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cxnSp>
        <p:nvCxnSpPr>
          <p:cNvPr id="18" name="直線接點 17"/>
          <p:cNvCxnSpPr/>
          <p:nvPr/>
        </p:nvCxnSpPr>
        <p:spPr>
          <a:xfrm>
            <a:off x="4117892" y="4881302"/>
            <a:ext cx="377784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3706" y="5711750"/>
            <a:ext cx="9167706" cy="1154162"/>
          </a:xfrm>
          <a:prstGeom prst="rect">
            <a:avLst/>
          </a:prstGeom>
        </p:spPr>
        <p:txBody>
          <a:bodyPr wrap="square">
            <a:spAutoFit/>
          </a:bodyPr>
          <a:lstStyle/>
          <a:p>
            <a:pPr algn="ctr"/>
            <a:r>
              <a:rPr lang="en-US" altLang="zh-TW" dirty="0">
                <a:solidFill>
                  <a:srgbClr val="333333"/>
                </a:solidFill>
                <a:latin typeface="Arial" panose="020B0604020202020204" pitchFamily="34" charset="0"/>
              </a:rPr>
              <a:t> </a:t>
            </a:r>
            <a:r>
              <a:rPr lang="zh-TW" altLang="en-US" dirty="0">
                <a:solidFill>
                  <a:srgbClr val="333333"/>
                </a:solidFill>
                <a:latin typeface="微軟正黑體" panose="020B0604030504040204" pitchFamily="34" charset="-120"/>
                <a:ea typeface="微軟正黑體" panose="020B0604030504040204" pitchFamily="34" charset="-120"/>
              </a:rPr>
              <a:t>敏捷對</a:t>
            </a:r>
            <a:r>
              <a:rPr lang="zh-TW" altLang="en-US" b="1" u="sng" dirty="0">
                <a:solidFill>
                  <a:srgbClr val="333333"/>
                </a:solidFill>
                <a:latin typeface="微軟正黑體" panose="020B0604030504040204" pitchFamily="34" charset="-120"/>
                <a:ea typeface="微軟正黑體" panose="020B0604030504040204" pitchFamily="34" charset="-120"/>
              </a:rPr>
              <a:t>需求定義和管理</a:t>
            </a:r>
            <a:r>
              <a:rPr lang="zh-TW" altLang="en-US" dirty="0">
                <a:solidFill>
                  <a:srgbClr val="333333"/>
                </a:solidFill>
                <a:latin typeface="微軟正黑體" panose="020B0604030504040204" pitchFamily="34" charset="-120"/>
                <a:ea typeface="微軟正黑體" panose="020B0604030504040204" pitchFamily="34" charset="-120"/>
              </a:rPr>
              <a:t>的規範由於常常需要跨部門，</a:t>
            </a:r>
            <a:endParaRPr lang="en-US" altLang="zh-TW" dirty="0">
              <a:solidFill>
                <a:srgbClr val="333333"/>
              </a:solidFill>
              <a:latin typeface="微軟正黑體" panose="020B0604030504040204" pitchFamily="34" charset="-120"/>
              <a:ea typeface="微軟正黑體" panose="020B0604030504040204" pitchFamily="34" charset="-120"/>
            </a:endParaRPr>
          </a:p>
          <a:p>
            <a:pPr algn="ctr">
              <a:spcBef>
                <a:spcPts val="600"/>
              </a:spcBef>
            </a:pPr>
            <a:r>
              <a:rPr lang="zh-TW" altLang="en-US" dirty="0">
                <a:solidFill>
                  <a:srgbClr val="333333"/>
                </a:solidFill>
                <a:latin typeface="微軟正黑體" panose="020B0604030504040204" pitchFamily="34" charset="-120"/>
                <a:ea typeface="微軟正黑體" panose="020B0604030504040204" pitchFamily="34" charset="-120"/>
              </a:rPr>
              <a:t>必須以</a:t>
            </a:r>
            <a:r>
              <a:rPr lang="en-US" altLang="zh-TW" dirty="0">
                <a:solidFill>
                  <a:srgbClr val="333333"/>
                </a:solidFill>
                <a:latin typeface="微軟正黑體" panose="020B0604030504040204" pitchFamily="34" charset="-120"/>
                <a:ea typeface="微軟正黑體" panose="020B0604030504040204" pitchFamily="34" charset="-120"/>
              </a:rPr>
              <a:t>Lean</a:t>
            </a:r>
            <a:r>
              <a:rPr lang="zh-TW" altLang="en-US" dirty="0">
                <a:solidFill>
                  <a:srgbClr val="333333"/>
                </a:solidFill>
                <a:latin typeface="微軟正黑體" panose="020B0604030504040204" pitchFamily="34" charset="-120"/>
                <a:ea typeface="微軟正黑體" panose="020B0604030504040204" pitchFamily="34" charset="-120"/>
              </a:rPr>
              <a:t>為前提做考量，經常以</a:t>
            </a:r>
            <a:r>
              <a:rPr lang="zh-TW" altLang="en-US" u="sng" dirty="0">
                <a:solidFill>
                  <a:srgbClr val="333333"/>
                </a:solidFill>
                <a:latin typeface="微軟正黑體" panose="020B0604030504040204" pitchFamily="34" charset="-120"/>
                <a:ea typeface="微軟正黑體" panose="020B0604030504040204" pitchFamily="34" charset="-120"/>
              </a:rPr>
              <a:t>不定期的</a:t>
            </a:r>
            <a:r>
              <a:rPr lang="en-US" altLang="zh-TW" b="1" u="sng" dirty="0">
                <a:latin typeface="微軟正黑體" panose="020B0604030504040204" pitchFamily="34" charset="-120"/>
                <a:ea typeface="微軟正黑體" panose="020B0604030504040204" pitchFamily="34" charset="-120"/>
              </a:rPr>
              <a:t>Workshop</a:t>
            </a:r>
            <a:r>
              <a:rPr lang="zh-TW" altLang="en-US" dirty="0">
                <a:solidFill>
                  <a:srgbClr val="333333"/>
                </a:solidFill>
                <a:latin typeface="微軟正黑體" panose="020B0604030504040204" pitchFamily="34" charset="-120"/>
                <a:ea typeface="微軟正黑體" panose="020B0604030504040204" pitchFamily="34" charset="-120"/>
              </a:rPr>
              <a:t>形式出現。</a:t>
            </a:r>
            <a:endParaRPr lang="en-US" altLang="zh-TW" dirty="0">
              <a:solidFill>
                <a:srgbClr val="333333"/>
              </a:solidFill>
              <a:latin typeface="微軟正黑體" panose="020B0604030504040204" pitchFamily="34" charset="-120"/>
              <a:ea typeface="微軟正黑體" panose="020B0604030504040204" pitchFamily="34" charset="-120"/>
            </a:endParaRPr>
          </a:p>
          <a:p>
            <a:pPr algn="ctr">
              <a:spcBef>
                <a:spcPts val="1200"/>
              </a:spcBef>
            </a:pPr>
            <a:r>
              <a:rPr lang="en-US" altLang="zh-TW" sz="1600" dirty="0">
                <a:solidFill>
                  <a:srgbClr val="333333"/>
                </a:solidFill>
                <a:latin typeface="Arial" panose="020B0604020202020204" pitchFamily="34" charset="0"/>
              </a:rPr>
              <a:t>(</a:t>
            </a:r>
            <a:r>
              <a:rPr lang="en-US" altLang="zh-TW" sz="1600" b="1" dirty="0">
                <a:solidFill>
                  <a:srgbClr val="333333"/>
                </a:solidFill>
                <a:latin typeface="Arial" panose="020B0604020202020204" pitchFamily="34" charset="0"/>
              </a:rPr>
              <a:t>R</a:t>
            </a:r>
            <a:r>
              <a:rPr lang="en-US" altLang="zh-TW" sz="1600" dirty="0">
                <a:solidFill>
                  <a:srgbClr val="333333"/>
                </a:solidFill>
                <a:latin typeface="Arial" panose="020B0604020202020204" pitchFamily="34" charset="0"/>
              </a:rPr>
              <a:t>equirements </a:t>
            </a:r>
            <a:r>
              <a:rPr lang="en-US" altLang="zh-TW" sz="1600" b="1" dirty="0">
                <a:solidFill>
                  <a:srgbClr val="333333"/>
                </a:solidFill>
                <a:latin typeface="Arial" panose="020B0604020202020204" pitchFamily="34" charset="0"/>
              </a:rPr>
              <a:t>D</a:t>
            </a:r>
            <a:r>
              <a:rPr lang="en-US" altLang="zh-TW" sz="1600" dirty="0">
                <a:solidFill>
                  <a:srgbClr val="333333"/>
                </a:solidFill>
                <a:latin typeface="Arial" panose="020B0604020202020204" pitchFamily="34" charset="0"/>
              </a:rPr>
              <a:t>efinition and </a:t>
            </a:r>
            <a:r>
              <a:rPr lang="en-US" altLang="zh-TW" sz="1600" b="1" dirty="0">
                <a:solidFill>
                  <a:srgbClr val="333333"/>
                </a:solidFill>
                <a:latin typeface="Arial" panose="020B0604020202020204" pitchFamily="34" charset="0"/>
              </a:rPr>
              <a:t>M</a:t>
            </a:r>
            <a:r>
              <a:rPr lang="en-US" altLang="zh-TW" sz="1600" dirty="0">
                <a:solidFill>
                  <a:srgbClr val="333333"/>
                </a:solidFill>
                <a:latin typeface="Arial" panose="020B0604020202020204" pitchFamily="34" charset="0"/>
              </a:rPr>
              <a:t>anagement </a:t>
            </a:r>
            <a:r>
              <a:rPr lang="en-US" altLang="zh-TW" sz="1600" i="1" dirty="0">
                <a:solidFill>
                  <a:srgbClr val="333333"/>
                </a:solidFill>
                <a:latin typeface="Arial" panose="020B0604020202020204" pitchFamily="34" charset="0"/>
              </a:rPr>
              <a:t>RDM</a:t>
            </a:r>
            <a:r>
              <a:rPr lang="en-US" altLang="zh-TW" sz="1600" dirty="0">
                <a:solidFill>
                  <a:srgbClr val="333333"/>
                </a:solidFill>
                <a:latin typeface="Arial" panose="020B0604020202020204" pitchFamily="34" charset="0"/>
              </a:rPr>
              <a:t>)</a:t>
            </a:r>
            <a:endParaRPr lang="zh-TW" altLang="en-US" sz="1600" dirty="0"/>
          </a:p>
        </p:txBody>
      </p:sp>
      <p:pic>
        <p:nvPicPr>
          <p:cNvPr id="22" name="圖片 21"/>
          <p:cNvPicPr>
            <a:picLocks noChangeAspect="1"/>
          </p:cNvPicPr>
          <p:nvPr/>
        </p:nvPicPr>
        <p:blipFill>
          <a:blip r:embed="rId3"/>
          <a:stretch>
            <a:fillRect/>
          </a:stretch>
        </p:blipFill>
        <p:spPr>
          <a:xfrm>
            <a:off x="2339513" y="3244656"/>
            <a:ext cx="1067080" cy="818708"/>
          </a:xfrm>
          <a:prstGeom prst="rect">
            <a:avLst/>
          </a:prstGeom>
          <a:effectLst>
            <a:outerShdw blurRad="50800" dist="38100" dir="2700000" algn="tl" rotWithShape="0">
              <a:prstClr val="black">
                <a:alpha val="40000"/>
              </a:prstClr>
            </a:outerShdw>
          </a:effectLst>
        </p:spPr>
      </p:pic>
      <p:sp>
        <p:nvSpPr>
          <p:cNvPr id="23" name="矩形 22"/>
          <p:cNvSpPr/>
          <p:nvPr/>
        </p:nvSpPr>
        <p:spPr>
          <a:xfrm>
            <a:off x="2269144" y="4075103"/>
            <a:ext cx="1210075" cy="338554"/>
          </a:xfrm>
          <a:prstGeom prst="rect">
            <a:avLst/>
          </a:prstGeom>
        </p:spPr>
        <p:txBody>
          <a:bodyPr wrap="non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rPr>
              <a:t>Workshop</a:t>
            </a:r>
            <a:endParaRPr lang="zh-TW" altLang="en-US" sz="1600" dirty="0">
              <a:solidFill>
                <a:srgbClr val="C00000"/>
              </a:solidFill>
            </a:endParaRPr>
          </a:p>
        </p:txBody>
      </p:sp>
      <p:sp>
        <p:nvSpPr>
          <p:cNvPr id="25" name="燕尾形向右箭號 24"/>
          <p:cNvSpPr/>
          <p:nvPr/>
        </p:nvSpPr>
        <p:spPr>
          <a:xfrm rot="19698314">
            <a:off x="3420658" y="2758038"/>
            <a:ext cx="578037" cy="361744"/>
          </a:xfrm>
          <a:prstGeom prst="notch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1" name="雲朵形圖說文字 10"/>
          <p:cNvSpPr/>
          <p:nvPr/>
        </p:nvSpPr>
        <p:spPr>
          <a:xfrm>
            <a:off x="1168281" y="1761106"/>
            <a:ext cx="1637969" cy="898499"/>
          </a:xfrm>
          <a:prstGeom prst="cloudCallout">
            <a:avLst>
              <a:gd name="adj1" fmla="val 44523"/>
              <a:gd name="adj2" fmla="val 99712"/>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latin typeface="微軟正黑體" panose="020B0604030504040204" pitchFamily="34" charset="-120"/>
                <a:ea typeface="微軟正黑體" panose="020B0604030504040204" pitchFamily="34" charset="-120"/>
              </a:rPr>
              <a:t>Planning</a:t>
            </a:r>
            <a:endParaRPr lang="zh-TW" altLang="en-US" sz="1600" b="1" dirty="0">
              <a:latin typeface="微軟正黑體" panose="020B0604030504040204" pitchFamily="34" charset="-120"/>
              <a:ea typeface="微軟正黑體" panose="020B0604030504040204" pitchFamily="34" charset="-120"/>
            </a:endParaRPr>
          </a:p>
        </p:txBody>
      </p:sp>
      <p:sp>
        <p:nvSpPr>
          <p:cNvPr id="3" name="矩形 2"/>
          <p:cNvSpPr/>
          <p:nvPr/>
        </p:nvSpPr>
        <p:spPr>
          <a:xfrm>
            <a:off x="923729" y="211691"/>
            <a:ext cx="7920310" cy="784830"/>
          </a:xfrm>
          <a:prstGeom prst="rect">
            <a:avLst/>
          </a:prstGeom>
        </p:spPr>
        <p:txBody>
          <a:bodyPr wrap="none">
            <a:spAutoFit/>
          </a:bodyPr>
          <a:lstStyle/>
          <a:p>
            <a:r>
              <a:rPr lang="en-US" altLang="zh-TW" sz="2000" dirty="0">
                <a:solidFill>
                  <a:srgbClr val="333333"/>
                </a:solidFill>
                <a:latin typeface="微軟正黑體" panose="020B0604030504040204" pitchFamily="34" charset="-120"/>
                <a:ea typeface="微軟正黑體" panose="020B0604030504040204" pitchFamily="34" charset="-120"/>
              </a:rPr>
              <a:t>》Backlog </a:t>
            </a:r>
            <a:r>
              <a:rPr lang="en-US" altLang="zh-TW" sz="2000" b="1" dirty="0">
                <a:solidFill>
                  <a:srgbClr val="333333"/>
                </a:solidFill>
                <a:latin typeface="微軟正黑體" panose="020B0604030504040204" pitchFamily="34" charset="-120"/>
                <a:ea typeface="微軟正黑體" panose="020B0604030504040204" pitchFamily="34" charset="-120"/>
              </a:rPr>
              <a:t>Grooming Meeting </a:t>
            </a:r>
            <a:r>
              <a:rPr lang="zh-TW" altLang="en-US" sz="2000" dirty="0">
                <a:solidFill>
                  <a:srgbClr val="333333"/>
                </a:solidFill>
                <a:latin typeface="微軟正黑體" panose="020B0604030504040204" pitchFamily="34" charset="-120"/>
                <a:ea typeface="微軟正黑體" panose="020B0604030504040204" pitchFamily="34" charset="-120"/>
              </a:rPr>
              <a:t>很有可能成為</a:t>
            </a:r>
            <a:r>
              <a:rPr lang="en-US" altLang="zh-TW" sz="2000" dirty="0">
                <a:solidFill>
                  <a:srgbClr val="333333"/>
                </a:solidFill>
                <a:latin typeface="微軟正黑體" panose="020B0604030504040204" pitchFamily="34" charset="-120"/>
                <a:ea typeface="微軟正黑體" panose="020B0604030504040204" pitchFamily="34" charset="-120"/>
              </a:rPr>
              <a:t>Scrum</a:t>
            </a:r>
            <a:r>
              <a:rPr lang="zh-TW" altLang="en-US" sz="2000" dirty="0">
                <a:solidFill>
                  <a:srgbClr val="333333"/>
                </a:solidFill>
                <a:latin typeface="微軟正黑體" panose="020B0604030504040204" pitchFamily="34" charset="-120"/>
                <a:ea typeface="微軟正黑體" panose="020B0604030504040204" pitchFamily="34" charset="-120"/>
              </a:rPr>
              <a:t>的第五個會議，</a:t>
            </a:r>
            <a:endParaRPr lang="en-US" altLang="zh-TW" sz="2000" dirty="0">
              <a:solidFill>
                <a:srgbClr val="333333"/>
              </a:solidFill>
              <a:latin typeface="微軟正黑體" panose="020B0604030504040204" pitchFamily="34" charset="-120"/>
              <a:ea typeface="微軟正黑體" panose="020B0604030504040204" pitchFamily="34" charset="-120"/>
            </a:endParaRPr>
          </a:p>
          <a:p>
            <a:pPr>
              <a:spcBef>
                <a:spcPts val="600"/>
              </a:spcBef>
            </a:pPr>
            <a:r>
              <a:rPr lang="zh-TW" altLang="en-US" sz="2000" dirty="0">
                <a:solidFill>
                  <a:srgbClr val="333333"/>
                </a:solidFill>
                <a:latin typeface="微軟正黑體" panose="020B0604030504040204" pitchFamily="34" charset="-120"/>
                <a:ea typeface="微軟正黑體" panose="020B0604030504040204" pitchFamily="34" charset="-120"/>
              </a:rPr>
              <a:t>    但也可能繼續以不定期的</a:t>
            </a:r>
            <a:r>
              <a:rPr lang="en-US" altLang="zh-TW" sz="2000" b="1" dirty="0">
                <a:solidFill>
                  <a:srgbClr val="333333"/>
                </a:solidFill>
                <a:latin typeface="微軟正黑體" panose="020B0604030504040204" pitchFamily="34" charset="-120"/>
                <a:ea typeface="微軟正黑體" panose="020B0604030504040204" pitchFamily="34" charset="-120"/>
              </a:rPr>
              <a:t>Workshop</a:t>
            </a:r>
            <a:r>
              <a:rPr lang="zh-TW" altLang="en-US" sz="2000">
                <a:solidFill>
                  <a:srgbClr val="333333"/>
                </a:solidFill>
                <a:latin typeface="微軟正黑體" panose="020B0604030504040204" pitchFamily="34" charset="-120"/>
                <a:ea typeface="微軟正黑體" panose="020B0604030504040204" pitchFamily="34" charset="-120"/>
              </a:rPr>
              <a:t>方式被採用。</a:t>
            </a:r>
            <a:endParaRPr lang="zh-TW" altLang="en-US" sz="2000" dirty="0"/>
          </a:p>
        </p:txBody>
      </p:sp>
    </p:spTree>
    <p:extLst>
      <p:ext uri="{BB962C8B-B14F-4D97-AF65-F5344CB8AC3E}">
        <p14:creationId xmlns:p14="http://schemas.microsoft.com/office/powerpoint/2010/main" val="702033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6341" y="6388311"/>
            <a:ext cx="8308557" cy="430887"/>
          </a:xfrm>
          <a:prstGeom prst="rect">
            <a:avLst/>
          </a:prstGeom>
        </p:spPr>
        <p:txBody>
          <a:bodyPr wrap="none">
            <a:spAutoFit/>
          </a:bodyPr>
          <a:lstStyle/>
          <a:p>
            <a:r>
              <a:rPr lang="zh-TW" altLang="en-US" sz="2200" dirty="0">
                <a:latin typeface="微軟正黑體" panose="020B0604030504040204" pitchFamily="34" charset="-120"/>
                <a:ea typeface="微軟正黑體" panose="020B0604030504040204" pitchFamily="34" charset="-120"/>
              </a:rPr>
              <a:t>跨部門時容易產生</a:t>
            </a:r>
            <a:r>
              <a:rPr lang="zh-TW" altLang="en-US" sz="2200" b="1" u="sng" dirty="0">
                <a:latin typeface="微軟正黑體" panose="020B0604030504040204" pitchFamily="34" charset="-120"/>
                <a:ea typeface="微軟正黑體" panose="020B0604030504040204" pitchFamily="34" charset="-120"/>
              </a:rPr>
              <a:t>麻花捲式</a:t>
            </a:r>
            <a:r>
              <a:rPr lang="zh-TW" altLang="en-US" sz="2200" dirty="0">
                <a:latin typeface="微軟正黑體" panose="020B0604030504040204" pitchFamily="34" charset="-120"/>
                <a:ea typeface="微軟正黑體" panose="020B0604030504040204" pitchFamily="34" charset="-120"/>
              </a:rPr>
              <a:t>的開發型式 </a:t>
            </a:r>
            <a:r>
              <a:rPr lang="en-US" altLang="zh-TW" sz="2200" b="1" dirty="0">
                <a:solidFill>
                  <a:srgbClr val="C00000"/>
                </a:solidFill>
                <a:latin typeface="微軟正黑體" panose="020B0604030504040204" pitchFamily="34" charset="-120"/>
                <a:ea typeface="微軟正黑體" panose="020B0604030504040204" pitchFamily="34" charset="-120"/>
              </a:rPr>
              <a:t>mix cycles development</a:t>
            </a:r>
            <a:endParaRPr lang="zh-TW" altLang="en-US" sz="2200" dirty="0"/>
          </a:p>
        </p:txBody>
      </p:sp>
      <p:sp>
        <p:nvSpPr>
          <p:cNvPr id="13" name="弧形箭號 (下彎) 12"/>
          <p:cNvSpPr/>
          <p:nvPr/>
        </p:nvSpPr>
        <p:spPr>
          <a:xfrm flipH="1">
            <a:off x="3182220" y="1015851"/>
            <a:ext cx="2963316" cy="701422"/>
          </a:xfrm>
          <a:prstGeom prst="curved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chemeClr val="tx1"/>
              </a:solidFill>
            </a:endParaRPr>
          </a:p>
        </p:txBody>
      </p:sp>
      <p:sp>
        <p:nvSpPr>
          <p:cNvPr id="14" name="弧形箭號 (下彎) 13"/>
          <p:cNvSpPr/>
          <p:nvPr/>
        </p:nvSpPr>
        <p:spPr>
          <a:xfrm flipH="1">
            <a:off x="4601645" y="1138075"/>
            <a:ext cx="1543891" cy="590440"/>
          </a:xfrm>
          <a:prstGeom prst="curved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chemeClr val="tx1"/>
              </a:solidFill>
            </a:endParaRPr>
          </a:p>
        </p:txBody>
      </p:sp>
      <p:sp>
        <p:nvSpPr>
          <p:cNvPr id="17" name="矩形 16"/>
          <p:cNvSpPr/>
          <p:nvPr/>
        </p:nvSpPr>
        <p:spPr>
          <a:xfrm>
            <a:off x="3705169" y="78779"/>
            <a:ext cx="2339102" cy="523220"/>
          </a:xfrm>
          <a:prstGeom prst="rect">
            <a:avLst/>
          </a:prstGeom>
        </p:spPr>
        <p:txBody>
          <a:bodyPr wrap="none">
            <a:spAutoFit/>
          </a:bodyPr>
          <a:lstStyle/>
          <a:p>
            <a:r>
              <a:rPr lang="zh-TW" altLang="en-US" sz="2800" b="1" dirty="0">
                <a:latin typeface="微軟正黑體" panose="020B0604030504040204" pitchFamily="34" charset="-120"/>
                <a:ea typeface="微軟正黑體" panose="020B0604030504040204" pitchFamily="34" charset="-120"/>
              </a:rPr>
              <a:t>敏捷重視需求</a:t>
            </a:r>
            <a:endParaRPr lang="zh-TW" altLang="en-US" sz="2800" dirty="0"/>
          </a:p>
        </p:txBody>
      </p:sp>
      <p:sp>
        <p:nvSpPr>
          <p:cNvPr id="18" name="矩形 17"/>
          <p:cNvSpPr/>
          <p:nvPr/>
        </p:nvSpPr>
        <p:spPr>
          <a:xfrm>
            <a:off x="2367472" y="570296"/>
            <a:ext cx="4798108" cy="307777"/>
          </a:xfrm>
          <a:prstGeom prst="rect">
            <a:avLst/>
          </a:prstGeom>
        </p:spPr>
        <p:txBody>
          <a:bodyPr wrap="none">
            <a:spAutoFit/>
          </a:bodyPr>
          <a:lstStyle/>
          <a:p>
            <a:r>
              <a:rPr lang="en-US" altLang="zh-TW" sz="1400" dirty="0">
                <a:solidFill>
                  <a:srgbClr val="333333"/>
                </a:solidFill>
                <a:latin typeface="微軟正黑體" panose="020B0604030504040204" pitchFamily="34" charset="-120"/>
                <a:ea typeface="微軟正黑體" panose="020B0604030504040204" pitchFamily="34" charset="-120"/>
              </a:rPr>
              <a:t>《</a:t>
            </a:r>
            <a:r>
              <a:rPr lang="zh-TW" altLang="en-US" sz="1400" dirty="0">
                <a:solidFill>
                  <a:srgbClr val="333333"/>
                </a:solidFill>
                <a:latin typeface="微軟正黑體" panose="020B0604030504040204" pitchFamily="34" charset="-120"/>
                <a:ea typeface="微軟正黑體" panose="020B0604030504040204" pitchFamily="34" charset="-120"/>
              </a:rPr>
              <a:t> 請先問自己</a:t>
            </a:r>
            <a:r>
              <a:rPr lang="en-US" altLang="zh-TW" sz="1400" dirty="0">
                <a:solidFill>
                  <a:srgbClr val="333333"/>
                </a:solidFill>
                <a:latin typeface="Arial" panose="020B0604020202020204" pitchFamily="34" charset="0"/>
              </a:rPr>
              <a:t>:</a:t>
            </a:r>
            <a:r>
              <a:rPr lang="zh-TW" altLang="en-US" sz="1400" dirty="0">
                <a:solidFill>
                  <a:srgbClr val="333333"/>
                </a:solidFill>
                <a:latin typeface="Arial" panose="020B0604020202020204" pitchFamily="34" charset="0"/>
              </a:rPr>
              <a:t>  </a:t>
            </a:r>
            <a:r>
              <a:rPr lang="en-US" altLang="zh-TW" sz="1400" dirty="0">
                <a:solidFill>
                  <a:srgbClr val="333333"/>
                </a:solidFill>
                <a:latin typeface="Arial" panose="020B0604020202020204" pitchFamily="34" charset="0"/>
              </a:rPr>
              <a:t>What value are the documents adding?</a:t>
            </a:r>
            <a:r>
              <a:rPr lang="zh-TW" altLang="en-US" sz="1400" dirty="0">
                <a:solidFill>
                  <a:srgbClr val="333333"/>
                </a:solidFill>
                <a:latin typeface="Arial" panose="020B0604020202020204" pitchFamily="34" charset="0"/>
              </a:rPr>
              <a:t> </a:t>
            </a:r>
            <a:r>
              <a:rPr lang="en-US" altLang="zh-TW" sz="1400" dirty="0">
                <a:solidFill>
                  <a:srgbClr val="333333"/>
                </a:solidFill>
                <a:latin typeface="微軟正黑體" panose="020B0604030504040204" pitchFamily="34" charset="-120"/>
                <a:ea typeface="微軟正黑體" panose="020B0604030504040204" pitchFamily="34" charset="-120"/>
              </a:rPr>
              <a:t>》</a:t>
            </a:r>
            <a:endParaRPr lang="zh-TW" altLang="en-US" sz="1400" dirty="0"/>
          </a:p>
        </p:txBody>
      </p:sp>
      <p:sp>
        <p:nvSpPr>
          <p:cNvPr id="66" name="綵帶 (向下) 65"/>
          <p:cNvSpPr/>
          <p:nvPr/>
        </p:nvSpPr>
        <p:spPr>
          <a:xfrm>
            <a:off x="8174459" y="4056063"/>
            <a:ext cx="635496" cy="413955"/>
          </a:xfrm>
          <a:prstGeom prst="ribb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7" name="矩形 66"/>
          <p:cNvSpPr/>
          <p:nvPr/>
        </p:nvSpPr>
        <p:spPr>
          <a:xfrm>
            <a:off x="8001914" y="3749204"/>
            <a:ext cx="1332981" cy="261610"/>
          </a:xfrm>
          <a:prstGeom prst="rect">
            <a:avLst/>
          </a:prstGeom>
        </p:spPr>
        <p:txBody>
          <a:bodyPr wrap="square">
            <a:spAutoFit/>
          </a:bodyPr>
          <a:lstStyle/>
          <a:p>
            <a:r>
              <a:rPr lang="zh-TW" altLang="en-US" sz="1100" dirty="0">
                <a:solidFill>
                  <a:srgbClr val="C00000"/>
                </a:solidFill>
                <a:latin typeface="微軟正黑體" panose="020B0604030504040204" pitchFamily="34" charset="-120"/>
                <a:ea typeface="微軟正黑體" panose="020B0604030504040204" pitchFamily="34" charset="-120"/>
              </a:rPr>
              <a:t>潛在可交付增量</a:t>
            </a:r>
            <a:endParaRPr lang="en-US" sz="1100" dirty="0">
              <a:solidFill>
                <a:srgbClr val="C00000"/>
              </a:solidFill>
            </a:endParaRPr>
          </a:p>
        </p:txBody>
      </p:sp>
      <p:pic>
        <p:nvPicPr>
          <p:cNvPr id="68" name="圖片 67"/>
          <p:cNvPicPr>
            <a:picLocks noChangeAspect="1"/>
          </p:cNvPicPr>
          <p:nvPr/>
        </p:nvPicPr>
        <p:blipFill>
          <a:blip r:embed="rId2"/>
          <a:stretch>
            <a:fillRect/>
          </a:stretch>
        </p:blipFill>
        <p:spPr>
          <a:xfrm>
            <a:off x="6241012" y="2601817"/>
            <a:ext cx="1760902" cy="1648653"/>
          </a:xfrm>
          <a:prstGeom prst="rect">
            <a:avLst/>
          </a:prstGeom>
        </p:spPr>
      </p:pic>
      <p:pic>
        <p:nvPicPr>
          <p:cNvPr id="69" name="圖片 68"/>
          <p:cNvPicPr>
            <a:picLocks noChangeAspect="1"/>
          </p:cNvPicPr>
          <p:nvPr/>
        </p:nvPicPr>
        <p:blipFill>
          <a:blip r:embed="rId3"/>
          <a:stretch>
            <a:fillRect/>
          </a:stretch>
        </p:blipFill>
        <p:spPr>
          <a:xfrm>
            <a:off x="4482132" y="3542067"/>
            <a:ext cx="584404" cy="699495"/>
          </a:xfrm>
          <a:prstGeom prst="rect">
            <a:avLst/>
          </a:prstGeom>
        </p:spPr>
      </p:pic>
      <p:pic>
        <p:nvPicPr>
          <p:cNvPr id="70" name="圖片 69"/>
          <p:cNvPicPr>
            <a:picLocks noChangeAspect="1"/>
          </p:cNvPicPr>
          <p:nvPr/>
        </p:nvPicPr>
        <p:blipFill>
          <a:blip r:embed="rId2"/>
          <a:stretch>
            <a:fillRect/>
          </a:stretch>
        </p:blipFill>
        <p:spPr>
          <a:xfrm>
            <a:off x="1717757" y="2624968"/>
            <a:ext cx="1730301" cy="1620003"/>
          </a:xfrm>
          <a:prstGeom prst="rect">
            <a:avLst/>
          </a:prstGeom>
        </p:spPr>
      </p:pic>
      <p:sp>
        <p:nvSpPr>
          <p:cNvPr id="71" name="矩形 70"/>
          <p:cNvSpPr/>
          <p:nvPr/>
        </p:nvSpPr>
        <p:spPr>
          <a:xfrm>
            <a:off x="5364744" y="2584025"/>
            <a:ext cx="73746" cy="245739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spc="300" dirty="0">
              <a:latin typeface="微軟正黑體" panose="020B0604030504040204" pitchFamily="34" charset="-120"/>
              <a:ea typeface="微軟正黑體" panose="020B0604030504040204" pitchFamily="34" charset="-120"/>
            </a:endParaRPr>
          </a:p>
        </p:txBody>
      </p:sp>
      <p:sp>
        <p:nvSpPr>
          <p:cNvPr id="72" name="矩形 71"/>
          <p:cNvSpPr/>
          <p:nvPr/>
        </p:nvSpPr>
        <p:spPr>
          <a:xfrm>
            <a:off x="4760620" y="2272070"/>
            <a:ext cx="1251527" cy="307777"/>
          </a:xfrm>
          <a:prstGeom prst="rect">
            <a:avLst/>
          </a:prstGeom>
        </p:spPr>
        <p:txBody>
          <a:bodyPr wrap="square">
            <a:spAutoFit/>
          </a:bodyPr>
          <a:lstStyle/>
          <a:p>
            <a:pPr algn="ctr"/>
            <a:r>
              <a:rPr lang="zh-TW" altLang="en-US" sz="1400" b="1" spc="300" dirty="0">
                <a:latin typeface="微軟正黑體" panose="020B0604030504040204" pitchFamily="34" charset="-120"/>
                <a:ea typeface="微軟正黑體" panose="020B0604030504040204" pitchFamily="34" charset="-120"/>
              </a:rPr>
              <a:t>拆解</a:t>
            </a:r>
            <a:endParaRPr lang="en-US" sz="1400" b="1" spc="300" dirty="0">
              <a:latin typeface="微軟正黑體" panose="020B0604030504040204" pitchFamily="34" charset="-120"/>
              <a:ea typeface="微軟正黑體" panose="020B0604030504040204" pitchFamily="34" charset="-120"/>
            </a:endParaRPr>
          </a:p>
        </p:txBody>
      </p:sp>
      <p:pic>
        <p:nvPicPr>
          <p:cNvPr id="73" name="圖片 72"/>
          <p:cNvPicPr>
            <a:picLocks noChangeAspect="1"/>
          </p:cNvPicPr>
          <p:nvPr/>
        </p:nvPicPr>
        <p:blipFill>
          <a:blip r:embed="rId4"/>
          <a:stretch>
            <a:fillRect/>
          </a:stretch>
        </p:blipFill>
        <p:spPr>
          <a:xfrm>
            <a:off x="5776338" y="3828966"/>
            <a:ext cx="292129" cy="363697"/>
          </a:xfrm>
          <a:prstGeom prst="rect">
            <a:avLst/>
          </a:prstGeom>
        </p:spPr>
      </p:pic>
      <p:sp>
        <p:nvSpPr>
          <p:cNvPr id="74" name="圓角矩形 73"/>
          <p:cNvSpPr/>
          <p:nvPr/>
        </p:nvSpPr>
        <p:spPr>
          <a:xfrm>
            <a:off x="3741007" y="4016066"/>
            <a:ext cx="160685" cy="528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5" name="圓角矩形 74"/>
          <p:cNvSpPr/>
          <p:nvPr/>
        </p:nvSpPr>
        <p:spPr>
          <a:xfrm>
            <a:off x="3690470" y="4124603"/>
            <a:ext cx="211221" cy="528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6" name="圓角矩形 75"/>
          <p:cNvSpPr/>
          <p:nvPr/>
        </p:nvSpPr>
        <p:spPr>
          <a:xfrm>
            <a:off x="3930996" y="3908230"/>
            <a:ext cx="99869" cy="60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7" name="圓角矩形 76"/>
          <p:cNvSpPr/>
          <p:nvPr/>
        </p:nvSpPr>
        <p:spPr>
          <a:xfrm>
            <a:off x="3926293" y="4016066"/>
            <a:ext cx="155967" cy="528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8" name="圓角矩形 77"/>
          <p:cNvSpPr/>
          <p:nvPr/>
        </p:nvSpPr>
        <p:spPr>
          <a:xfrm>
            <a:off x="3926291" y="4124603"/>
            <a:ext cx="211221" cy="528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9" name="矩形 78"/>
          <p:cNvSpPr/>
          <p:nvPr/>
        </p:nvSpPr>
        <p:spPr>
          <a:xfrm>
            <a:off x="3436081" y="4241563"/>
            <a:ext cx="1016457" cy="276999"/>
          </a:xfrm>
          <a:prstGeom prst="rect">
            <a:avLst/>
          </a:prstGeom>
        </p:spPr>
        <p:txBody>
          <a:bodyPr wrap="square">
            <a:spAutoFit/>
          </a:bodyPr>
          <a:lstStyle/>
          <a:p>
            <a:pPr algn="ctr"/>
            <a:r>
              <a:rPr lang="zh-TW" altLang="en-US" sz="1200" dirty="0">
                <a:latin typeface="微軟正黑體" panose="020B0604030504040204" pitchFamily="34" charset="-120"/>
                <a:ea typeface="微軟正黑體" panose="020B0604030504040204" pitchFamily="34" charset="-120"/>
              </a:rPr>
              <a:t>使用者故事</a:t>
            </a:r>
            <a:endParaRPr lang="en-US" sz="1200" dirty="0">
              <a:latin typeface="微軟正黑體" panose="020B0604030504040204" pitchFamily="34" charset="-120"/>
              <a:ea typeface="微軟正黑體" panose="020B0604030504040204" pitchFamily="34" charset="-120"/>
            </a:endParaRPr>
          </a:p>
        </p:txBody>
      </p:sp>
      <p:sp>
        <p:nvSpPr>
          <p:cNvPr id="80" name="矩形 79"/>
          <p:cNvSpPr/>
          <p:nvPr/>
        </p:nvSpPr>
        <p:spPr>
          <a:xfrm>
            <a:off x="4263312" y="4241562"/>
            <a:ext cx="1016457" cy="600164"/>
          </a:xfrm>
          <a:prstGeom prst="rect">
            <a:avLst/>
          </a:prstGeom>
        </p:spPr>
        <p:txBody>
          <a:bodyPr wrap="square">
            <a:spAutoFit/>
          </a:bodyPr>
          <a:lstStyle/>
          <a:p>
            <a:pPr algn="ctr"/>
            <a:r>
              <a:rPr lang="en-US" altLang="zh-TW" sz="1100" b="1" dirty="0">
                <a:latin typeface="微軟正黑體" panose="020B0604030504040204" pitchFamily="34" charset="-120"/>
                <a:ea typeface="微軟正黑體" panose="020B0604030504040204" pitchFamily="34" charset="-120"/>
              </a:rPr>
              <a:t>P</a:t>
            </a:r>
            <a:r>
              <a:rPr lang="en-US" altLang="zh-TW" sz="1100" dirty="0">
                <a:latin typeface="微軟正黑體" panose="020B0604030504040204" pitchFamily="34" charset="-120"/>
                <a:ea typeface="微軟正黑體" panose="020B0604030504040204" pitchFamily="34" charset="-120"/>
              </a:rPr>
              <a:t>roduct</a:t>
            </a:r>
          </a:p>
          <a:p>
            <a:pPr algn="ctr"/>
            <a:r>
              <a:rPr lang="en-US" sz="1100" b="1" dirty="0">
                <a:latin typeface="微軟正黑體" panose="020B0604030504040204" pitchFamily="34" charset="-120"/>
                <a:ea typeface="微軟正黑體" panose="020B0604030504040204" pitchFamily="34" charset="-120"/>
              </a:rPr>
              <a:t>B</a:t>
            </a:r>
            <a:r>
              <a:rPr lang="en-US" sz="1100" dirty="0">
                <a:latin typeface="微軟正黑體" panose="020B0604030504040204" pitchFamily="34" charset="-120"/>
                <a:ea typeface="微軟正黑體" panose="020B0604030504040204" pitchFamily="34" charset="-120"/>
              </a:rPr>
              <a:t>acklog</a:t>
            </a:r>
          </a:p>
          <a:p>
            <a:pPr algn="ctr"/>
            <a:r>
              <a:rPr lang="en-US" sz="1100" b="1" dirty="0">
                <a:latin typeface="微軟正黑體" panose="020B0604030504040204" pitchFamily="34" charset="-120"/>
                <a:ea typeface="微軟正黑體" panose="020B0604030504040204" pitchFamily="34" charset="-120"/>
              </a:rPr>
              <a:t>I</a:t>
            </a:r>
            <a:r>
              <a:rPr lang="en-US" sz="1100" dirty="0">
                <a:latin typeface="微軟正黑體" panose="020B0604030504040204" pitchFamily="34" charset="-120"/>
                <a:ea typeface="微軟正黑體" panose="020B0604030504040204" pitchFamily="34" charset="-120"/>
              </a:rPr>
              <a:t>tems</a:t>
            </a:r>
          </a:p>
        </p:txBody>
      </p:sp>
      <p:sp>
        <p:nvSpPr>
          <p:cNvPr id="81" name="矩形 80"/>
          <p:cNvSpPr/>
          <p:nvPr/>
        </p:nvSpPr>
        <p:spPr>
          <a:xfrm>
            <a:off x="5654953" y="4218480"/>
            <a:ext cx="726946" cy="600164"/>
          </a:xfrm>
          <a:prstGeom prst="rect">
            <a:avLst/>
          </a:prstGeom>
        </p:spPr>
        <p:txBody>
          <a:bodyPr wrap="square">
            <a:spAutoFit/>
          </a:bodyPr>
          <a:lstStyle/>
          <a:p>
            <a:r>
              <a:rPr lang="en-US" altLang="zh-TW" sz="1100" b="1" dirty="0">
                <a:latin typeface="微軟正黑體" panose="020B0604030504040204" pitchFamily="34" charset="-120"/>
                <a:ea typeface="微軟正黑體" panose="020B0604030504040204" pitchFamily="34" charset="-120"/>
              </a:rPr>
              <a:t>S</a:t>
            </a:r>
            <a:r>
              <a:rPr lang="en-US" altLang="zh-TW" sz="1100" dirty="0">
                <a:latin typeface="微軟正黑體" panose="020B0604030504040204" pitchFamily="34" charset="-120"/>
                <a:ea typeface="微軟正黑體" panose="020B0604030504040204" pitchFamily="34" charset="-120"/>
              </a:rPr>
              <a:t>print</a:t>
            </a:r>
          </a:p>
          <a:p>
            <a:r>
              <a:rPr lang="en-US" sz="1100" b="1" dirty="0">
                <a:latin typeface="微軟正黑體" panose="020B0604030504040204" pitchFamily="34" charset="-120"/>
                <a:ea typeface="微軟正黑體" panose="020B0604030504040204" pitchFamily="34" charset="-120"/>
              </a:rPr>
              <a:t>B</a:t>
            </a:r>
            <a:r>
              <a:rPr lang="en-US" sz="1100" dirty="0">
                <a:latin typeface="微軟正黑體" panose="020B0604030504040204" pitchFamily="34" charset="-120"/>
                <a:ea typeface="微軟正黑體" panose="020B0604030504040204" pitchFamily="34" charset="-120"/>
              </a:rPr>
              <a:t>acklog</a:t>
            </a:r>
          </a:p>
          <a:p>
            <a:r>
              <a:rPr lang="en-US" sz="1100" b="1" dirty="0">
                <a:latin typeface="微軟正黑體" panose="020B0604030504040204" pitchFamily="34" charset="-120"/>
                <a:ea typeface="微軟正黑體" panose="020B0604030504040204" pitchFamily="34" charset="-120"/>
              </a:rPr>
              <a:t>I</a:t>
            </a:r>
            <a:r>
              <a:rPr lang="en-US" sz="1100" dirty="0">
                <a:latin typeface="微軟正黑體" panose="020B0604030504040204" pitchFamily="34" charset="-120"/>
                <a:ea typeface="微軟正黑體" panose="020B0604030504040204" pitchFamily="34" charset="-120"/>
              </a:rPr>
              <a:t>tems</a:t>
            </a:r>
          </a:p>
        </p:txBody>
      </p:sp>
      <p:pic>
        <p:nvPicPr>
          <p:cNvPr id="82" name="圖片 81"/>
          <p:cNvPicPr>
            <a:picLocks noChangeAspect="1"/>
          </p:cNvPicPr>
          <p:nvPr/>
        </p:nvPicPr>
        <p:blipFill>
          <a:blip r:embed="rId3"/>
          <a:stretch>
            <a:fillRect/>
          </a:stretch>
        </p:blipFill>
        <p:spPr>
          <a:xfrm>
            <a:off x="1006496" y="3720084"/>
            <a:ext cx="454260" cy="543721"/>
          </a:xfrm>
          <a:prstGeom prst="rect">
            <a:avLst/>
          </a:prstGeom>
        </p:spPr>
      </p:pic>
      <p:sp>
        <p:nvSpPr>
          <p:cNvPr id="83" name="矩形 82"/>
          <p:cNvSpPr/>
          <p:nvPr/>
        </p:nvSpPr>
        <p:spPr>
          <a:xfrm>
            <a:off x="938189" y="4315610"/>
            <a:ext cx="783252" cy="600164"/>
          </a:xfrm>
          <a:prstGeom prst="rect">
            <a:avLst/>
          </a:prstGeom>
        </p:spPr>
        <p:txBody>
          <a:bodyPr wrap="square">
            <a:spAutoFit/>
          </a:bodyPr>
          <a:lstStyle/>
          <a:p>
            <a:pPr algn="ctr"/>
            <a:r>
              <a:rPr lang="zh-TW" altLang="en-US" sz="1100" dirty="0">
                <a:latin typeface="微軟正黑體" panose="020B0604030504040204" pitchFamily="34" charset="-120"/>
                <a:ea typeface="微軟正黑體" panose="020B0604030504040204" pitchFamily="34" charset="-120"/>
              </a:rPr>
              <a:t>需求</a:t>
            </a:r>
            <a:endParaRPr lang="en-US" sz="1100" dirty="0">
              <a:latin typeface="微軟正黑體" panose="020B0604030504040204" pitchFamily="34" charset="-120"/>
              <a:ea typeface="微軟正黑體" panose="020B0604030504040204" pitchFamily="34" charset="-120"/>
            </a:endParaRPr>
          </a:p>
          <a:p>
            <a:pPr algn="ctr"/>
            <a:r>
              <a:rPr lang="en-US" sz="1100" dirty="0">
                <a:latin typeface="微軟正黑體" panose="020B0604030504040204" pitchFamily="34" charset="-120"/>
                <a:ea typeface="微軟正黑體" panose="020B0604030504040204" pitchFamily="34" charset="-120"/>
              </a:rPr>
              <a:t>Backlogs</a:t>
            </a:r>
          </a:p>
          <a:p>
            <a:pPr algn="ctr"/>
            <a:r>
              <a:rPr lang="en-US" altLang="zh-TW" sz="1100" dirty="0">
                <a:latin typeface="微軟正黑體" panose="020B0604030504040204" pitchFamily="34" charset="-120"/>
                <a:ea typeface="微軟正黑體" panose="020B0604030504040204" pitchFamily="34" charset="-120"/>
              </a:rPr>
              <a:t>(</a:t>
            </a:r>
            <a:r>
              <a:rPr lang="en-US" altLang="zh-TW" sz="1100" b="1" dirty="0">
                <a:latin typeface="微軟正黑體" panose="020B0604030504040204" pitchFamily="34" charset="-120"/>
                <a:ea typeface="微軟正黑體" panose="020B0604030504040204" pitchFamily="34" charset="-120"/>
              </a:rPr>
              <a:t>RBI</a:t>
            </a:r>
            <a:r>
              <a:rPr lang="en-US" altLang="zh-TW" sz="1100" dirty="0">
                <a:latin typeface="微軟正黑體" panose="020B0604030504040204" pitchFamily="34" charset="-120"/>
                <a:ea typeface="微軟正黑體" panose="020B0604030504040204" pitchFamily="34" charset="-120"/>
              </a:rPr>
              <a:t>)</a:t>
            </a:r>
            <a:endParaRPr lang="en-US" sz="1100" dirty="0">
              <a:latin typeface="微軟正黑體" panose="020B0604030504040204" pitchFamily="34" charset="-120"/>
              <a:ea typeface="微軟正黑體" panose="020B0604030504040204" pitchFamily="34" charset="-120"/>
            </a:endParaRPr>
          </a:p>
        </p:txBody>
      </p:sp>
      <p:sp>
        <p:nvSpPr>
          <p:cNvPr id="84" name="向右箭號 83"/>
          <p:cNvSpPr/>
          <p:nvPr/>
        </p:nvSpPr>
        <p:spPr>
          <a:xfrm>
            <a:off x="530631" y="5385651"/>
            <a:ext cx="8482416" cy="5963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矩形 84"/>
          <p:cNvSpPr/>
          <p:nvPr/>
        </p:nvSpPr>
        <p:spPr>
          <a:xfrm>
            <a:off x="2299468" y="5493038"/>
            <a:ext cx="5705856" cy="369332"/>
          </a:xfrm>
          <a:prstGeom prst="rect">
            <a:avLst/>
          </a:prstGeom>
        </p:spPr>
        <p:txBody>
          <a:bodyPr wrap="square">
            <a:spAutoFit/>
          </a:bodyPr>
          <a:lstStyle/>
          <a:p>
            <a:r>
              <a:rPr lang="en-US" dirty="0">
                <a:solidFill>
                  <a:schemeClr val="bg1"/>
                </a:solidFill>
              </a:rPr>
              <a:t>Agile </a:t>
            </a:r>
            <a:r>
              <a:rPr lang="en-US" altLang="zh-TW" b="1" dirty="0">
                <a:solidFill>
                  <a:schemeClr val="bg1"/>
                </a:solidFill>
              </a:rPr>
              <a:t>R</a:t>
            </a:r>
            <a:r>
              <a:rPr lang="en-US" dirty="0">
                <a:solidFill>
                  <a:schemeClr val="bg1"/>
                </a:solidFill>
              </a:rPr>
              <a:t>equirements </a:t>
            </a:r>
            <a:r>
              <a:rPr lang="en-US" b="1" dirty="0">
                <a:solidFill>
                  <a:schemeClr val="bg1"/>
                </a:solidFill>
              </a:rPr>
              <a:t>D</a:t>
            </a:r>
            <a:r>
              <a:rPr lang="en-US" dirty="0">
                <a:solidFill>
                  <a:schemeClr val="bg1"/>
                </a:solidFill>
              </a:rPr>
              <a:t>efinition and </a:t>
            </a:r>
            <a:r>
              <a:rPr lang="en-US" b="1" dirty="0">
                <a:solidFill>
                  <a:schemeClr val="bg1"/>
                </a:solidFill>
              </a:rPr>
              <a:t>M</a:t>
            </a:r>
            <a:r>
              <a:rPr lang="en-US" dirty="0">
                <a:solidFill>
                  <a:schemeClr val="bg1"/>
                </a:solidFill>
              </a:rPr>
              <a:t>anagement (RDM)</a:t>
            </a:r>
          </a:p>
        </p:txBody>
      </p:sp>
      <p:cxnSp>
        <p:nvCxnSpPr>
          <p:cNvPr id="86" name="直線單箭頭接點 85"/>
          <p:cNvCxnSpPr/>
          <p:nvPr/>
        </p:nvCxnSpPr>
        <p:spPr>
          <a:xfrm flipV="1">
            <a:off x="860130" y="2099509"/>
            <a:ext cx="4503003" cy="59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圓角矩形 86"/>
          <p:cNvSpPr/>
          <p:nvPr/>
        </p:nvSpPr>
        <p:spPr>
          <a:xfrm>
            <a:off x="2006833" y="1919498"/>
            <a:ext cx="1323756" cy="36852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需求迭代</a:t>
            </a:r>
            <a:endParaRPr lang="en-US" b="1" dirty="0">
              <a:latin typeface="微軟正黑體" panose="020B0604030504040204" pitchFamily="34" charset="-120"/>
              <a:ea typeface="微軟正黑體" panose="020B0604030504040204" pitchFamily="34" charset="-120"/>
            </a:endParaRPr>
          </a:p>
        </p:txBody>
      </p:sp>
      <p:cxnSp>
        <p:nvCxnSpPr>
          <p:cNvPr id="88" name="直線單箭頭接點 87"/>
          <p:cNvCxnSpPr/>
          <p:nvPr/>
        </p:nvCxnSpPr>
        <p:spPr>
          <a:xfrm flipV="1">
            <a:off x="5374052" y="2095786"/>
            <a:ext cx="3520337" cy="37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圓角矩形 88"/>
          <p:cNvSpPr/>
          <p:nvPr/>
        </p:nvSpPr>
        <p:spPr>
          <a:xfrm>
            <a:off x="6098399" y="1888916"/>
            <a:ext cx="1323756" cy="36852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開發迭代</a:t>
            </a:r>
            <a:endParaRPr lang="en-US" b="1" dirty="0">
              <a:latin typeface="微軟正黑體" panose="020B0604030504040204" pitchFamily="34" charset="-120"/>
              <a:ea typeface="微軟正黑體" panose="020B0604030504040204" pitchFamily="34" charset="-120"/>
            </a:endParaRPr>
          </a:p>
        </p:txBody>
      </p:sp>
      <p:cxnSp>
        <p:nvCxnSpPr>
          <p:cNvPr id="90" name="直線單箭頭接點 89"/>
          <p:cNvCxnSpPr/>
          <p:nvPr/>
        </p:nvCxnSpPr>
        <p:spPr>
          <a:xfrm>
            <a:off x="689446" y="4105619"/>
            <a:ext cx="3170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線單箭頭接點 90"/>
          <p:cNvCxnSpPr/>
          <p:nvPr/>
        </p:nvCxnSpPr>
        <p:spPr>
          <a:xfrm>
            <a:off x="1464458" y="4115691"/>
            <a:ext cx="3170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線單箭頭接點 91"/>
          <p:cNvCxnSpPr/>
          <p:nvPr/>
        </p:nvCxnSpPr>
        <p:spPr>
          <a:xfrm>
            <a:off x="4189172" y="4068958"/>
            <a:ext cx="3170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線單箭頭接點 92"/>
          <p:cNvCxnSpPr/>
          <p:nvPr/>
        </p:nvCxnSpPr>
        <p:spPr>
          <a:xfrm flipV="1">
            <a:off x="5025024" y="4090999"/>
            <a:ext cx="254745" cy="1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線單箭頭接點 93"/>
          <p:cNvCxnSpPr/>
          <p:nvPr/>
        </p:nvCxnSpPr>
        <p:spPr>
          <a:xfrm>
            <a:off x="6108662" y="4089842"/>
            <a:ext cx="236660" cy="2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5" name="圖片 94"/>
          <p:cNvPicPr>
            <a:picLocks noChangeAspect="1"/>
          </p:cNvPicPr>
          <p:nvPr/>
        </p:nvPicPr>
        <p:blipFill>
          <a:blip r:embed="rId5"/>
          <a:stretch>
            <a:fillRect/>
          </a:stretch>
        </p:blipFill>
        <p:spPr>
          <a:xfrm>
            <a:off x="262264" y="3955376"/>
            <a:ext cx="476709" cy="295601"/>
          </a:xfrm>
          <a:prstGeom prst="rect">
            <a:avLst/>
          </a:prstGeom>
        </p:spPr>
      </p:pic>
      <p:sp>
        <p:nvSpPr>
          <p:cNvPr id="96" name="矩形 95"/>
          <p:cNvSpPr/>
          <p:nvPr/>
        </p:nvSpPr>
        <p:spPr>
          <a:xfrm>
            <a:off x="2652250" y="4791771"/>
            <a:ext cx="1059939" cy="461665"/>
          </a:xfrm>
          <a:prstGeom prst="rect">
            <a:avLst/>
          </a:prstGeom>
          <a:solidFill>
            <a:schemeClr val="tx1">
              <a:lumMod val="75000"/>
              <a:lumOff val="25000"/>
            </a:schemeClr>
          </a:solidFill>
          <a:ln>
            <a:solidFill>
              <a:srgbClr val="C00000"/>
            </a:solidFill>
          </a:ln>
        </p:spPr>
        <p:txBody>
          <a:bodyPr wrap="square">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對故事進行</a:t>
            </a:r>
            <a:endParaRPr lang="en-US" altLang="zh-TW" sz="1200" dirty="0">
              <a:solidFill>
                <a:schemeClr val="bg1"/>
              </a:solidFill>
              <a:latin typeface="微軟正黑體" panose="020B0604030504040204" pitchFamily="34" charset="-120"/>
              <a:ea typeface="微軟正黑體" panose="020B0604030504040204" pitchFamily="34" charset="-120"/>
            </a:endParaRPr>
          </a:p>
          <a:p>
            <a:r>
              <a:rPr lang="zh-TW" altLang="en-US" sz="1200" dirty="0">
                <a:solidFill>
                  <a:schemeClr val="bg1"/>
                </a:solidFill>
                <a:latin typeface="微軟正黑體" panose="020B0604030504040204" pitchFamily="34" charset="-120"/>
                <a:ea typeface="微軟正黑體" panose="020B0604030504040204" pitchFamily="34" charset="-120"/>
              </a:rPr>
              <a:t>追蹤管理</a:t>
            </a:r>
            <a:r>
              <a:rPr lang="zh-TW" altLang="en-US" sz="1200" dirty="0">
                <a:solidFill>
                  <a:schemeClr val="bg1"/>
                </a:solidFill>
              </a:rPr>
              <a:t>。</a:t>
            </a:r>
          </a:p>
        </p:txBody>
      </p:sp>
      <p:cxnSp>
        <p:nvCxnSpPr>
          <p:cNvPr id="97" name="弧形接點 96"/>
          <p:cNvCxnSpPr>
            <a:stCxn id="96" idx="0"/>
          </p:cNvCxnSpPr>
          <p:nvPr/>
        </p:nvCxnSpPr>
        <p:spPr>
          <a:xfrm rot="5400000" flipH="1" flipV="1">
            <a:off x="3045466" y="4322673"/>
            <a:ext cx="605852" cy="332344"/>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弧形接點 97"/>
          <p:cNvCxnSpPr>
            <a:stCxn id="96" idx="3"/>
          </p:cNvCxnSpPr>
          <p:nvPr/>
        </p:nvCxnSpPr>
        <p:spPr>
          <a:xfrm flipV="1">
            <a:off x="3712189" y="4608280"/>
            <a:ext cx="721746" cy="414324"/>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a:off x="3481755" y="4065467"/>
            <a:ext cx="1842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圓角矩形 99"/>
          <p:cNvSpPr/>
          <p:nvPr/>
        </p:nvSpPr>
        <p:spPr>
          <a:xfrm>
            <a:off x="3867352" y="3816370"/>
            <a:ext cx="90096" cy="541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1" name="圓角矩形 100"/>
          <p:cNvSpPr/>
          <p:nvPr/>
        </p:nvSpPr>
        <p:spPr>
          <a:xfrm>
            <a:off x="3801822" y="3907527"/>
            <a:ext cx="99869" cy="60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02" name="直線單箭頭接點 101"/>
          <p:cNvCxnSpPr/>
          <p:nvPr/>
        </p:nvCxnSpPr>
        <p:spPr>
          <a:xfrm>
            <a:off x="5511278" y="4101208"/>
            <a:ext cx="236660" cy="2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弧形接點 102"/>
          <p:cNvCxnSpPr>
            <a:stCxn id="104" idx="1"/>
          </p:cNvCxnSpPr>
          <p:nvPr/>
        </p:nvCxnSpPr>
        <p:spPr>
          <a:xfrm rot="10800000">
            <a:off x="6376700" y="4666656"/>
            <a:ext cx="694571" cy="367433"/>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7071270" y="4818644"/>
            <a:ext cx="1044475" cy="430887"/>
          </a:xfrm>
          <a:prstGeom prst="rect">
            <a:avLst/>
          </a:prstGeom>
          <a:solidFill>
            <a:schemeClr val="tx1">
              <a:lumMod val="75000"/>
              <a:lumOff val="25000"/>
            </a:schemeClr>
          </a:solidFill>
          <a:ln>
            <a:solidFill>
              <a:srgbClr val="C00000"/>
            </a:solidFill>
          </a:ln>
        </p:spPr>
        <p:txBody>
          <a:bodyPr wrap="square">
            <a:spAutoFit/>
          </a:bodyPr>
          <a:lstStyle/>
          <a:p>
            <a:r>
              <a:rPr lang="zh-TW" altLang="en-US" sz="1100" dirty="0">
                <a:solidFill>
                  <a:schemeClr val="bg1"/>
                </a:solidFill>
                <a:latin typeface="微軟正黑體" panose="020B0604030504040204" pitchFamily="34" charset="-120"/>
                <a:ea typeface="微軟正黑體" panose="020B0604030504040204" pitchFamily="34" charset="-120"/>
              </a:rPr>
              <a:t>團隊拆解任務</a:t>
            </a:r>
            <a:endParaRPr lang="en-US" altLang="zh-TW" sz="1100" dirty="0">
              <a:solidFill>
                <a:schemeClr val="bg1"/>
              </a:solidFill>
              <a:latin typeface="微軟正黑體" panose="020B0604030504040204" pitchFamily="34" charset="-120"/>
              <a:ea typeface="微軟正黑體" panose="020B0604030504040204" pitchFamily="34" charset="-120"/>
            </a:endParaRPr>
          </a:p>
          <a:p>
            <a:r>
              <a:rPr lang="zh-TW" altLang="en-US" sz="1100" dirty="0">
                <a:solidFill>
                  <a:schemeClr val="bg1"/>
                </a:solidFill>
                <a:latin typeface="微軟正黑體" panose="020B0604030504040204" pitchFamily="34" charset="-120"/>
                <a:ea typeface="微軟正黑體" panose="020B0604030504040204" pitchFamily="34" charset="-120"/>
              </a:rPr>
              <a:t>、預估工時</a:t>
            </a:r>
            <a:r>
              <a:rPr lang="zh-TW" altLang="en-US" sz="1100" dirty="0">
                <a:solidFill>
                  <a:schemeClr val="bg1"/>
                </a:solidFill>
              </a:rPr>
              <a:t>。</a:t>
            </a:r>
          </a:p>
        </p:txBody>
      </p:sp>
    </p:spTree>
    <p:extLst>
      <p:ext uri="{BB962C8B-B14F-4D97-AF65-F5344CB8AC3E}">
        <p14:creationId xmlns:p14="http://schemas.microsoft.com/office/powerpoint/2010/main" val="1826192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655545"/>
            <a:ext cx="9144000" cy="2281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a:latin typeface="微軟正黑體" panose="020B0604030504040204" pitchFamily="34" charset="-120"/>
                <a:ea typeface="微軟正黑體" panose="020B0604030504040204" pitchFamily="34" charset="-120"/>
              </a:rPr>
              <a:t>  </a:t>
            </a:r>
            <a:r>
              <a:rPr lang="zh-TW" altLang="en-US" sz="3200" b="1" dirty="0">
                <a:latin typeface="微軟正黑體" panose="020B0604030504040204" pitchFamily="34" charset="-120"/>
                <a:ea typeface="微軟正黑體" panose="020B0604030504040204" pitchFamily="34" charset="-120"/>
              </a:rPr>
              <a:t>敏捷開發</a:t>
            </a:r>
            <a:endParaRPr lang="en-US" altLang="zh-TW" sz="3200" b="1" dirty="0">
              <a:latin typeface="微軟正黑體" panose="020B0604030504040204" pitchFamily="34" charset="-120"/>
              <a:ea typeface="微軟正黑體" panose="020B0604030504040204" pitchFamily="34" charset="-120"/>
            </a:endParaRPr>
          </a:p>
          <a:p>
            <a:pPr algn="ctr">
              <a:spcBef>
                <a:spcPts val="1200"/>
              </a:spcBef>
            </a:pPr>
            <a:r>
              <a:rPr lang="zh-TW" altLang="en-US" sz="3200" dirty="0">
                <a:latin typeface="微軟正黑體" panose="020B0604030504040204" pitchFamily="34" charset="-120"/>
                <a:ea typeface="微軟正黑體" panose="020B0604030504040204" pitchFamily="34" charset="-120"/>
              </a:rPr>
              <a:t>當需求的收集及已經足夠一個迭代開發使用時，</a:t>
            </a:r>
            <a:endParaRPr lang="en-US" altLang="zh-TW" sz="3200" dirty="0">
              <a:latin typeface="微軟正黑體" panose="020B0604030504040204" pitchFamily="34" charset="-120"/>
              <a:ea typeface="微軟正黑體" panose="020B0604030504040204" pitchFamily="34" charset="-120"/>
            </a:endParaRPr>
          </a:p>
          <a:p>
            <a:pPr algn="ctr">
              <a:spcBef>
                <a:spcPts val="1200"/>
              </a:spcBef>
            </a:pPr>
            <a:r>
              <a:rPr lang="zh-TW" altLang="en-US" sz="3200" spc="300" dirty="0">
                <a:latin typeface="微軟正黑體" panose="020B0604030504040204" pitchFamily="34" charset="-120"/>
                <a:ea typeface="微軟正黑體" panose="020B0604030504040204" pitchFamily="34" charset="-120"/>
              </a:rPr>
              <a:t>開工</a:t>
            </a:r>
            <a:r>
              <a:rPr lang="en-US" altLang="zh-TW" sz="3200" spc="300" dirty="0">
                <a:latin typeface="微軟正黑體" panose="020B0604030504040204" pitchFamily="34" charset="-120"/>
                <a:ea typeface="微軟正黑體" panose="020B0604030504040204" pitchFamily="34" charset="-120"/>
              </a:rPr>
              <a:t>!</a:t>
            </a:r>
            <a:endParaRPr lang="zh-TW" altLang="en-US" sz="3200" spc="300" dirty="0">
              <a:latin typeface="微軟正黑體" panose="020B0604030504040204" pitchFamily="34" charset="-120"/>
              <a:ea typeface="微軟正黑體" panose="020B0604030504040204" pitchFamily="34" charset="-120"/>
            </a:endParaRPr>
          </a:p>
        </p:txBody>
      </p:sp>
      <p:sp>
        <p:nvSpPr>
          <p:cNvPr id="5" name="矩形 4"/>
          <p:cNvSpPr/>
          <p:nvPr/>
        </p:nvSpPr>
        <p:spPr>
          <a:xfrm>
            <a:off x="774793" y="4360866"/>
            <a:ext cx="8378832" cy="369332"/>
          </a:xfrm>
          <a:prstGeom prst="rect">
            <a:avLst/>
          </a:prstGeom>
        </p:spPr>
        <p:txBody>
          <a:bodyPr wrap="none">
            <a:spAutoFit/>
          </a:bodyPr>
          <a:lstStyle/>
          <a:p>
            <a:r>
              <a:rPr lang="en-US" altLang="zh-TW" dirty="0">
                <a:solidFill>
                  <a:srgbClr val="C00000"/>
                </a:solidFill>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這裡的「足夠的需求」，所指的是已經足夠明確的 </a:t>
            </a:r>
            <a:r>
              <a:rPr lang="en-US" altLang="zh-TW" dirty="0">
                <a:latin typeface="微軟正黑體" panose="020B0604030504040204" pitchFamily="34" charset="-120"/>
                <a:ea typeface="微軟正黑體" panose="020B0604030504040204" pitchFamily="34" charset="-120"/>
              </a:rPr>
              <a:t>Product Backlog Items</a:t>
            </a:r>
            <a:r>
              <a:rPr lang="zh-TW" altLang="en-US" dirty="0">
                <a:latin typeface="微軟正黑體" panose="020B0604030504040204" pitchFamily="34" charset="-120"/>
                <a:ea typeface="微軟正黑體" panose="020B0604030504040204" pitchFamily="34" charset="-120"/>
              </a:rPr>
              <a:t>。</a:t>
            </a:r>
            <a:endParaRPr lang="zh-TW" altLang="en-US" dirty="0"/>
          </a:p>
        </p:txBody>
      </p:sp>
    </p:spTree>
    <p:extLst>
      <p:ext uri="{BB962C8B-B14F-4D97-AF65-F5344CB8AC3E}">
        <p14:creationId xmlns:p14="http://schemas.microsoft.com/office/powerpoint/2010/main" val="2837101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p:cNvSpPr/>
          <p:nvPr/>
        </p:nvSpPr>
        <p:spPr>
          <a:xfrm>
            <a:off x="1226372" y="3657600"/>
            <a:ext cx="6970955" cy="1785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p:cNvSpPr>
            <a:spLocks noGrp="1"/>
          </p:cNvSpPr>
          <p:nvPr>
            <p:ph type="title"/>
          </p:nvPr>
        </p:nvSpPr>
        <p:spPr>
          <a:xfrm>
            <a:off x="355003" y="365126"/>
            <a:ext cx="8509298" cy="1325563"/>
          </a:xfrm>
        </p:spPr>
        <p:txBody>
          <a:bodyPr>
            <a:normAutofit/>
          </a:bodyPr>
          <a:lstStyle/>
          <a:p>
            <a:pPr algn="ctr"/>
            <a:r>
              <a:rPr lang="zh-TW" altLang="en-US" sz="3600" b="1" dirty="0">
                <a:latin typeface="微軟正黑體" panose="020B0604030504040204" pitchFamily="34" charset="-120"/>
                <a:ea typeface="微軟正黑體" panose="020B0604030504040204" pitchFamily="34" charset="-120"/>
              </a:rPr>
              <a:t>敏捷開發經常被誤會是快速開發法</a:t>
            </a:r>
            <a:endParaRPr lang="en-US" sz="3600" dirty="0"/>
          </a:p>
        </p:txBody>
      </p:sp>
      <p:sp>
        <p:nvSpPr>
          <p:cNvPr id="4" name="矩形 3"/>
          <p:cNvSpPr/>
          <p:nvPr/>
        </p:nvSpPr>
        <p:spPr>
          <a:xfrm>
            <a:off x="1731368" y="2132989"/>
            <a:ext cx="6128601" cy="584775"/>
          </a:xfrm>
          <a:prstGeom prst="rect">
            <a:avLst/>
          </a:prstGeom>
        </p:spPr>
        <p:txBody>
          <a:bodyPr wrap="none">
            <a:spAutoFit/>
          </a:bodyPr>
          <a:lstStyle/>
          <a:p>
            <a:r>
              <a:rPr lang="zh-TW" altLang="en-US" sz="3200" b="1" dirty="0">
                <a:latin typeface="微軟正黑體" panose="020B0604030504040204" pitchFamily="34" charset="-120"/>
                <a:ea typeface="微軟正黑體" panose="020B0604030504040204" pitchFamily="34" charset="-120"/>
              </a:rPr>
              <a:t>但為什麼開發速度確實變快了呢</a:t>
            </a:r>
            <a:r>
              <a:rPr lang="en-US" altLang="zh-TW" sz="3200" b="1" dirty="0">
                <a:latin typeface="微軟正黑體" panose="020B0604030504040204" pitchFamily="34" charset="-120"/>
                <a:ea typeface="微軟正黑體" panose="020B0604030504040204" pitchFamily="34" charset="-120"/>
              </a:rPr>
              <a:t>!</a:t>
            </a:r>
            <a:endParaRPr lang="en-US" sz="3200" dirty="0"/>
          </a:p>
        </p:txBody>
      </p:sp>
      <p:sp>
        <p:nvSpPr>
          <p:cNvPr id="5" name="矩形 4"/>
          <p:cNvSpPr/>
          <p:nvPr/>
        </p:nvSpPr>
        <p:spPr>
          <a:xfrm>
            <a:off x="1830754" y="3913101"/>
            <a:ext cx="5929828" cy="1184940"/>
          </a:xfrm>
          <a:prstGeom prst="rect">
            <a:avLst/>
          </a:prstGeom>
        </p:spPr>
        <p:txBody>
          <a:bodyPr wrap="none">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原因是敏捷將需求依重要性做分類，</a:t>
            </a:r>
            <a:endParaRPr lang="en-US" altLang="zh-TW" sz="2800" b="1" dirty="0">
              <a:solidFill>
                <a:schemeClr val="bg1"/>
              </a:solidFill>
              <a:latin typeface="微軟正黑體" panose="020B0604030504040204" pitchFamily="34" charset="-120"/>
              <a:ea typeface="微軟正黑體" panose="020B0604030504040204" pitchFamily="34" charset="-120"/>
            </a:endParaRPr>
          </a:p>
          <a:p>
            <a:pPr>
              <a:spcBef>
                <a:spcPts val="1800"/>
              </a:spcBef>
            </a:pPr>
            <a:r>
              <a:rPr lang="zh-TW" altLang="en-US" sz="2800" b="1" dirty="0">
                <a:solidFill>
                  <a:schemeClr val="bg1"/>
                </a:solidFill>
                <a:latin typeface="微軟正黑體" panose="020B0604030504040204" pitchFamily="34" charset="-120"/>
                <a:ea typeface="微軟正黑體" panose="020B0604030504040204" pitchFamily="34" charset="-120"/>
              </a:rPr>
              <a:t>他讓客戶知道需求排列的重要性。</a:t>
            </a:r>
            <a:endParaRPr lang="en-US" sz="2800" dirty="0">
              <a:solidFill>
                <a:schemeClr val="bg1"/>
              </a:solidFill>
            </a:endParaRPr>
          </a:p>
        </p:txBody>
      </p:sp>
    </p:spTree>
    <p:extLst>
      <p:ext uri="{BB962C8B-B14F-4D97-AF65-F5344CB8AC3E}">
        <p14:creationId xmlns:p14="http://schemas.microsoft.com/office/powerpoint/2010/main" val="341051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a:picLocks noChangeAspect="1"/>
          </p:cNvPicPr>
          <p:nvPr/>
        </p:nvPicPr>
        <p:blipFill>
          <a:blip r:embed="rId2"/>
          <a:stretch>
            <a:fillRect/>
          </a:stretch>
        </p:blipFill>
        <p:spPr>
          <a:xfrm>
            <a:off x="1056995" y="1622066"/>
            <a:ext cx="7306802" cy="3927709"/>
          </a:xfrm>
          <a:prstGeom prst="rect">
            <a:avLst/>
          </a:prstGeom>
        </p:spPr>
      </p:pic>
      <p:sp>
        <p:nvSpPr>
          <p:cNvPr id="2" name="標題 1"/>
          <p:cNvSpPr>
            <a:spLocks noGrp="1"/>
          </p:cNvSpPr>
          <p:nvPr>
            <p:ph type="title"/>
          </p:nvPr>
        </p:nvSpPr>
        <p:spPr>
          <a:xfrm>
            <a:off x="1483866" y="586974"/>
            <a:ext cx="5915025" cy="560403"/>
          </a:xfrm>
        </p:spPr>
        <p:txBody>
          <a:bodyPr>
            <a:normAutofit fontScale="90000"/>
          </a:bodyPr>
          <a:lstStyle/>
          <a:p>
            <a:pPr algn="ctr"/>
            <a:r>
              <a:rPr lang="zh-TW" altLang="en-US" sz="3600" b="1" dirty="0">
                <a:latin typeface="微軟正黑體" panose="020B0604030504040204" pitchFamily="34" charset="-120"/>
                <a:ea typeface="微軟正黑體" panose="020B0604030504040204" pitchFamily="34" charset="-120"/>
              </a:rPr>
              <a:t>看板</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 十步學習法</a:t>
            </a:r>
          </a:p>
        </p:txBody>
      </p:sp>
      <p:sp>
        <p:nvSpPr>
          <p:cNvPr id="6" name="矩形 5"/>
          <p:cNvSpPr/>
          <p:nvPr/>
        </p:nvSpPr>
        <p:spPr>
          <a:xfrm>
            <a:off x="2173175" y="2609032"/>
            <a:ext cx="1071127"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a:t>
            </a:r>
            <a:r>
              <a:rPr lang="zh-TW" altLang="en-US" sz="1350" b="1" dirty="0">
                <a:latin typeface="微軟正黑體" panose="020B0604030504040204" pitchFamily="34" charset="-120"/>
                <a:ea typeface="微軟正黑體" panose="020B0604030504040204" pitchFamily="34" charset="-120"/>
              </a:rPr>
              <a:t> 瞭解全局</a:t>
            </a:r>
            <a:endParaRPr lang="zh-TW" altLang="en-US" sz="1350" dirty="0"/>
          </a:p>
        </p:txBody>
      </p:sp>
      <p:sp>
        <p:nvSpPr>
          <p:cNvPr id="7" name="矩形 6"/>
          <p:cNvSpPr/>
          <p:nvPr/>
        </p:nvSpPr>
        <p:spPr>
          <a:xfrm>
            <a:off x="2173173" y="2947389"/>
            <a:ext cx="1085554"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 </a:t>
            </a:r>
            <a:r>
              <a:rPr lang="zh-TW" altLang="en-US" sz="1350" b="1" dirty="0">
                <a:latin typeface="微軟正黑體" panose="020B0604030504040204" pitchFamily="34" charset="-120"/>
                <a:ea typeface="微軟正黑體" panose="020B0604030504040204" pitchFamily="34" charset="-120"/>
              </a:rPr>
              <a:t>確定範圍</a:t>
            </a:r>
            <a:endParaRPr lang="zh-TW" altLang="en-US" sz="1350" dirty="0"/>
          </a:p>
        </p:txBody>
      </p:sp>
      <p:sp>
        <p:nvSpPr>
          <p:cNvPr id="8" name="矩形 7"/>
          <p:cNvSpPr/>
          <p:nvPr/>
        </p:nvSpPr>
        <p:spPr>
          <a:xfrm>
            <a:off x="2173173" y="3285747"/>
            <a:ext cx="1085554"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 </a:t>
            </a:r>
            <a:r>
              <a:rPr lang="zh-TW" altLang="en-US" sz="1350" b="1" dirty="0">
                <a:latin typeface="微軟正黑體" panose="020B0604030504040204" pitchFamily="34" charset="-120"/>
                <a:ea typeface="微軟正黑體" panose="020B0604030504040204" pitchFamily="34" charset="-120"/>
              </a:rPr>
              <a:t>定義目標</a:t>
            </a:r>
            <a:endParaRPr lang="zh-TW" altLang="en-US" sz="1350" dirty="0"/>
          </a:p>
        </p:txBody>
      </p:sp>
      <p:sp>
        <p:nvSpPr>
          <p:cNvPr id="9" name="矩形 8"/>
          <p:cNvSpPr/>
          <p:nvPr/>
        </p:nvSpPr>
        <p:spPr>
          <a:xfrm>
            <a:off x="2173173" y="3624104"/>
            <a:ext cx="1085554"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 </a:t>
            </a:r>
            <a:r>
              <a:rPr lang="zh-TW" altLang="en-US" sz="1350" b="1" dirty="0">
                <a:latin typeface="微軟正黑體" panose="020B0604030504040204" pitchFamily="34" charset="-120"/>
                <a:ea typeface="微軟正黑體" panose="020B0604030504040204" pitchFamily="34" charset="-120"/>
              </a:rPr>
              <a:t>尋找資源</a:t>
            </a:r>
            <a:endParaRPr lang="zh-TW" altLang="en-US" sz="1350" dirty="0"/>
          </a:p>
        </p:txBody>
      </p:sp>
      <p:sp>
        <p:nvSpPr>
          <p:cNvPr id="10" name="矩形 9"/>
          <p:cNvSpPr/>
          <p:nvPr/>
        </p:nvSpPr>
        <p:spPr>
          <a:xfrm>
            <a:off x="2173173" y="3962461"/>
            <a:ext cx="1431802"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 </a:t>
            </a:r>
            <a:r>
              <a:rPr lang="zh-TW" altLang="en-US" sz="1350" b="1" dirty="0">
                <a:latin typeface="微軟正黑體" panose="020B0604030504040204" pitchFamily="34" charset="-120"/>
                <a:ea typeface="微軟正黑體" panose="020B0604030504040204" pitchFamily="34" charset="-120"/>
              </a:rPr>
              <a:t>創建學習計畫</a:t>
            </a:r>
            <a:endParaRPr lang="zh-TW" altLang="en-US" sz="1350" dirty="0"/>
          </a:p>
        </p:txBody>
      </p:sp>
      <p:sp>
        <p:nvSpPr>
          <p:cNvPr id="11" name="矩形 10"/>
          <p:cNvSpPr/>
          <p:nvPr/>
        </p:nvSpPr>
        <p:spPr>
          <a:xfrm>
            <a:off x="2173173" y="4300818"/>
            <a:ext cx="1085554"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 </a:t>
            </a:r>
            <a:r>
              <a:rPr lang="zh-TW" altLang="en-US" sz="1350" b="1" dirty="0">
                <a:latin typeface="微軟正黑體" panose="020B0604030504040204" pitchFamily="34" charset="-120"/>
                <a:ea typeface="微軟正黑體" panose="020B0604030504040204" pitchFamily="34" charset="-120"/>
              </a:rPr>
              <a:t>篩選資源</a:t>
            </a:r>
            <a:endParaRPr lang="zh-TW" altLang="en-US" sz="1350" dirty="0"/>
          </a:p>
        </p:txBody>
      </p:sp>
      <p:pic>
        <p:nvPicPr>
          <p:cNvPr id="16" name="圖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3174" y="2600557"/>
            <a:ext cx="299225" cy="342254"/>
          </a:xfrm>
          <a:prstGeom prst="rect">
            <a:avLst/>
          </a:prstGeom>
        </p:spPr>
      </p:pic>
      <p:cxnSp>
        <p:nvCxnSpPr>
          <p:cNvPr id="18" name="直線接點 17"/>
          <p:cNvCxnSpPr/>
          <p:nvPr/>
        </p:nvCxnSpPr>
        <p:spPr>
          <a:xfrm>
            <a:off x="2115528" y="4782711"/>
            <a:ext cx="1390650" cy="0"/>
          </a:xfrm>
          <a:prstGeom prst="line">
            <a:avLst/>
          </a:prstGeom>
          <a:ln w="12700">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20" name="圖片 19"/>
          <p:cNvPicPr>
            <a:picLocks noChangeAspect="1"/>
          </p:cNvPicPr>
          <p:nvPr/>
        </p:nvPicPr>
        <p:blipFill>
          <a:blip r:embed="rId4"/>
          <a:stretch>
            <a:fillRect/>
          </a:stretch>
        </p:blipFill>
        <p:spPr>
          <a:xfrm>
            <a:off x="1447838" y="2771684"/>
            <a:ext cx="348892" cy="335120"/>
          </a:xfrm>
          <a:prstGeom prst="rect">
            <a:avLst/>
          </a:prstGeom>
        </p:spPr>
      </p:pic>
      <p:pic>
        <p:nvPicPr>
          <p:cNvPr id="24" name="圖片 23"/>
          <p:cNvPicPr>
            <a:picLocks noChangeAspect="1"/>
          </p:cNvPicPr>
          <p:nvPr/>
        </p:nvPicPr>
        <p:blipFill>
          <a:blip r:embed="rId4"/>
          <a:stretch>
            <a:fillRect/>
          </a:stretch>
        </p:blipFill>
        <p:spPr>
          <a:xfrm>
            <a:off x="1447838" y="3181259"/>
            <a:ext cx="348892" cy="335120"/>
          </a:xfrm>
          <a:prstGeom prst="rect">
            <a:avLst/>
          </a:prstGeom>
        </p:spPr>
      </p:pic>
      <p:pic>
        <p:nvPicPr>
          <p:cNvPr id="25" name="圖片 24"/>
          <p:cNvPicPr>
            <a:picLocks noChangeAspect="1"/>
          </p:cNvPicPr>
          <p:nvPr/>
        </p:nvPicPr>
        <p:blipFill>
          <a:blip r:embed="rId4"/>
          <a:stretch>
            <a:fillRect/>
          </a:stretch>
        </p:blipFill>
        <p:spPr>
          <a:xfrm>
            <a:off x="1447837" y="3624104"/>
            <a:ext cx="348892" cy="335120"/>
          </a:xfrm>
          <a:prstGeom prst="rect">
            <a:avLst/>
          </a:prstGeom>
        </p:spPr>
      </p:pic>
      <p:pic>
        <p:nvPicPr>
          <p:cNvPr id="26" name="圖片 25"/>
          <p:cNvPicPr>
            <a:picLocks noChangeAspect="1"/>
          </p:cNvPicPr>
          <p:nvPr/>
        </p:nvPicPr>
        <p:blipFill>
          <a:blip r:embed="rId4"/>
          <a:stretch>
            <a:fillRect/>
          </a:stretch>
        </p:blipFill>
        <p:spPr>
          <a:xfrm>
            <a:off x="2636407" y="5004359"/>
            <a:ext cx="348892" cy="335120"/>
          </a:xfrm>
          <a:prstGeom prst="rect">
            <a:avLst/>
          </a:prstGeom>
        </p:spPr>
      </p:pic>
      <p:sp>
        <p:nvSpPr>
          <p:cNvPr id="27" name="矩形 26"/>
          <p:cNvSpPr/>
          <p:nvPr/>
        </p:nvSpPr>
        <p:spPr>
          <a:xfrm>
            <a:off x="3099028" y="2223806"/>
            <a:ext cx="271228" cy="300082"/>
          </a:xfrm>
          <a:prstGeom prst="rect">
            <a:avLst/>
          </a:prstGeom>
        </p:spPr>
        <p:txBody>
          <a:bodyPr wrap="none">
            <a:spAutoFit/>
          </a:bodyPr>
          <a:lstStyle/>
          <a:p>
            <a:r>
              <a:rPr lang="en-US" altLang="zh-TW" sz="1350" dirty="0">
                <a:solidFill>
                  <a:srgbClr val="C00000"/>
                </a:solidFill>
              </a:rPr>
              <a:t>1</a:t>
            </a:r>
            <a:endParaRPr lang="zh-TW" altLang="en-US" sz="1350" dirty="0">
              <a:solidFill>
                <a:srgbClr val="C00000"/>
              </a:solidFill>
            </a:endParaRPr>
          </a:p>
        </p:txBody>
      </p:sp>
      <p:sp>
        <p:nvSpPr>
          <p:cNvPr id="28" name="矩形 27"/>
          <p:cNvSpPr/>
          <p:nvPr/>
        </p:nvSpPr>
        <p:spPr>
          <a:xfrm>
            <a:off x="5810532" y="2373847"/>
            <a:ext cx="271228" cy="300082"/>
          </a:xfrm>
          <a:prstGeom prst="rect">
            <a:avLst/>
          </a:prstGeom>
        </p:spPr>
        <p:txBody>
          <a:bodyPr wrap="none">
            <a:spAutoFit/>
          </a:bodyPr>
          <a:lstStyle/>
          <a:p>
            <a:r>
              <a:rPr lang="en-US" altLang="zh-TW" sz="1350" dirty="0">
                <a:solidFill>
                  <a:srgbClr val="C00000"/>
                </a:solidFill>
              </a:rPr>
              <a:t>3</a:t>
            </a:r>
            <a:endParaRPr lang="zh-TW" altLang="en-US" sz="1350" dirty="0">
              <a:solidFill>
                <a:srgbClr val="C00000"/>
              </a:solidFill>
            </a:endParaRPr>
          </a:p>
        </p:txBody>
      </p:sp>
      <p:sp>
        <p:nvSpPr>
          <p:cNvPr id="29" name="矩形 28"/>
          <p:cNvSpPr/>
          <p:nvPr/>
        </p:nvSpPr>
        <p:spPr>
          <a:xfrm>
            <a:off x="6973322" y="2373847"/>
            <a:ext cx="271228" cy="300082"/>
          </a:xfrm>
          <a:prstGeom prst="rect">
            <a:avLst/>
          </a:prstGeom>
        </p:spPr>
        <p:txBody>
          <a:bodyPr wrap="none">
            <a:spAutoFit/>
          </a:bodyPr>
          <a:lstStyle/>
          <a:p>
            <a:r>
              <a:rPr lang="en-US" altLang="zh-TW" sz="1350" dirty="0">
                <a:solidFill>
                  <a:srgbClr val="C00000"/>
                </a:solidFill>
              </a:rPr>
              <a:t>3</a:t>
            </a:r>
            <a:endParaRPr lang="zh-TW" altLang="en-US" sz="1350" dirty="0">
              <a:solidFill>
                <a:srgbClr val="C00000"/>
              </a:solidFill>
            </a:endParaRPr>
          </a:p>
        </p:txBody>
      </p:sp>
    </p:spTree>
    <p:extLst>
      <p:ext uri="{BB962C8B-B14F-4D97-AF65-F5344CB8AC3E}">
        <p14:creationId xmlns:p14="http://schemas.microsoft.com/office/powerpoint/2010/main" val="1052748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909613" y="-73841"/>
            <a:ext cx="7772400" cy="934062"/>
          </a:xfrm>
        </p:spPr>
        <p:txBody>
          <a:bodyPr>
            <a:normAutofit/>
          </a:bodyPr>
          <a:lstStyle/>
          <a:p>
            <a:r>
              <a:rPr lang="zh-TW" altLang="en-US" sz="4400" dirty="0">
                <a:latin typeface="微軟正黑體" panose="020B0604030504040204" pitchFamily="34" charset="-120"/>
                <a:ea typeface="微軟正黑體" panose="020B0604030504040204" pitchFamily="34" charset="-120"/>
              </a:rPr>
              <a:t>使用者故事 </a:t>
            </a:r>
            <a:r>
              <a:rPr lang="en-US" altLang="zh-TW" sz="4400" b="1" dirty="0"/>
              <a:t>User Story</a:t>
            </a:r>
            <a:endParaRPr lang="zh-TW" altLang="en-US" sz="4400" dirty="0">
              <a:latin typeface="微軟正黑體" panose="020B0604030504040204" pitchFamily="34" charset="-120"/>
              <a:ea typeface="微軟正黑體" panose="020B0604030504040204" pitchFamily="34" charset="-120"/>
            </a:endParaRPr>
          </a:p>
        </p:txBody>
      </p:sp>
      <p:sp>
        <p:nvSpPr>
          <p:cNvPr id="3" name="矩形 2"/>
          <p:cNvSpPr/>
          <p:nvPr/>
        </p:nvSpPr>
        <p:spPr>
          <a:xfrm>
            <a:off x="158816" y="6488668"/>
            <a:ext cx="6501865" cy="307777"/>
          </a:xfrm>
          <a:prstGeom prst="rect">
            <a:avLst/>
          </a:prstGeom>
        </p:spPr>
        <p:txBody>
          <a:bodyPr wrap="square">
            <a:spAutoFit/>
          </a:bodyPr>
          <a:lstStyle/>
          <a:p>
            <a:r>
              <a:rPr lang="en-US" altLang="zh-TW" sz="1400" dirty="0"/>
              <a:t>Copyright © 2007-2013, </a:t>
            </a:r>
            <a:r>
              <a:rPr lang="en-US" altLang="zh-TW" sz="1400" dirty="0" err="1"/>
              <a:t>Innolution</a:t>
            </a:r>
            <a:r>
              <a:rPr lang="en-US" altLang="zh-TW" sz="1400" dirty="0"/>
              <a:t>, LLC. All Rights Reserved. </a:t>
            </a:r>
            <a:endParaRPr lang="zh-TW" altLang="en-US" sz="1400" dirty="0"/>
          </a:p>
        </p:txBody>
      </p:sp>
      <p:cxnSp>
        <p:nvCxnSpPr>
          <p:cNvPr id="6" name="直線接點 5"/>
          <p:cNvCxnSpPr/>
          <p:nvPr/>
        </p:nvCxnSpPr>
        <p:spPr>
          <a:xfrm>
            <a:off x="7051303" y="1719943"/>
            <a:ext cx="707571"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7051303" y="2688771"/>
            <a:ext cx="707571"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7051303" y="3663558"/>
            <a:ext cx="707571"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051303" y="4638345"/>
            <a:ext cx="707571" cy="0"/>
          </a:xfrm>
          <a:prstGeom prst="line">
            <a:avLst/>
          </a:prstGeom>
          <a:ln>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7203703" y="1719943"/>
            <a:ext cx="10886" cy="968828"/>
          </a:xfrm>
          <a:prstGeom prst="straightConnector1">
            <a:avLst/>
          </a:prstGeom>
          <a:ln>
            <a:solidFill>
              <a:srgbClr val="0066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a:off x="7192817" y="2688770"/>
            <a:ext cx="10886" cy="968828"/>
          </a:xfrm>
          <a:prstGeom prst="straightConnector1">
            <a:avLst/>
          </a:prstGeom>
          <a:ln>
            <a:solidFill>
              <a:srgbClr val="0066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7181931" y="3657597"/>
            <a:ext cx="10886" cy="968828"/>
          </a:xfrm>
          <a:prstGeom prst="straightConnector1">
            <a:avLst/>
          </a:prstGeom>
          <a:ln>
            <a:solidFill>
              <a:srgbClr val="0066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7181931" y="4626425"/>
            <a:ext cx="0" cy="576946"/>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366989" y="2063873"/>
            <a:ext cx="926344" cy="369332"/>
          </a:xfrm>
          <a:prstGeom prst="rect">
            <a:avLst/>
          </a:prstGeom>
        </p:spPr>
        <p:txBody>
          <a:bodyPr wrap="none">
            <a:spAutoFit/>
          </a:bodyPr>
          <a:lstStyle/>
          <a:p>
            <a:r>
              <a:rPr lang="en-US" altLang="zh-TW" b="1" dirty="0"/>
              <a:t>Sprint 1</a:t>
            </a:r>
            <a:endParaRPr lang="zh-TW" altLang="en-US" dirty="0"/>
          </a:p>
        </p:txBody>
      </p:sp>
      <p:sp>
        <p:nvSpPr>
          <p:cNvPr id="17" name="矩形 16"/>
          <p:cNvSpPr/>
          <p:nvPr/>
        </p:nvSpPr>
        <p:spPr>
          <a:xfrm>
            <a:off x="7366989" y="2981777"/>
            <a:ext cx="926344" cy="369332"/>
          </a:xfrm>
          <a:prstGeom prst="rect">
            <a:avLst/>
          </a:prstGeom>
        </p:spPr>
        <p:txBody>
          <a:bodyPr wrap="none">
            <a:spAutoFit/>
          </a:bodyPr>
          <a:lstStyle/>
          <a:p>
            <a:r>
              <a:rPr lang="en-US" altLang="zh-TW" b="1" dirty="0"/>
              <a:t>Sprint 2</a:t>
            </a:r>
            <a:endParaRPr lang="zh-TW" altLang="en-US" dirty="0"/>
          </a:p>
        </p:txBody>
      </p:sp>
      <p:sp>
        <p:nvSpPr>
          <p:cNvPr id="18" name="矩形 17"/>
          <p:cNvSpPr/>
          <p:nvPr/>
        </p:nvSpPr>
        <p:spPr>
          <a:xfrm>
            <a:off x="7423662" y="3956563"/>
            <a:ext cx="926344" cy="369332"/>
          </a:xfrm>
          <a:prstGeom prst="rect">
            <a:avLst/>
          </a:prstGeom>
        </p:spPr>
        <p:txBody>
          <a:bodyPr wrap="none">
            <a:spAutoFit/>
          </a:bodyPr>
          <a:lstStyle/>
          <a:p>
            <a:r>
              <a:rPr lang="en-US" altLang="zh-TW" b="1" dirty="0"/>
              <a:t>Sprint 3</a:t>
            </a:r>
            <a:endParaRPr lang="zh-TW" altLang="en-US" dirty="0"/>
          </a:p>
        </p:txBody>
      </p:sp>
      <p:sp>
        <p:nvSpPr>
          <p:cNvPr id="19" name="矩形 18"/>
          <p:cNvSpPr/>
          <p:nvPr/>
        </p:nvSpPr>
        <p:spPr>
          <a:xfrm>
            <a:off x="7440637" y="4816286"/>
            <a:ext cx="918649" cy="369332"/>
          </a:xfrm>
          <a:prstGeom prst="rect">
            <a:avLst/>
          </a:prstGeom>
        </p:spPr>
        <p:txBody>
          <a:bodyPr wrap="none">
            <a:spAutoFit/>
          </a:bodyPr>
          <a:lstStyle/>
          <a:p>
            <a:r>
              <a:rPr lang="en-US" altLang="zh-TW" b="1" dirty="0"/>
              <a:t>Release</a:t>
            </a:r>
            <a:endParaRPr lang="zh-TW" altLang="en-US" dirty="0"/>
          </a:p>
        </p:txBody>
      </p:sp>
      <p:sp>
        <p:nvSpPr>
          <p:cNvPr id="20" name="矩形 19"/>
          <p:cNvSpPr/>
          <p:nvPr/>
        </p:nvSpPr>
        <p:spPr>
          <a:xfrm>
            <a:off x="6660681" y="1719943"/>
            <a:ext cx="142890" cy="348342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6660681" y="1719943"/>
            <a:ext cx="142890" cy="113211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6660681" y="2846884"/>
            <a:ext cx="142890" cy="9607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660681" y="3807626"/>
            <a:ext cx="142890" cy="81879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2"/>
          <a:stretch>
            <a:fillRect/>
          </a:stretch>
        </p:blipFill>
        <p:spPr>
          <a:xfrm>
            <a:off x="672073" y="1334672"/>
            <a:ext cx="5977722" cy="4413182"/>
          </a:xfrm>
          <a:prstGeom prst="rect">
            <a:avLst/>
          </a:prstGeom>
        </p:spPr>
      </p:pic>
      <p:cxnSp>
        <p:nvCxnSpPr>
          <p:cNvPr id="28" name="直線單箭頭接點 27"/>
          <p:cNvCxnSpPr/>
          <p:nvPr/>
        </p:nvCxnSpPr>
        <p:spPr>
          <a:xfrm flipV="1">
            <a:off x="6710250" y="5300681"/>
            <a:ext cx="0" cy="44717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250925" y="5856306"/>
            <a:ext cx="868443" cy="369332"/>
          </a:xfrm>
          <a:prstGeom prst="rect">
            <a:avLst/>
          </a:prstGeom>
        </p:spPr>
        <p:txBody>
          <a:bodyPr wrap="none">
            <a:spAutoFit/>
          </a:bodyPr>
          <a:lstStyle/>
          <a:p>
            <a:r>
              <a:rPr lang="en-US" altLang="zh-TW" b="1" dirty="0">
                <a:solidFill>
                  <a:srgbClr val="C00000"/>
                </a:solidFill>
              </a:rPr>
              <a:t>Weight</a:t>
            </a:r>
            <a:endParaRPr lang="zh-TW" altLang="en-US" dirty="0">
              <a:solidFill>
                <a:srgbClr val="C00000"/>
              </a:solidFill>
            </a:endParaRPr>
          </a:p>
        </p:txBody>
      </p:sp>
      <p:cxnSp>
        <p:nvCxnSpPr>
          <p:cNvPr id="31" name="弧形接點 30"/>
          <p:cNvCxnSpPr/>
          <p:nvPr/>
        </p:nvCxnSpPr>
        <p:spPr>
          <a:xfrm>
            <a:off x="6685146" y="5049210"/>
            <a:ext cx="926344" cy="683408"/>
          </a:xfrm>
          <a:prstGeom prst="curvedConnector3">
            <a:avLst>
              <a:gd name="adj1" fmla="val 40599"/>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611490" y="5400300"/>
            <a:ext cx="1362745" cy="646331"/>
          </a:xfrm>
          <a:prstGeom prst="rect">
            <a:avLst/>
          </a:prstGeom>
        </p:spPr>
        <p:txBody>
          <a:bodyPr wrap="none">
            <a:spAutoFit/>
          </a:bodyPr>
          <a:lstStyle/>
          <a:p>
            <a:r>
              <a:rPr lang="zh-TW" altLang="en-US" dirty="0">
                <a:solidFill>
                  <a:srgbClr val="C00000"/>
                </a:solidFill>
              </a:rPr>
              <a:t>Optional</a:t>
            </a:r>
            <a:endParaRPr lang="en-US" altLang="zh-TW" dirty="0">
              <a:solidFill>
                <a:srgbClr val="C00000"/>
              </a:solidFill>
            </a:endParaRPr>
          </a:p>
          <a:p>
            <a:r>
              <a:rPr lang="en-US" altLang="zh-TW" dirty="0">
                <a:solidFill>
                  <a:srgbClr val="C00000"/>
                </a:solidFill>
              </a:rPr>
              <a:t>requirement</a:t>
            </a:r>
            <a:endParaRPr lang="zh-TW" altLang="en-US" dirty="0">
              <a:solidFill>
                <a:srgbClr val="C00000"/>
              </a:solidFill>
            </a:endParaRPr>
          </a:p>
        </p:txBody>
      </p:sp>
    </p:spTree>
    <p:extLst>
      <p:ext uri="{BB962C8B-B14F-4D97-AF65-F5344CB8AC3E}">
        <p14:creationId xmlns:p14="http://schemas.microsoft.com/office/powerpoint/2010/main" val="666454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53336" y="371782"/>
            <a:ext cx="7879080" cy="1400383"/>
          </a:xfrm>
          <a:prstGeom prst="rect">
            <a:avLst/>
          </a:prstGeom>
        </p:spPr>
        <p:txBody>
          <a:bodyPr wrap="none">
            <a:spAutoFit/>
          </a:bodyPr>
          <a:lstStyle/>
          <a:p>
            <a:pPr algn="ctr">
              <a:spcBef>
                <a:spcPts val="600"/>
              </a:spcBef>
            </a:pPr>
            <a:r>
              <a:rPr lang="zh-TW" altLang="en-US" sz="2500" b="1" dirty="0">
                <a:latin typeface="微軟正黑體" panose="020B0604030504040204" pitchFamily="34" charset="-120"/>
                <a:ea typeface="微軟正黑體" panose="020B0604030504040204" pitchFamily="34" charset="-120"/>
              </a:rPr>
              <a:t>敏捷開發之所以敏捷，並不是它能使開發的速度變快。</a:t>
            </a:r>
            <a:endParaRPr lang="en-US" altLang="zh-TW" sz="2500" b="1" dirty="0">
              <a:latin typeface="微軟正黑體" panose="020B0604030504040204" pitchFamily="34" charset="-120"/>
              <a:ea typeface="微軟正黑體" panose="020B0604030504040204" pitchFamily="34" charset="-120"/>
            </a:endParaRPr>
          </a:p>
          <a:p>
            <a:pPr algn="ctr">
              <a:spcBef>
                <a:spcPts val="600"/>
              </a:spcBef>
            </a:pPr>
            <a:r>
              <a:rPr lang="zh-TW" altLang="en-US" sz="2500" b="1" dirty="0">
                <a:latin typeface="微軟正黑體" panose="020B0604030504040204" pitchFamily="34" charset="-120"/>
                <a:ea typeface="微軟正黑體" panose="020B0604030504040204" pitchFamily="34" charset="-120"/>
              </a:rPr>
              <a:t>而是在它能應付</a:t>
            </a:r>
            <a:r>
              <a:rPr lang="zh-TW" altLang="en-US" sz="2500" b="1" u="sng" dirty="0">
                <a:latin typeface="微軟正黑體" panose="020B0604030504040204" pitchFamily="34" charset="-120"/>
                <a:ea typeface="微軟正黑體" panose="020B0604030504040204" pitchFamily="34" charset="-120"/>
              </a:rPr>
              <a:t>複雜的專案</a:t>
            </a:r>
            <a:endParaRPr lang="en-US" altLang="zh-TW" sz="2500" b="1" u="sng" dirty="0">
              <a:latin typeface="微軟正黑體" panose="020B0604030504040204" pitchFamily="34" charset="-120"/>
              <a:ea typeface="微軟正黑體" panose="020B0604030504040204" pitchFamily="34" charset="-120"/>
            </a:endParaRPr>
          </a:p>
          <a:p>
            <a:pPr algn="ctr">
              <a:spcBef>
                <a:spcPts val="600"/>
              </a:spcBef>
            </a:pPr>
            <a:r>
              <a:rPr lang="zh-TW" altLang="en-US" sz="2500" b="1" dirty="0">
                <a:latin typeface="微軟正黑體" panose="020B0604030504040204" pitchFamily="34" charset="-120"/>
                <a:ea typeface="微軟正黑體" panose="020B0604030504040204" pitchFamily="34" charset="-120"/>
              </a:rPr>
              <a:t>及</a:t>
            </a:r>
            <a:r>
              <a:rPr lang="zh-TW" altLang="en-US" sz="2500" b="1" u="sng" dirty="0">
                <a:latin typeface="微軟正黑體" panose="020B0604030504040204" pitchFamily="34" charset="-120"/>
                <a:ea typeface="微軟正黑體" panose="020B0604030504040204" pitchFamily="34" charset="-120"/>
              </a:rPr>
              <a:t>多變的需求</a:t>
            </a:r>
            <a:r>
              <a:rPr lang="zh-TW" altLang="en-US" sz="2500" b="1" dirty="0">
                <a:latin typeface="微軟正黑體" panose="020B0604030504040204" pitchFamily="34" charset="-120"/>
                <a:ea typeface="微軟正黑體" panose="020B0604030504040204" pitchFamily="34" charset="-120"/>
              </a:rPr>
              <a:t>。</a:t>
            </a:r>
            <a:endParaRPr lang="en-US" altLang="zh-TW" sz="2500" b="1"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a:stretch>
            <a:fillRect/>
          </a:stretch>
        </p:blipFill>
        <p:spPr>
          <a:xfrm>
            <a:off x="2569945" y="2377442"/>
            <a:ext cx="4273617" cy="3809764"/>
          </a:xfrm>
          <a:prstGeom prst="rect">
            <a:avLst/>
          </a:prstGeom>
        </p:spPr>
      </p:pic>
      <p:sp>
        <p:nvSpPr>
          <p:cNvPr id="3" name="矩形 2"/>
          <p:cNvSpPr/>
          <p:nvPr/>
        </p:nvSpPr>
        <p:spPr>
          <a:xfrm>
            <a:off x="3864214" y="6187206"/>
            <a:ext cx="1685077"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Stacey Matrix</a:t>
            </a:r>
            <a:endParaRPr lang="zh-TW" altLang="en-US" dirty="0"/>
          </a:p>
        </p:txBody>
      </p:sp>
    </p:spTree>
    <p:extLst>
      <p:ext uri="{BB962C8B-B14F-4D97-AF65-F5344CB8AC3E}">
        <p14:creationId xmlns:p14="http://schemas.microsoft.com/office/powerpoint/2010/main" val="2414869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5584" y="271201"/>
            <a:ext cx="7879080" cy="1400383"/>
          </a:xfrm>
          <a:prstGeom prst="rect">
            <a:avLst/>
          </a:prstGeom>
        </p:spPr>
        <p:txBody>
          <a:bodyPr wrap="none">
            <a:spAutoFit/>
          </a:bodyPr>
          <a:lstStyle/>
          <a:p>
            <a:pPr algn="ctr">
              <a:spcBef>
                <a:spcPts val="600"/>
              </a:spcBef>
            </a:pPr>
            <a:r>
              <a:rPr lang="zh-TW" altLang="en-US" sz="2500" b="1" dirty="0">
                <a:solidFill>
                  <a:schemeClr val="bg1">
                    <a:lumMod val="65000"/>
                  </a:schemeClr>
                </a:solidFill>
                <a:latin typeface="微軟正黑體" panose="020B0604030504040204" pitchFamily="34" charset="-120"/>
                <a:ea typeface="微軟正黑體" panose="020B0604030504040204" pitchFamily="34" charset="-120"/>
              </a:rPr>
              <a:t>敏捷開發之所以敏捷，並不是它能使開發的速度變快。</a:t>
            </a:r>
            <a:endParaRPr lang="en-US" altLang="zh-TW" sz="2500" b="1" dirty="0">
              <a:solidFill>
                <a:schemeClr val="bg1">
                  <a:lumMod val="65000"/>
                </a:schemeClr>
              </a:solidFill>
              <a:latin typeface="微軟正黑體" panose="020B0604030504040204" pitchFamily="34" charset="-120"/>
              <a:ea typeface="微軟正黑體" panose="020B0604030504040204" pitchFamily="34" charset="-120"/>
            </a:endParaRPr>
          </a:p>
          <a:p>
            <a:pPr algn="ctr">
              <a:spcBef>
                <a:spcPts val="600"/>
              </a:spcBef>
            </a:pPr>
            <a:r>
              <a:rPr lang="zh-TW" altLang="en-US" sz="2500" b="1" dirty="0">
                <a:solidFill>
                  <a:schemeClr val="bg1">
                    <a:lumMod val="65000"/>
                  </a:schemeClr>
                </a:solidFill>
                <a:latin typeface="微軟正黑體" panose="020B0604030504040204" pitchFamily="34" charset="-120"/>
                <a:ea typeface="微軟正黑體" panose="020B0604030504040204" pitchFamily="34" charset="-120"/>
              </a:rPr>
              <a:t>而是在它能應付複雜的專案</a:t>
            </a:r>
            <a:endParaRPr lang="en-US" altLang="zh-TW" sz="2500" b="1" dirty="0">
              <a:solidFill>
                <a:schemeClr val="bg1">
                  <a:lumMod val="65000"/>
                </a:schemeClr>
              </a:solidFill>
              <a:latin typeface="微軟正黑體" panose="020B0604030504040204" pitchFamily="34" charset="-120"/>
              <a:ea typeface="微軟正黑體" panose="020B0604030504040204" pitchFamily="34" charset="-120"/>
            </a:endParaRPr>
          </a:p>
          <a:p>
            <a:pPr algn="ctr">
              <a:spcBef>
                <a:spcPts val="600"/>
              </a:spcBef>
            </a:pPr>
            <a:r>
              <a:rPr lang="zh-TW" altLang="en-US" sz="2500" b="1" dirty="0">
                <a:solidFill>
                  <a:schemeClr val="bg1">
                    <a:lumMod val="65000"/>
                  </a:schemeClr>
                </a:solidFill>
                <a:latin typeface="微軟正黑體" panose="020B0604030504040204" pitchFamily="34" charset="-120"/>
                <a:ea typeface="微軟正黑體" panose="020B0604030504040204" pitchFamily="34" charset="-120"/>
              </a:rPr>
              <a:t>及多變的需求。</a:t>
            </a:r>
            <a:endParaRPr lang="en-US" altLang="zh-TW" sz="2500" b="1"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5" name="矩形 4"/>
          <p:cNvSpPr/>
          <p:nvPr/>
        </p:nvSpPr>
        <p:spPr>
          <a:xfrm>
            <a:off x="1103360" y="2138457"/>
            <a:ext cx="7263528" cy="1354217"/>
          </a:xfrm>
          <a:prstGeom prst="rect">
            <a:avLst/>
          </a:prstGeom>
        </p:spPr>
        <p:txBody>
          <a:bodyPr wrap="none">
            <a:spAutoFit/>
          </a:bodyPr>
          <a:lstStyle/>
          <a:p>
            <a:pPr algn="ctr">
              <a:spcBef>
                <a:spcPts val="600"/>
              </a:spcBef>
            </a:pPr>
            <a:r>
              <a:rPr lang="zh-TW" altLang="en-US" sz="2400" b="1" dirty="0">
                <a:latin typeface="微軟正黑體" panose="020B0604030504040204" pitchFamily="34" charset="-120"/>
                <a:ea typeface="微軟正黑體" panose="020B0604030504040204" pitchFamily="34" charset="-120"/>
              </a:rPr>
              <a:t>至於它之所以能處裡多變的需求，</a:t>
            </a:r>
            <a:endParaRPr lang="en-US" altLang="zh-TW" sz="2400" b="1" dirty="0">
              <a:latin typeface="微軟正黑體" panose="020B0604030504040204" pitchFamily="34" charset="-120"/>
              <a:ea typeface="微軟正黑體" panose="020B0604030504040204" pitchFamily="34" charset="-120"/>
            </a:endParaRPr>
          </a:p>
          <a:p>
            <a:pPr algn="ctr">
              <a:spcBef>
                <a:spcPts val="600"/>
              </a:spcBef>
            </a:pPr>
            <a:r>
              <a:rPr lang="zh-TW" altLang="en-US" sz="2400" b="1" dirty="0">
                <a:latin typeface="微軟正黑體" panose="020B0604030504040204" pitchFamily="34" charset="-120"/>
                <a:ea typeface="微軟正黑體" panose="020B0604030504040204" pitchFamily="34" charset="-120"/>
              </a:rPr>
              <a:t>則是因為它讓需求以故事的方式，讓大家一起討論。</a:t>
            </a:r>
            <a:endParaRPr lang="en-US" altLang="zh-TW" sz="2400" b="1" dirty="0">
              <a:latin typeface="微軟正黑體" panose="020B0604030504040204" pitchFamily="34" charset="-120"/>
              <a:ea typeface="微軟正黑體" panose="020B0604030504040204" pitchFamily="34" charset="-120"/>
            </a:endParaRPr>
          </a:p>
          <a:p>
            <a:pPr algn="ctr">
              <a:spcBef>
                <a:spcPts val="600"/>
              </a:spcBef>
            </a:pPr>
            <a:r>
              <a:rPr lang="zh-TW" altLang="en-US" sz="2400" b="1" dirty="0">
                <a:latin typeface="微軟正黑體" panose="020B0604030504040204" pitchFamily="34" charset="-120"/>
                <a:ea typeface="微軟正黑體" panose="020B0604030504040204" pitchFamily="34" charset="-120"/>
              </a:rPr>
              <a:t>這便是「</a:t>
            </a:r>
            <a:r>
              <a:rPr lang="zh-TW" altLang="en-US" sz="2400" b="1" dirty="0">
                <a:solidFill>
                  <a:srgbClr val="C00000"/>
                </a:solidFill>
                <a:latin typeface="微軟正黑體" panose="020B0604030504040204" pitchFamily="34" charset="-120"/>
                <a:ea typeface="微軟正黑體" panose="020B0604030504040204" pitchFamily="34" charset="-120"/>
              </a:rPr>
              <a:t>使用者故事</a:t>
            </a:r>
            <a:r>
              <a:rPr lang="zh-TW" altLang="en-US" sz="2400" b="1" dirty="0">
                <a:latin typeface="微軟正黑體" panose="020B0604030504040204" pitchFamily="34" charset="-120"/>
                <a:ea typeface="微軟正黑體" panose="020B0604030504040204" pitchFamily="34" charset="-120"/>
              </a:rPr>
              <a:t>」的能耐。</a:t>
            </a:r>
            <a:endParaRPr lang="zh-TW" altLang="en-US" sz="2400" dirty="0"/>
          </a:p>
        </p:txBody>
      </p:sp>
      <p:pic>
        <p:nvPicPr>
          <p:cNvPr id="2" name="圖片 1"/>
          <p:cNvPicPr>
            <a:picLocks noChangeAspect="1"/>
          </p:cNvPicPr>
          <p:nvPr/>
        </p:nvPicPr>
        <p:blipFill>
          <a:blip r:embed="rId2"/>
          <a:stretch>
            <a:fillRect/>
          </a:stretch>
        </p:blipFill>
        <p:spPr>
          <a:xfrm>
            <a:off x="1809550" y="4358446"/>
            <a:ext cx="5909629" cy="1813602"/>
          </a:xfrm>
          <a:prstGeom prst="rect">
            <a:avLst/>
          </a:prstGeom>
        </p:spPr>
      </p:pic>
    </p:spTree>
    <p:extLst>
      <p:ext uri="{BB962C8B-B14F-4D97-AF65-F5344CB8AC3E}">
        <p14:creationId xmlns:p14="http://schemas.microsoft.com/office/powerpoint/2010/main" val="1207321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0744" y="331186"/>
            <a:ext cx="7748535" cy="1569660"/>
          </a:xfrm>
          <a:prstGeom prst="rect">
            <a:avLst/>
          </a:prstGeom>
          <a:effectLst>
            <a:outerShdw blurRad="50800" dist="38100" dir="2700000" algn="tl" rotWithShape="0">
              <a:prstClr val="black">
                <a:alpha val="40000"/>
              </a:prstClr>
            </a:outerShdw>
          </a:effectLst>
        </p:spPr>
        <p:txBody>
          <a:bodyPr wrap="square">
            <a:spAutoFit/>
          </a:bodyPr>
          <a:lstStyle/>
          <a:p>
            <a:pPr algn="ctr">
              <a:spcBef>
                <a:spcPts val="1800"/>
              </a:spcBef>
            </a:pPr>
            <a:r>
              <a:rPr lang="zh-TW" altLang="en-US" sz="2800" b="1" dirty="0">
                <a:latin typeface="微軟正黑體" panose="020B0604030504040204" pitchFamily="34" charset="-120"/>
                <a:ea typeface="微軟正黑體" panose="020B0604030504040204" pitchFamily="34" charset="-120"/>
              </a:rPr>
              <a:t>敏捷開發不運用</a:t>
            </a:r>
            <a:r>
              <a:rPr lang="zh-TW" altLang="en-US" sz="2800" b="1" dirty="0">
                <a:solidFill>
                  <a:srgbClr val="C00000"/>
                </a:solidFill>
                <a:latin typeface="微軟正黑體" panose="020B0604030504040204" pitchFamily="34" charset="-120"/>
                <a:ea typeface="微軟正黑體" panose="020B0604030504040204" pitchFamily="34" charset="-120"/>
              </a:rPr>
              <a:t>合約</a:t>
            </a:r>
            <a:r>
              <a:rPr lang="zh-TW" altLang="en-US" sz="2800" b="1" dirty="0">
                <a:latin typeface="微軟正黑體" panose="020B0604030504040204" pitchFamily="34" charset="-120"/>
                <a:ea typeface="微軟正黑體" panose="020B0604030504040204" pitchFamily="34" charset="-120"/>
              </a:rPr>
              <a:t>來作約束，</a:t>
            </a:r>
            <a:endParaRPr lang="en-US" altLang="zh-TW" sz="2800" b="1" dirty="0">
              <a:latin typeface="微軟正黑體" panose="020B0604030504040204" pitchFamily="34" charset="-120"/>
              <a:ea typeface="微軟正黑體" panose="020B0604030504040204" pitchFamily="34" charset="-120"/>
            </a:endParaRPr>
          </a:p>
          <a:p>
            <a:pPr algn="ctr">
              <a:spcBef>
                <a:spcPts val="1200"/>
              </a:spcBef>
            </a:pPr>
            <a:r>
              <a:rPr lang="zh-TW" altLang="en-US" sz="2400" b="1" dirty="0">
                <a:latin typeface="微軟正黑體" panose="020B0604030504040204" pitchFamily="34" charset="-120"/>
                <a:ea typeface="微軟正黑體" panose="020B0604030504040204" pitchFamily="34" charset="-120"/>
              </a:rPr>
              <a:t>它讓客戶意識到，需求寫得好壞，決定了產品的好壞，</a:t>
            </a:r>
            <a:endParaRPr lang="en-US" altLang="zh-TW" sz="2400" b="1" dirty="0">
              <a:latin typeface="微軟正黑體" panose="020B0604030504040204" pitchFamily="34" charset="-120"/>
              <a:ea typeface="微軟正黑體" panose="020B0604030504040204" pitchFamily="34" charset="-120"/>
            </a:endParaRPr>
          </a:p>
          <a:p>
            <a:pPr algn="ctr">
              <a:spcBef>
                <a:spcPts val="1200"/>
              </a:spcBef>
            </a:pPr>
            <a:r>
              <a:rPr lang="zh-TW" altLang="en-US" sz="2400" b="1" dirty="0">
                <a:latin typeface="微軟正黑體" panose="020B0604030504040204" pitchFamily="34" charset="-120"/>
                <a:ea typeface="微軟正黑體" panose="020B0604030504040204" pitchFamily="34" charset="-120"/>
              </a:rPr>
              <a:t>需求寫得越好產品就會越好。</a:t>
            </a:r>
            <a:endParaRPr lang="zh-TW" altLang="en-US" sz="2400" dirty="0"/>
          </a:p>
        </p:txBody>
      </p:sp>
      <p:sp>
        <p:nvSpPr>
          <p:cNvPr id="7" name="標題 1"/>
          <p:cNvSpPr txBox="1">
            <a:spLocks/>
          </p:cNvSpPr>
          <p:nvPr/>
        </p:nvSpPr>
        <p:spPr>
          <a:xfrm>
            <a:off x="2737623" y="6006276"/>
            <a:ext cx="4045210" cy="4684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1600" b="1" dirty="0">
                <a:latin typeface="微軟正黑體" panose="020B0604030504040204" pitchFamily="34" charset="-120"/>
                <a:ea typeface="微軟正黑體" panose="020B0604030504040204" pitchFamily="34" charset="-120"/>
              </a:rPr>
              <a:t>敏捷的需求描述</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使用者故事 </a:t>
            </a:r>
            <a:r>
              <a:rPr lang="en-US" altLang="zh-TW" sz="1600" b="1" dirty="0"/>
              <a:t>User Story</a:t>
            </a:r>
            <a:endParaRPr lang="zh-TW" altLang="en-US" sz="1600" dirty="0">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2"/>
          <a:stretch>
            <a:fillRect/>
          </a:stretch>
        </p:blipFill>
        <p:spPr>
          <a:xfrm>
            <a:off x="2574336" y="2586095"/>
            <a:ext cx="4371783" cy="3227563"/>
          </a:xfrm>
          <a:prstGeom prst="rect">
            <a:avLst/>
          </a:prstGeom>
        </p:spPr>
      </p:pic>
      <p:pic>
        <p:nvPicPr>
          <p:cNvPr id="2" name="圖片 1"/>
          <p:cNvPicPr>
            <a:picLocks noChangeAspect="1"/>
          </p:cNvPicPr>
          <p:nvPr/>
        </p:nvPicPr>
        <p:blipFill>
          <a:blip r:embed="rId3"/>
          <a:stretch>
            <a:fillRect/>
          </a:stretch>
        </p:blipFill>
        <p:spPr>
          <a:xfrm flipV="1">
            <a:off x="3623682" y="1311789"/>
            <a:ext cx="1949346" cy="54998"/>
          </a:xfrm>
          <a:prstGeom prst="rect">
            <a:avLst/>
          </a:prstGeom>
        </p:spPr>
      </p:pic>
    </p:spTree>
    <p:extLst>
      <p:ext uri="{BB962C8B-B14F-4D97-AF65-F5344CB8AC3E}">
        <p14:creationId xmlns:p14="http://schemas.microsoft.com/office/powerpoint/2010/main" val="32228699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68499" y="2290744"/>
            <a:ext cx="7886700" cy="1325563"/>
          </a:xfrm>
        </p:spPr>
        <p:txBody>
          <a:bodyPr/>
          <a:lstStyle/>
          <a:p>
            <a:pPr algn="ctr"/>
            <a:r>
              <a:rPr lang="zh-TW" altLang="en-US" b="1" dirty="0">
                <a:latin typeface="微軟正黑體" panose="020B0604030504040204" pitchFamily="34" charset="-120"/>
                <a:ea typeface="微軟正黑體" panose="020B0604030504040204" pitchFamily="34" charset="-120"/>
              </a:rPr>
              <a:t>「 需求的二個面向 」</a:t>
            </a:r>
            <a:endParaRPr lang="en-US" dirty="0"/>
          </a:p>
        </p:txBody>
      </p:sp>
    </p:spTree>
    <p:extLst>
      <p:ext uri="{BB962C8B-B14F-4D97-AF65-F5344CB8AC3E}">
        <p14:creationId xmlns:p14="http://schemas.microsoft.com/office/powerpoint/2010/main" val="3168239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45874" y="4572622"/>
            <a:ext cx="5853975" cy="584775"/>
          </a:xfrm>
          <a:prstGeom prst="rect">
            <a:avLst/>
          </a:prstGeom>
        </p:spPr>
        <p:txBody>
          <a:bodyPr wrap="none">
            <a:spAutoFit/>
          </a:bodyPr>
          <a:lstStyle/>
          <a:p>
            <a:r>
              <a:rPr lang="en-US" altLang="zh-TW" sz="3200" dirty="0"/>
              <a:t>Telling Stories, Not Writing Stories</a:t>
            </a:r>
            <a:endParaRPr lang="zh-TW" altLang="en-US" sz="3200" dirty="0"/>
          </a:p>
        </p:txBody>
      </p:sp>
      <p:sp>
        <p:nvSpPr>
          <p:cNvPr id="5" name="矩形 4"/>
          <p:cNvSpPr/>
          <p:nvPr/>
        </p:nvSpPr>
        <p:spPr>
          <a:xfrm>
            <a:off x="1448874" y="3523466"/>
            <a:ext cx="6647974" cy="646331"/>
          </a:xfrm>
          <a:prstGeom prst="rect">
            <a:avLst/>
          </a:prstGeom>
        </p:spPr>
        <p:txBody>
          <a:bodyPr wrap="none">
            <a:spAutoFit/>
          </a:bodyPr>
          <a:lstStyle/>
          <a:p>
            <a:r>
              <a:rPr lang="zh-TW" altLang="en-US" sz="3600" dirty="0">
                <a:latin typeface="微軟正黑體" panose="020B0604030504040204" pitchFamily="34" charset="-120"/>
                <a:ea typeface="微軟正黑體" panose="020B0604030504040204" pitchFamily="34" charset="-120"/>
              </a:rPr>
              <a:t>使用者故事是寫來做為討論用的</a:t>
            </a:r>
          </a:p>
        </p:txBody>
      </p:sp>
      <p:sp>
        <p:nvSpPr>
          <p:cNvPr id="6" name="矩形 5"/>
          <p:cNvSpPr/>
          <p:nvPr/>
        </p:nvSpPr>
        <p:spPr>
          <a:xfrm>
            <a:off x="6345824" y="5560222"/>
            <a:ext cx="1354025" cy="369332"/>
          </a:xfrm>
          <a:prstGeom prst="rect">
            <a:avLst/>
          </a:prstGeom>
        </p:spPr>
        <p:txBody>
          <a:bodyPr wrap="none">
            <a:spAutoFit/>
          </a:bodyPr>
          <a:lstStyle/>
          <a:p>
            <a:r>
              <a:rPr lang="en-US" altLang="zh-TW" dirty="0"/>
              <a:t>- Jeff Patton </a:t>
            </a:r>
            <a:endParaRPr lang="zh-TW" altLang="en-US" dirty="0"/>
          </a:p>
        </p:txBody>
      </p:sp>
      <p:pic>
        <p:nvPicPr>
          <p:cNvPr id="7" name="圖片 6"/>
          <p:cNvPicPr>
            <a:picLocks noChangeAspect="1"/>
          </p:cNvPicPr>
          <p:nvPr/>
        </p:nvPicPr>
        <p:blipFill>
          <a:blip r:embed="rId2"/>
          <a:stretch>
            <a:fillRect/>
          </a:stretch>
        </p:blipFill>
        <p:spPr>
          <a:xfrm>
            <a:off x="3368178" y="831476"/>
            <a:ext cx="2809366" cy="2077408"/>
          </a:xfrm>
          <a:prstGeom prst="rect">
            <a:avLst/>
          </a:prstGeom>
        </p:spPr>
      </p:pic>
    </p:spTree>
    <p:extLst>
      <p:ext uri="{BB962C8B-B14F-4D97-AF65-F5344CB8AC3E}">
        <p14:creationId xmlns:p14="http://schemas.microsoft.com/office/powerpoint/2010/main" val="3685457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97160" y="1"/>
            <a:ext cx="4327398" cy="1251284"/>
          </a:xfrm>
        </p:spPr>
        <p:txBody>
          <a:bodyPr/>
          <a:lstStyle/>
          <a:p>
            <a:pPr algn="ctr"/>
            <a:r>
              <a:rPr lang="zh-TW" altLang="en-US" b="1" dirty="0">
                <a:latin typeface="微軟正黑體" panose="020B0604030504040204" pitchFamily="34" charset="-120"/>
                <a:ea typeface="微軟正黑體" panose="020B0604030504040204" pitchFamily="34" charset="-120"/>
              </a:rPr>
              <a:t>概述、標準結構</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951" y="1123279"/>
            <a:ext cx="6758892" cy="5167349"/>
          </a:xfrm>
          <a:prstGeom prst="rect">
            <a:avLst/>
          </a:prstGeom>
          <a:effectLst>
            <a:outerShdw blurRad="50800" dist="38100" dir="2700000" algn="tl" rotWithShape="0">
              <a:prstClr val="black">
                <a:alpha val="40000"/>
              </a:prstClr>
            </a:outerShdw>
          </a:effectLst>
        </p:spPr>
      </p:pic>
      <p:sp>
        <p:nvSpPr>
          <p:cNvPr id="4" name="矩形 3"/>
          <p:cNvSpPr/>
          <p:nvPr/>
        </p:nvSpPr>
        <p:spPr>
          <a:xfrm>
            <a:off x="504986" y="1434164"/>
            <a:ext cx="871427" cy="411480"/>
          </a:xfrm>
          <a:prstGeom prst="rect">
            <a:avLst/>
          </a:prstGeom>
          <a:noFill/>
          <a:ln w="19050">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TW" b="1" dirty="0">
                <a:solidFill>
                  <a:schemeClr val="tx1"/>
                </a:solidFill>
              </a:rPr>
              <a:t>Theme</a:t>
            </a:r>
            <a:endParaRPr lang="zh-TW" altLang="en-US" b="1" dirty="0"/>
          </a:p>
        </p:txBody>
      </p:sp>
      <p:cxnSp>
        <p:nvCxnSpPr>
          <p:cNvPr id="7" name="直線接點 6"/>
          <p:cNvCxnSpPr>
            <a:stCxn id="4" idx="2"/>
          </p:cNvCxnSpPr>
          <p:nvPr/>
        </p:nvCxnSpPr>
        <p:spPr>
          <a:xfrm>
            <a:off x="940700" y="1845644"/>
            <a:ext cx="0" cy="9090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940700" y="2754690"/>
            <a:ext cx="241251" cy="455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1472665" y="2941320"/>
            <a:ext cx="5446" cy="50452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1848051" y="3882993"/>
            <a:ext cx="3841" cy="4195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111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6813" y="131754"/>
            <a:ext cx="5570756" cy="1041311"/>
          </a:xfrm>
          <a:prstGeom prst="rect">
            <a:avLst/>
          </a:prstGeom>
        </p:spPr>
        <p:txBody>
          <a:bodyPr wrap="none">
            <a:spAutoFit/>
          </a:bodyPr>
          <a:lstStyle/>
          <a:p>
            <a:pPr algn="ctr">
              <a:spcBef>
                <a:spcPts val="600"/>
              </a:spcBef>
            </a:pPr>
            <a:r>
              <a:rPr lang="zh-TW" altLang="en-US" sz="3000" dirty="0">
                <a:latin typeface="微軟正黑體" panose="020B0604030504040204" pitchFamily="34" charset="-120"/>
                <a:ea typeface="微軟正黑體" panose="020B0604030504040204" pitchFamily="34" charset="-120"/>
              </a:rPr>
              <a:t>敏捷開發以「使用者故事」作為</a:t>
            </a:r>
            <a:endParaRPr lang="en-US" altLang="zh-TW" sz="3000" dirty="0">
              <a:latin typeface="微軟正黑體" panose="020B0604030504040204" pitchFamily="34" charset="-120"/>
              <a:ea typeface="微軟正黑體" panose="020B0604030504040204" pitchFamily="34" charset="-120"/>
            </a:endParaRPr>
          </a:p>
          <a:p>
            <a:pPr algn="ctr">
              <a:spcBef>
                <a:spcPts val="200"/>
              </a:spcBef>
            </a:pPr>
            <a:r>
              <a:rPr lang="zh-TW" altLang="en-US" sz="3000" dirty="0">
                <a:latin typeface="微軟正黑體" panose="020B0604030504040204" pitchFamily="34" charset="-120"/>
                <a:ea typeface="微軟正黑體" panose="020B0604030504040204" pitchFamily="34" charset="-120"/>
              </a:rPr>
              <a:t>需求的描述</a:t>
            </a:r>
            <a:endParaRPr lang="zh-TW" altLang="en-US" sz="3000" dirty="0"/>
          </a:p>
        </p:txBody>
      </p:sp>
      <p:sp>
        <p:nvSpPr>
          <p:cNvPr id="6" name="矩形 5"/>
          <p:cNvSpPr/>
          <p:nvPr/>
        </p:nvSpPr>
        <p:spPr>
          <a:xfrm>
            <a:off x="735611" y="6311779"/>
            <a:ext cx="4023841" cy="369332"/>
          </a:xfrm>
          <a:prstGeom prst="rect">
            <a:avLst/>
          </a:prstGeom>
        </p:spPr>
        <p:txBody>
          <a:bodyPr wrap="square">
            <a:spAutoFit/>
          </a:bodyPr>
          <a:lstStyle/>
          <a:p>
            <a:r>
              <a:rPr lang="zh-CN" altLang="en-US" dirty="0">
                <a:latin typeface="微軟正黑體" panose="020B0604030504040204" pitchFamily="34" charset="-120"/>
                <a:ea typeface="微軟正黑體" panose="020B0604030504040204" pitchFamily="34" charset="-120"/>
              </a:rPr>
              <a:t>使用者</a:t>
            </a:r>
            <a:r>
              <a:rPr lang="zh-TW" altLang="en-US" dirty="0">
                <a:latin typeface="微軟正黑體" panose="020B0604030504040204" pitchFamily="34" charset="-120"/>
                <a:ea typeface="微軟正黑體" panose="020B0604030504040204" pitchFamily="34" charset="-120"/>
              </a:rPr>
              <a:t>完全</a:t>
            </a:r>
            <a:r>
              <a:rPr lang="zh-CN" altLang="en-US" dirty="0">
                <a:latin typeface="微軟正黑體" panose="020B0604030504040204" pitchFamily="34" charset="-120"/>
                <a:ea typeface="微軟正黑體" panose="020B0604030504040204" pitchFamily="34" charset="-120"/>
              </a:rPr>
              <a:t>以</a:t>
            </a:r>
            <a:r>
              <a:rPr lang="zh-CN" altLang="en-US" b="1" dirty="0">
                <a:solidFill>
                  <a:srgbClr val="C00000"/>
                </a:solidFill>
                <a:latin typeface="微軟正黑體" panose="020B0604030504040204" pitchFamily="34" charset="-120"/>
                <a:ea typeface="微軟正黑體" panose="020B0604030504040204" pitchFamily="34" charset="-120"/>
              </a:rPr>
              <a:t>業務語言</a:t>
            </a:r>
            <a:r>
              <a:rPr lang="zh-CN" altLang="en-US" dirty="0">
                <a:latin typeface="微軟正黑體" panose="020B0604030504040204" pitchFamily="34" charset="-120"/>
                <a:ea typeface="微軟正黑體" panose="020B0604030504040204" pitchFamily="34" charset="-120"/>
              </a:rPr>
              <a:t>來描述</a:t>
            </a:r>
            <a:r>
              <a:rPr lang="zh-TW" altLang="en-US" dirty="0">
                <a:latin typeface="微軟正黑體" panose="020B0604030504040204" pitchFamily="34" charset="-120"/>
                <a:ea typeface="微軟正黑體" panose="020B0604030504040204" pitchFamily="34" charset="-120"/>
              </a:rPr>
              <a:t>需求。</a:t>
            </a: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390" y="5075274"/>
            <a:ext cx="953173" cy="868462"/>
          </a:xfrm>
          <a:prstGeom prst="rect">
            <a:avLst/>
          </a:prstGeom>
        </p:spPr>
      </p:pic>
      <p:pic>
        <p:nvPicPr>
          <p:cNvPr id="8" name="圖片 7"/>
          <p:cNvPicPr>
            <a:picLocks noChangeAspect="1"/>
          </p:cNvPicPr>
          <p:nvPr/>
        </p:nvPicPr>
        <p:blipFill>
          <a:blip r:embed="rId3"/>
          <a:stretch>
            <a:fillRect/>
          </a:stretch>
        </p:blipFill>
        <p:spPr>
          <a:xfrm>
            <a:off x="2825383" y="5045786"/>
            <a:ext cx="677023" cy="927439"/>
          </a:xfrm>
          <a:prstGeom prst="rect">
            <a:avLst/>
          </a:prstGeom>
        </p:spPr>
      </p:pic>
      <p:cxnSp>
        <p:nvCxnSpPr>
          <p:cNvPr id="9" name="直線接點 8"/>
          <p:cNvCxnSpPr/>
          <p:nvPr/>
        </p:nvCxnSpPr>
        <p:spPr>
          <a:xfrm>
            <a:off x="4692191" y="5015009"/>
            <a:ext cx="0" cy="135518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025918" y="4102655"/>
            <a:ext cx="1467068"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需求的二面</a:t>
            </a:r>
            <a:endParaRPr lang="en-US" altLang="zh-TW" sz="2000" b="1" dirty="0">
              <a:latin typeface="微軟正黑體" panose="020B0604030504040204" pitchFamily="34" charset="-120"/>
              <a:ea typeface="微軟正黑體" panose="020B0604030504040204" pitchFamily="34" charset="-120"/>
            </a:endParaRPr>
          </a:p>
        </p:txBody>
      </p:sp>
      <p:sp>
        <p:nvSpPr>
          <p:cNvPr id="13" name="矩形 12"/>
          <p:cNvSpPr/>
          <p:nvPr/>
        </p:nvSpPr>
        <p:spPr>
          <a:xfrm>
            <a:off x="2558601" y="4707232"/>
            <a:ext cx="1210588" cy="338554"/>
          </a:xfrm>
          <a:prstGeom prst="rect">
            <a:avLst/>
          </a:prstGeom>
        </p:spPr>
        <p:txBody>
          <a:bodyPr wrap="none">
            <a:spAutoFit/>
          </a:bodyPr>
          <a:lstStyle/>
          <a:p>
            <a:r>
              <a:rPr lang="zh-CN" altLang="en-US" sz="1600" dirty="0">
                <a:latin typeface="微軟正黑體" panose="020B0604030504040204" pitchFamily="34" charset="-120"/>
                <a:ea typeface="微軟正黑體" panose="020B0604030504040204" pitchFamily="34" charset="-120"/>
              </a:rPr>
              <a:t>使用者故事</a:t>
            </a:r>
            <a:endParaRPr lang="zh-TW" altLang="en-US" sz="1600" dirty="0"/>
          </a:p>
        </p:txBody>
      </p:sp>
      <p:sp>
        <p:nvSpPr>
          <p:cNvPr id="14" name="矩形 13"/>
          <p:cNvSpPr/>
          <p:nvPr/>
        </p:nvSpPr>
        <p:spPr>
          <a:xfrm>
            <a:off x="5285547" y="4707232"/>
            <a:ext cx="1026563"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任務 </a:t>
            </a:r>
            <a:r>
              <a:rPr lang="en-US" altLang="zh-CN" sz="1400" dirty="0">
                <a:latin typeface="微軟正黑體" panose="020B0604030504040204" pitchFamily="34" charset="-120"/>
                <a:ea typeface="微軟正黑體" panose="020B0604030504040204" pitchFamily="34" charset="-120"/>
              </a:rPr>
              <a:t>Tasks</a:t>
            </a:r>
            <a:endParaRPr lang="zh-TW" altLang="en-US" sz="1400" dirty="0"/>
          </a:p>
        </p:txBody>
      </p:sp>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1413" y="1377532"/>
            <a:ext cx="4041555" cy="2655423"/>
          </a:xfrm>
          <a:prstGeom prst="rect">
            <a:avLst/>
          </a:prstGeom>
          <a:effectLst>
            <a:outerShdw blurRad="50800" dist="38100" dir="2700000" algn="tl" rotWithShape="0">
              <a:prstClr val="black">
                <a:alpha val="40000"/>
              </a:prstClr>
            </a:outerShdw>
          </a:effectLst>
        </p:spPr>
      </p:pic>
      <p:sp>
        <p:nvSpPr>
          <p:cNvPr id="11" name="矩形 10"/>
          <p:cNvSpPr/>
          <p:nvPr/>
        </p:nvSpPr>
        <p:spPr>
          <a:xfrm>
            <a:off x="4956529" y="6337806"/>
            <a:ext cx="4187471" cy="369332"/>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將</a:t>
            </a:r>
            <a:r>
              <a:rPr lang="zh-TW" altLang="en-US" u="sng" dirty="0">
                <a:solidFill>
                  <a:srgbClr val="C00000"/>
                </a:solidFill>
                <a:latin typeface="微軟正黑體" panose="020B0604030504040204" pitchFamily="34" charset="-120"/>
                <a:ea typeface="微軟正黑體" panose="020B0604030504040204" pitchFamily="34" charset="-120"/>
              </a:rPr>
              <a:t>需求拆解</a:t>
            </a:r>
            <a:r>
              <a:rPr lang="zh-TW" altLang="en-US" dirty="0">
                <a:latin typeface="微軟正黑體" panose="020B0604030504040204" pitchFamily="34" charset="-120"/>
                <a:ea typeface="微軟正黑體" panose="020B0604030504040204" pitchFamily="34" charset="-120"/>
              </a:rPr>
              <a:t>成一個一個可以開發的任務。</a:t>
            </a:r>
          </a:p>
        </p:txBody>
      </p:sp>
    </p:spTree>
    <p:extLst>
      <p:ext uri="{BB962C8B-B14F-4D97-AF65-F5344CB8AC3E}">
        <p14:creationId xmlns:p14="http://schemas.microsoft.com/office/powerpoint/2010/main" val="4173047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928" y="1817384"/>
            <a:ext cx="1791234" cy="1632043"/>
          </a:xfrm>
          <a:prstGeom prst="rect">
            <a:avLst/>
          </a:prstGeom>
        </p:spPr>
      </p:pic>
      <p:pic>
        <p:nvPicPr>
          <p:cNvPr id="5" name="圖片 4"/>
          <p:cNvPicPr>
            <a:picLocks noChangeAspect="1"/>
          </p:cNvPicPr>
          <p:nvPr/>
        </p:nvPicPr>
        <p:blipFill>
          <a:blip r:embed="rId3"/>
          <a:stretch>
            <a:fillRect/>
          </a:stretch>
        </p:blipFill>
        <p:spPr>
          <a:xfrm>
            <a:off x="2354895" y="1456630"/>
            <a:ext cx="1683231" cy="2305821"/>
          </a:xfrm>
          <a:prstGeom prst="rect">
            <a:avLst/>
          </a:prstGeom>
        </p:spPr>
      </p:pic>
      <p:cxnSp>
        <p:nvCxnSpPr>
          <p:cNvPr id="6" name="直線接點 5"/>
          <p:cNvCxnSpPr/>
          <p:nvPr/>
        </p:nvCxnSpPr>
        <p:spPr>
          <a:xfrm>
            <a:off x="4648675" y="1962879"/>
            <a:ext cx="1" cy="255309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430724" y="346635"/>
            <a:ext cx="4339650" cy="646331"/>
          </a:xfrm>
          <a:prstGeom prst="rect">
            <a:avLst/>
          </a:prstGeom>
        </p:spPr>
        <p:txBody>
          <a:bodyPr wrap="none">
            <a:spAutoFit/>
          </a:bodyPr>
          <a:lstStyle/>
          <a:p>
            <a:r>
              <a:rPr lang="zh-TW" altLang="en-US" sz="3600" b="1" dirty="0">
                <a:latin typeface="微軟正黑體" panose="020B0604030504040204" pitchFamily="34" charset="-120"/>
                <a:ea typeface="微軟正黑體" panose="020B0604030504040204" pitchFamily="34" charset="-120"/>
              </a:rPr>
              <a:t>「需求」</a:t>
            </a:r>
            <a:r>
              <a:rPr lang="zh-TW" altLang="en-US" sz="3600" dirty="0">
                <a:latin typeface="微軟正黑體" panose="020B0604030504040204" pitchFamily="34" charset="-120"/>
                <a:ea typeface="微軟正黑體" panose="020B0604030504040204" pitchFamily="34" charset="-120"/>
              </a:rPr>
              <a:t>的二個面向</a:t>
            </a:r>
            <a:endParaRPr lang="en-US" altLang="zh-TW" sz="3600" dirty="0">
              <a:latin typeface="微軟正黑體" panose="020B0604030504040204" pitchFamily="34" charset="-120"/>
              <a:ea typeface="微軟正黑體" panose="020B0604030504040204" pitchFamily="34" charset="-120"/>
            </a:endParaRPr>
          </a:p>
        </p:txBody>
      </p:sp>
      <p:sp>
        <p:nvSpPr>
          <p:cNvPr id="8" name="矩形 7"/>
          <p:cNvSpPr/>
          <p:nvPr/>
        </p:nvSpPr>
        <p:spPr>
          <a:xfrm>
            <a:off x="2056196" y="4226116"/>
            <a:ext cx="2248396" cy="523220"/>
          </a:xfrm>
          <a:prstGeom prst="rect">
            <a:avLst/>
          </a:prstGeom>
        </p:spPr>
        <p:txBody>
          <a:bodyPr wrap="square">
            <a:spAutoFit/>
          </a:bodyPr>
          <a:lstStyle/>
          <a:p>
            <a:r>
              <a:rPr lang="zh-CN" altLang="en-US" sz="2800" dirty="0">
                <a:latin typeface="微軟正黑體" panose="020B0604030504040204" pitchFamily="34" charset="-120"/>
                <a:ea typeface="微軟正黑體" panose="020B0604030504040204" pitchFamily="34" charset="-120"/>
              </a:rPr>
              <a:t>使用者故事</a:t>
            </a:r>
            <a:endParaRPr lang="zh-TW" altLang="en-US" sz="2800" dirty="0"/>
          </a:p>
        </p:txBody>
      </p:sp>
      <p:sp>
        <p:nvSpPr>
          <p:cNvPr id="9" name="矩形 8"/>
          <p:cNvSpPr/>
          <p:nvPr/>
        </p:nvSpPr>
        <p:spPr>
          <a:xfrm>
            <a:off x="5760912" y="4174445"/>
            <a:ext cx="1060547" cy="523220"/>
          </a:xfrm>
          <a:prstGeom prst="rect">
            <a:avLst/>
          </a:prstGeom>
        </p:spPr>
        <p:txBody>
          <a:bodyPr wrap="none">
            <a:spAutoFit/>
          </a:bodyPr>
          <a:lstStyle/>
          <a:p>
            <a:r>
              <a:rPr lang="en-US" altLang="zh-CN" sz="2800" dirty="0">
                <a:latin typeface="微軟正黑體" panose="020B0604030504040204" pitchFamily="34" charset="-120"/>
                <a:ea typeface="微軟正黑體" panose="020B0604030504040204" pitchFamily="34" charset="-120"/>
              </a:rPr>
              <a:t>Tasks</a:t>
            </a:r>
            <a:endParaRPr lang="zh-TW" altLang="en-US" sz="2800" dirty="0"/>
          </a:p>
        </p:txBody>
      </p:sp>
      <p:sp>
        <p:nvSpPr>
          <p:cNvPr id="12" name="矩形 11"/>
          <p:cNvSpPr/>
          <p:nvPr/>
        </p:nvSpPr>
        <p:spPr>
          <a:xfrm>
            <a:off x="188195" y="3938893"/>
            <a:ext cx="1338828" cy="1554272"/>
          </a:xfrm>
          <a:prstGeom prst="rect">
            <a:avLst/>
          </a:prstGeom>
        </p:spPr>
        <p:txBody>
          <a:bodyPr wrap="none">
            <a:spAutoFit/>
          </a:bodyPr>
          <a:lstStyle/>
          <a:p>
            <a:pPr>
              <a:spcBef>
                <a:spcPts val="200"/>
              </a:spcBef>
            </a:pPr>
            <a:r>
              <a:rPr lang="zh-TW" altLang="en-US" dirty="0">
                <a:latin typeface="微軟正黑體" panose="020B0604030504040204" pitchFamily="34" charset="-120"/>
                <a:ea typeface="微軟正黑體" panose="020B0604030504040204" pitchFamily="34" charset="-120"/>
              </a:rPr>
              <a:t>優先順序</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a:spcBef>
                <a:spcPts val="200"/>
              </a:spcBef>
            </a:pPr>
            <a:r>
              <a:rPr lang="zh-TW" altLang="en-US" dirty="0">
                <a:latin typeface="微軟正黑體" panose="020B0604030504040204" pitchFamily="34" charset="-120"/>
                <a:ea typeface="微軟正黑體" panose="020B0604030504040204" pitchFamily="34" charset="-120"/>
              </a:rPr>
              <a:t>       新增 </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a:spcBef>
                <a:spcPts val="200"/>
              </a:spcBef>
            </a:pPr>
            <a:r>
              <a:rPr lang="zh-TW" altLang="en-US" dirty="0">
                <a:latin typeface="微軟正黑體" panose="020B0604030504040204" pitchFamily="34" charset="-120"/>
                <a:ea typeface="微軟正黑體" panose="020B0604030504040204" pitchFamily="34" charset="-120"/>
              </a:rPr>
              <a:t>       刪除 </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a:spcBef>
                <a:spcPts val="200"/>
              </a:spcBef>
            </a:pPr>
            <a:r>
              <a:rPr lang="zh-TW" altLang="en-US" dirty="0">
                <a:latin typeface="微軟正黑體" panose="020B0604030504040204" pitchFamily="34" charset="-120"/>
                <a:ea typeface="微軟正黑體" panose="020B0604030504040204" pitchFamily="34" charset="-120"/>
              </a:rPr>
              <a:t>       修改 </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endParaRPr lang="zh-TW" altLang="en-US" dirty="0"/>
          </a:p>
        </p:txBody>
      </p:sp>
      <p:sp>
        <p:nvSpPr>
          <p:cNvPr id="13" name="矩形 12"/>
          <p:cNvSpPr/>
          <p:nvPr/>
        </p:nvSpPr>
        <p:spPr>
          <a:xfrm>
            <a:off x="7612945" y="3661894"/>
            <a:ext cx="1528846" cy="1554272"/>
          </a:xfrm>
          <a:prstGeom prst="rect">
            <a:avLst/>
          </a:prstGeom>
        </p:spPr>
        <p:txBody>
          <a:bodyPr wrap="square">
            <a:spAutoFit/>
          </a:bodyPr>
          <a:lstStyle/>
          <a:p>
            <a:pPr marL="285750" indent="-285750">
              <a:spcBef>
                <a:spcPts val="200"/>
              </a:spcBef>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估工時</a:t>
            </a:r>
            <a:endParaRPr lang="en-US" altLang="zh-TW" dirty="0">
              <a:latin typeface="微軟正黑體" panose="020B0604030504040204" pitchFamily="34" charset="-120"/>
              <a:ea typeface="微軟正黑體" panose="020B0604030504040204" pitchFamily="34" charset="-120"/>
            </a:endParaRPr>
          </a:p>
          <a:p>
            <a:pPr marL="285750" indent="-285750">
              <a:spcBef>
                <a:spcPts val="200"/>
              </a:spcBef>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兜架構</a:t>
            </a:r>
            <a:endParaRPr lang="en-US" altLang="zh-TW" dirty="0">
              <a:latin typeface="微軟正黑體" panose="020B0604030504040204" pitchFamily="34" charset="-120"/>
              <a:ea typeface="微軟正黑體" panose="020B0604030504040204" pitchFamily="34" charset="-120"/>
            </a:endParaRPr>
          </a:p>
          <a:p>
            <a:pPr marL="285750" indent="-285750">
              <a:spcBef>
                <a:spcPts val="200"/>
              </a:spcBef>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共用組合</a:t>
            </a:r>
            <a:endParaRPr lang="en-US" altLang="zh-TW" dirty="0">
              <a:latin typeface="微軟正黑體" panose="020B0604030504040204" pitchFamily="34" charset="-120"/>
              <a:ea typeface="微軟正黑體" panose="020B0604030504040204" pitchFamily="34" charset="-120"/>
            </a:endParaRPr>
          </a:p>
          <a:p>
            <a:pPr marL="285750" indent="-285750">
              <a:spcBef>
                <a:spcPts val="200"/>
              </a:spcBef>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細分拆解</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sp>
        <p:nvSpPr>
          <p:cNvPr id="14" name="矩形 13"/>
          <p:cNvSpPr/>
          <p:nvPr/>
        </p:nvSpPr>
        <p:spPr>
          <a:xfrm>
            <a:off x="5852603" y="4677557"/>
            <a:ext cx="877163" cy="461665"/>
          </a:xfrm>
          <a:prstGeom prst="rect">
            <a:avLst/>
          </a:prstGeom>
        </p:spPr>
        <p:txBody>
          <a:bodyPr wrap="none">
            <a:spAutoFit/>
          </a:bodyPr>
          <a:lstStyle/>
          <a:p>
            <a:r>
              <a:rPr lang="zh-TW" altLang="en-US" sz="2400" dirty="0">
                <a:latin typeface="微軟正黑體" panose="020B0604030504040204" pitchFamily="34" charset="-120"/>
                <a:ea typeface="微軟正黑體" panose="020B0604030504040204" pitchFamily="34" charset="-120"/>
              </a:rPr>
              <a:t>任 務</a:t>
            </a:r>
            <a:endParaRPr lang="zh-TW" altLang="en-US" sz="2400" dirty="0"/>
          </a:p>
        </p:txBody>
      </p:sp>
      <p:sp>
        <p:nvSpPr>
          <p:cNvPr id="16" name="向上箭號圖說文字 15"/>
          <p:cNvSpPr/>
          <p:nvPr/>
        </p:nvSpPr>
        <p:spPr>
          <a:xfrm>
            <a:off x="3012380" y="5039195"/>
            <a:ext cx="3272589" cy="1610297"/>
          </a:xfrm>
          <a:prstGeom prst="upArrowCallo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dirty="0">
                <a:latin typeface="微軟正黑體" panose="020B0604030504040204" pitchFamily="34" charset="-120"/>
                <a:ea typeface="微軟正黑體" panose="020B0604030504040204" pitchFamily="34" charset="-120"/>
              </a:rPr>
              <a:t>   共同探討真正的問題，並發掘更多選項、細節及變化</a:t>
            </a:r>
          </a:p>
        </p:txBody>
      </p:sp>
      <p:sp>
        <p:nvSpPr>
          <p:cNvPr id="17" name="向左箭號圖說文字 16"/>
          <p:cNvSpPr/>
          <p:nvPr/>
        </p:nvSpPr>
        <p:spPr>
          <a:xfrm>
            <a:off x="6942456" y="3551305"/>
            <a:ext cx="1986644" cy="1487890"/>
          </a:xfrm>
          <a:prstGeom prst="lef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右箭號圖說文字 17"/>
          <p:cNvSpPr/>
          <p:nvPr/>
        </p:nvSpPr>
        <p:spPr>
          <a:xfrm>
            <a:off x="188195" y="3661894"/>
            <a:ext cx="1804310" cy="1754327"/>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442111" y="3201705"/>
            <a:ext cx="697627" cy="400110"/>
          </a:xfrm>
          <a:prstGeom prst="rect">
            <a:avLst/>
          </a:prstGeom>
        </p:spPr>
        <p:txBody>
          <a:bodyPr wrap="none">
            <a:spAutoFit/>
          </a:bodyPr>
          <a:lstStyle/>
          <a:p>
            <a:r>
              <a:rPr lang="zh-TW" altLang="en-US" sz="2000" b="1" dirty="0">
                <a:solidFill>
                  <a:srgbClr val="C00000"/>
                </a:solidFill>
                <a:latin typeface="微軟正黑體" panose="020B0604030504040204" pitchFamily="34" charset="-120"/>
                <a:ea typeface="微軟正黑體" panose="020B0604030504040204" pitchFamily="34" charset="-120"/>
              </a:rPr>
              <a:t>梳理</a:t>
            </a:r>
            <a:endParaRPr lang="zh-TW" altLang="en-US" sz="2000" b="1" dirty="0">
              <a:solidFill>
                <a:srgbClr val="C00000"/>
              </a:solidFill>
            </a:endParaRPr>
          </a:p>
        </p:txBody>
      </p:sp>
      <p:sp>
        <p:nvSpPr>
          <p:cNvPr id="20" name="矩形 19"/>
          <p:cNvSpPr/>
          <p:nvPr/>
        </p:nvSpPr>
        <p:spPr>
          <a:xfrm>
            <a:off x="7970271" y="3100367"/>
            <a:ext cx="697627" cy="400110"/>
          </a:xfrm>
          <a:prstGeom prst="rect">
            <a:avLst/>
          </a:prstGeom>
        </p:spPr>
        <p:txBody>
          <a:bodyPr wrap="none">
            <a:spAutoFit/>
          </a:bodyPr>
          <a:lstStyle/>
          <a:p>
            <a:r>
              <a:rPr lang="zh-TW" altLang="en-US" sz="2000" b="1" dirty="0">
                <a:solidFill>
                  <a:srgbClr val="C00000"/>
                </a:solidFill>
                <a:latin typeface="微軟正黑體" panose="020B0604030504040204" pitchFamily="34" charset="-120"/>
                <a:ea typeface="微軟正黑體" panose="020B0604030504040204" pitchFamily="34" charset="-120"/>
              </a:rPr>
              <a:t>開發</a:t>
            </a:r>
            <a:endParaRPr lang="zh-TW" altLang="en-US" sz="2000" b="1" dirty="0">
              <a:solidFill>
                <a:srgbClr val="C00000"/>
              </a:solidFill>
            </a:endParaRPr>
          </a:p>
        </p:txBody>
      </p:sp>
    </p:spTree>
    <p:extLst>
      <p:ext uri="{BB962C8B-B14F-4D97-AF65-F5344CB8AC3E}">
        <p14:creationId xmlns:p14="http://schemas.microsoft.com/office/powerpoint/2010/main" val="3727725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p:cNvCxnSpPr/>
          <p:nvPr/>
        </p:nvCxnSpPr>
        <p:spPr>
          <a:xfrm flipH="1">
            <a:off x="585216" y="1526835"/>
            <a:ext cx="82225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85216" y="3580175"/>
            <a:ext cx="82225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996341" y="1526835"/>
            <a:ext cx="0" cy="2055517"/>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圖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825"/>
            <a:ext cx="9144000" cy="5819775"/>
          </a:xfrm>
          <a:prstGeom prst="rect">
            <a:avLst/>
          </a:prstGeom>
        </p:spPr>
      </p:pic>
      <p:cxnSp>
        <p:nvCxnSpPr>
          <p:cNvPr id="14" name="直線接點 13"/>
          <p:cNvCxnSpPr/>
          <p:nvPr/>
        </p:nvCxnSpPr>
        <p:spPr>
          <a:xfrm flipH="1">
            <a:off x="595423" y="978195"/>
            <a:ext cx="82225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H="1">
            <a:off x="595423" y="3031535"/>
            <a:ext cx="82225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1006548" y="978195"/>
            <a:ext cx="0" cy="2055517"/>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840834" y="5943600"/>
            <a:ext cx="1980029" cy="523220"/>
          </a:xfrm>
          <a:prstGeom prst="rect">
            <a:avLst/>
          </a:prstGeom>
        </p:spPr>
        <p:txBody>
          <a:bodyPr wrap="none">
            <a:spAutoFit/>
          </a:bodyPr>
          <a:lstStyle/>
          <a:p>
            <a:r>
              <a:rPr lang="zh-TW" altLang="en-US" sz="2800" dirty="0">
                <a:latin typeface="微軟正黑體" panose="020B0604030504040204" pitchFamily="34" charset="-120"/>
                <a:ea typeface="微軟正黑體" panose="020B0604030504040204" pitchFamily="34" charset="-120"/>
              </a:rPr>
              <a:t>使用者故事</a:t>
            </a:r>
            <a:endParaRPr lang="zh-TW" altLang="en-US" sz="2800" dirty="0"/>
          </a:p>
        </p:txBody>
      </p:sp>
      <p:sp>
        <p:nvSpPr>
          <p:cNvPr id="18" name="矩形 17"/>
          <p:cNvSpPr/>
          <p:nvPr/>
        </p:nvSpPr>
        <p:spPr>
          <a:xfrm>
            <a:off x="6516398" y="6020544"/>
            <a:ext cx="874855"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Task</a:t>
            </a:r>
            <a:r>
              <a:rPr lang="zh-TW" altLang="en-US" dirty="0">
                <a:latin typeface="微軟正黑體" panose="020B0604030504040204" pitchFamily="34" charset="-120"/>
                <a:ea typeface="微軟正黑體" panose="020B0604030504040204" pitchFamily="34" charset="-120"/>
              </a:rPr>
              <a:t>、</a:t>
            </a:r>
            <a:endParaRPr lang="zh-TW" altLang="en-US" dirty="0"/>
          </a:p>
        </p:txBody>
      </p:sp>
      <p:sp>
        <p:nvSpPr>
          <p:cNvPr id="19" name="矩形 18"/>
          <p:cNvSpPr/>
          <p:nvPr/>
        </p:nvSpPr>
        <p:spPr>
          <a:xfrm>
            <a:off x="5820863" y="6024336"/>
            <a:ext cx="874855"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Task</a:t>
            </a:r>
            <a:r>
              <a:rPr lang="zh-TW" altLang="en-US" dirty="0">
                <a:latin typeface="微軟正黑體" panose="020B0604030504040204" pitchFamily="34" charset="-120"/>
                <a:ea typeface="微軟正黑體" panose="020B0604030504040204" pitchFamily="34" charset="-120"/>
              </a:rPr>
              <a:t>、</a:t>
            </a:r>
            <a:endParaRPr lang="zh-TW" altLang="en-US" dirty="0"/>
          </a:p>
        </p:txBody>
      </p:sp>
      <p:sp>
        <p:nvSpPr>
          <p:cNvPr id="20" name="矩形 19"/>
          <p:cNvSpPr/>
          <p:nvPr/>
        </p:nvSpPr>
        <p:spPr>
          <a:xfrm>
            <a:off x="7196546" y="6016752"/>
            <a:ext cx="644022"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Task</a:t>
            </a:r>
            <a:endParaRPr lang="zh-TW" altLang="en-US" dirty="0"/>
          </a:p>
        </p:txBody>
      </p:sp>
      <p:sp>
        <p:nvSpPr>
          <p:cNvPr id="2" name="矩形 1"/>
          <p:cNvSpPr/>
          <p:nvPr/>
        </p:nvSpPr>
        <p:spPr>
          <a:xfrm>
            <a:off x="367260" y="1127702"/>
            <a:ext cx="415498" cy="1754326"/>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一</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迭</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代</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週</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期</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7160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936725">
            <a:off x="-59864" y="135345"/>
            <a:ext cx="643849" cy="251010"/>
          </a:xfrm>
          <a:prstGeom prst="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59" name="矩形 58"/>
          <p:cNvSpPr/>
          <p:nvPr/>
        </p:nvSpPr>
        <p:spPr>
          <a:xfrm>
            <a:off x="6164456" y="4013974"/>
            <a:ext cx="1339668" cy="913424"/>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4657369" y="1441299"/>
            <a:ext cx="1841205" cy="1072283"/>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3125430" y="4015254"/>
            <a:ext cx="1747849" cy="2534401"/>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1525308" y="4029317"/>
            <a:ext cx="1403719" cy="2110822"/>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18319" y="3027660"/>
            <a:ext cx="574196" cy="300082"/>
          </a:xfrm>
          <a:prstGeom prst="rect">
            <a:avLst/>
          </a:prstGeom>
        </p:spPr>
        <p:txBody>
          <a:bodyPr wrap="none">
            <a:spAutoFit/>
          </a:bodyPr>
          <a:lstStyle/>
          <a:p>
            <a:pPr algn="ctr"/>
            <a:r>
              <a:rPr lang="zh-TW" altLang="en-US" sz="1350" b="1" dirty="0">
                <a:latin typeface="微軟正黑體" panose="020B0604030504040204" pitchFamily="34" charset="-120"/>
                <a:ea typeface="微軟正黑體" panose="020B0604030504040204" pitchFamily="34" charset="-120"/>
              </a:rPr>
              <a:t>學員</a:t>
            </a:r>
            <a:r>
              <a:rPr lang="en-US" altLang="zh-TW" sz="1350" b="1" dirty="0">
                <a:latin typeface="微軟正黑體" panose="020B0604030504040204" pitchFamily="34" charset="-120"/>
                <a:ea typeface="微軟正黑體" panose="020B0604030504040204" pitchFamily="34" charset="-120"/>
              </a:rPr>
              <a:t> </a:t>
            </a:r>
          </a:p>
        </p:txBody>
      </p:sp>
      <p:sp>
        <p:nvSpPr>
          <p:cNvPr id="13" name="矩形 12"/>
          <p:cNvSpPr/>
          <p:nvPr/>
        </p:nvSpPr>
        <p:spPr>
          <a:xfrm>
            <a:off x="7687857" y="2969576"/>
            <a:ext cx="1147998" cy="219291"/>
          </a:xfrm>
          <a:prstGeom prst="rect">
            <a:avLst/>
          </a:prstGeom>
        </p:spPr>
        <p:txBody>
          <a:bodyPr wrap="square">
            <a:spAutoFit/>
          </a:bodyPr>
          <a:lstStyle/>
          <a:p>
            <a:r>
              <a:rPr lang="en-US" altLang="zh-TW" sz="825" b="1" dirty="0">
                <a:latin typeface="微軟正黑體" panose="020B0604030504040204" pitchFamily="34" charset="-120"/>
                <a:ea typeface="微軟正黑體" panose="020B0604030504040204" pitchFamily="34" charset="-120"/>
              </a:rPr>
              <a:t>Sprint</a:t>
            </a:r>
            <a:r>
              <a:rPr lang="zh-TW" altLang="en-US" sz="825" b="1" dirty="0">
                <a:latin typeface="微軟正黑體" panose="020B0604030504040204" pitchFamily="34" charset="-120"/>
                <a:ea typeface="微軟正黑體" panose="020B0604030504040204" pitchFamily="34" charset="-120"/>
              </a:rPr>
              <a:t> </a:t>
            </a:r>
            <a:r>
              <a:rPr lang="en-US" altLang="zh-TW" sz="825" b="1" dirty="0">
                <a:latin typeface="微軟正黑體" panose="020B0604030504040204" pitchFamily="34" charset="-120"/>
                <a:ea typeface="微軟正黑體" panose="020B0604030504040204" pitchFamily="34" charset="-120"/>
              </a:rPr>
              <a:t>Backlog</a:t>
            </a:r>
            <a:endParaRPr lang="zh-TW" altLang="en-US" sz="825" b="1" dirty="0">
              <a:latin typeface="微軟正黑體" panose="020B0604030504040204" pitchFamily="34" charset="-120"/>
              <a:ea typeface="微軟正黑體" panose="020B0604030504040204" pitchFamily="34" charset="-120"/>
            </a:endParaRPr>
          </a:p>
        </p:txBody>
      </p:sp>
      <p:sp>
        <p:nvSpPr>
          <p:cNvPr id="22" name="矩形 21"/>
          <p:cNvSpPr/>
          <p:nvPr/>
        </p:nvSpPr>
        <p:spPr>
          <a:xfrm>
            <a:off x="3557300" y="156056"/>
            <a:ext cx="2291012" cy="415498"/>
          </a:xfrm>
          <a:prstGeom prst="rect">
            <a:avLst/>
          </a:prstGeom>
        </p:spPr>
        <p:txBody>
          <a:bodyPr wrap="none">
            <a:spAutoFit/>
          </a:bodyPr>
          <a:lstStyle/>
          <a:p>
            <a:r>
              <a:rPr lang="zh-TW" altLang="en-US" sz="2100" b="1" spc="300" dirty="0">
                <a:latin typeface="微軟正黑體" panose="020B0604030504040204" pitchFamily="34" charset="-120"/>
                <a:ea typeface="微軟正黑體" panose="020B0604030504040204" pitchFamily="34" charset="-120"/>
              </a:rPr>
              <a:t>課程</a:t>
            </a:r>
            <a:r>
              <a:rPr lang="zh-TW" altLang="en-US" sz="2100" b="1" spc="225" dirty="0">
                <a:latin typeface="微軟正黑體" panose="020B0604030504040204" pitchFamily="34" charset="-120"/>
                <a:ea typeface="微軟正黑體" panose="020B0604030504040204" pitchFamily="34" charset="-120"/>
              </a:rPr>
              <a:t>場景示意圖</a:t>
            </a:r>
          </a:p>
        </p:txBody>
      </p:sp>
      <p:cxnSp>
        <p:nvCxnSpPr>
          <p:cNvPr id="24" name="直線接點 23"/>
          <p:cNvCxnSpPr/>
          <p:nvPr/>
        </p:nvCxnSpPr>
        <p:spPr>
          <a:xfrm>
            <a:off x="1189220" y="2374917"/>
            <a:ext cx="0" cy="5993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直線接點 24"/>
          <p:cNvCxnSpPr/>
          <p:nvPr/>
        </p:nvCxnSpPr>
        <p:spPr>
          <a:xfrm>
            <a:off x="7565368" y="2385410"/>
            <a:ext cx="0" cy="599301"/>
          </a:xfrm>
          <a:prstGeom prst="line">
            <a:avLst/>
          </a:prstGeom>
        </p:spPr>
        <p:style>
          <a:lnRef idx="1">
            <a:schemeClr val="accent3"/>
          </a:lnRef>
          <a:fillRef idx="0">
            <a:schemeClr val="accent3"/>
          </a:fillRef>
          <a:effectRef idx="0">
            <a:schemeClr val="accent3"/>
          </a:effectRef>
          <a:fontRef idx="minor">
            <a:schemeClr val="tx1"/>
          </a:fontRef>
        </p:style>
      </p:cxnSp>
      <p:sp>
        <p:nvSpPr>
          <p:cNvPr id="26" name="矩形 25"/>
          <p:cNvSpPr/>
          <p:nvPr/>
        </p:nvSpPr>
        <p:spPr>
          <a:xfrm>
            <a:off x="342818" y="2374916"/>
            <a:ext cx="588623" cy="253916"/>
          </a:xfrm>
          <a:prstGeom prst="rect">
            <a:avLst/>
          </a:prstGeom>
        </p:spPr>
        <p:txBody>
          <a:bodyPr wrap="none">
            <a:spAutoFit/>
          </a:bodyPr>
          <a:lstStyle/>
          <a:p>
            <a:r>
              <a:rPr lang="zh-TW" altLang="en-US" sz="1050" b="1" dirty="0">
                <a:solidFill>
                  <a:schemeClr val="accent1"/>
                </a:solidFill>
                <a:latin typeface="微軟正黑體" panose="020B0604030504040204" pitchFamily="34" charset="-120"/>
                <a:ea typeface="微軟正黑體" panose="020B0604030504040204" pitchFamily="34" charset="-120"/>
              </a:rPr>
              <a:t>涉及人</a:t>
            </a:r>
          </a:p>
        </p:txBody>
      </p:sp>
      <p:sp>
        <p:nvSpPr>
          <p:cNvPr id="27" name="矩形 26"/>
          <p:cNvSpPr/>
          <p:nvPr/>
        </p:nvSpPr>
        <p:spPr>
          <a:xfrm>
            <a:off x="7973653" y="2385408"/>
            <a:ext cx="588623" cy="253916"/>
          </a:xfrm>
          <a:prstGeom prst="rect">
            <a:avLst/>
          </a:prstGeom>
        </p:spPr>
        <p:txBody>
          <a:bodyPr wrap="none">
            <a:spAutoFit/>
          </a:bodyPr>
          <a:lstStyle/>
          <a:p>
            <a:r>
              <a:rPr lang="zh-TW" altLang="en-US" sz="1050" b="1" dirty="0">
                <a:solidFill>
                  <a:schemeClr val="accent1"/>
                </a:solidFill>
                <a:latin typeface="微軟正黑體" panose="020B0604030504040204" pitchFamily="34" charset="-120"/>
                <a:ea typeface="微軟正黑體" panose="020B0604030504040204" pitchFamily="34" charset="-120"/>
              </a:rPr>
              <a:t>標的物</a:t>
            </a:r>
          </a:p>
        </p:txBody>
      </p:sp>
      <p:cxnSp>
        <p:nvCxnSpPr>
          <p:cNvPr id="41" name="直線單箭頭接點 40"/>
          <p:cNvCxnSpPr>
            <a:stCxn id="26" idx="3"/>
          </p:cNvCxnSpPr>
          <p:nvPr/>
        </p:nvCxnSpPr>
        <p:spPr>
          <a:xfrm flipV="1">
            <a:off x="931441" y="2495172"/>
            <a:ext cx="260633" cy="670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flipV="1">
            <a:off x="7573846" y="2498593"/>
            <a:ext cx="348725" cy="111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74187" y="3642196"/>
            <a:ext cx="913242" cy="3077766"/>
          </a:xfrm>
          <a:prstGeom prst="rect">
            <a:avLst/>
          </a:prstGeom>
        </p:spPr>
        <p:txBody>
          <a:bodyPr wrap="square">
            <a:spAutoFit/>
          </a:bodyPr>
          <a:lstStyle/>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尋</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求</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真</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正</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的</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400" b="1" spc="225" dirty="0">
                <a:solidFill>
                  <a:srgbClr val="C00000"/>
                </a:solidFill>
                <a:latin typeface="微軟正黑體" panose="020B0604030504040204" pitchFamily="34" charset="-120"/>
                <a:ea typeface="微軟正黑體" panose="020B0604030504040204" pitchFamily="34" charset="-120"/>
              </a:rPr>
              <a:t>「需求」</a:t>
            </a:r>
            <a:endParaRPr lang="en-US" altLang="zh-TW" sz="14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才</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是</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開</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始</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時</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最</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重</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的</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事</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endParaRPr lang="en-US" altLang="zh-TW" sz="1200" b="1" spc="225" dirty="0">
              <a:solidFill>
                <a:srgbClr val="C00000"/>
              </a:solidFill>
              <a:latin typeface="微軟正黑體" panose="020B0604030504040204" pitchFamily="34" charset="-120"/>
              <a:ea typeface="微軟正黑體" panose="020B0604030504040204" pitchFamily="34" charset="-120"/>
            </a:endParaRPr>
          </a:p>
        </p:txBody>
      </p:sp>
      <p:sp>
        <p:nvSpPr>
          <p:cNvPr id="65" name="箭號: 向上 64"/>
          <p:cNvSpPr/>
          <p:nvPr/>
        </p:nvSpPr>
        <p:spPr>
          <a:xfrm>
            <a:off x="729343" y="3378881"/>
            <a:ext cx="269854" cy="229073"/>
          </a:xfrm>
          <a:prstGeom prst="upArrow">
            <a:avLst/>
          </a:prstGeom>
          <a:solidFill>
            <a:schemeClr val="accent4"/>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69" name="圖片 68"/>
          <p:cNvPicPr>
            <a:picLocks noChangeAspect="1"/>
          </p:cNvPicPr>
          <p:nvPr/>
        </p:nvPicPr>
        <p:blipFill>
          <a:blip r:embed="rId3"/>
          <a:stretch>
            <a:fillRect/>
          </a:stretch>
        </p:blipFill>
        <p:spPr>
          <a:xfrm>
            <a:off x="7985228" y="3178412"/>
            <a:ext cx="352917" cy="280893"/>
          </a:xfrm>
          <a:prstGeom prst="rect">
            <a:avLst/>
          </a:prstGeom>
        </p:spPr>
      </p:pic>
      <p:cxnSp>
        <p:nvCxnSpPr>
          <p:cNvPr id="84" name="直線單箭頭接點 83"/>
          <p:cNvCxnSpPr/>
          <p:nvPr/>
        </p:nvCxnSpPr>
        <p:spPr>
          <a:xfrm>
            <a:off x="999197" y="3152402"/>
            <a:ext cx="28000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a:off x="7442879" y="3185131"/>
            <a:ext cx="24497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3" name="圖片 82"/>
          <p:cNvPicPr>
            <a:picLocks noChangeAspect="1"/>
          </p:cNvPicPr>
          <p:nvPr/>
        </p:nvPicPr>
        <p:blipFill>
          <a:blip r:embed="rId4"/>
          <a:stretch>
            <a:fillRect/>
          </a:stretch>
        </p:blipFill>
        <p:spPr>
          <a:xfrm>
            <a:off x="343288" y="1895003"/>
            <a:ext cx="615649" cy="255651"/>
          </a:xfrm>
          <a:prstGeom prst="rect">
            <a:avLst/>
          </a:prstGeom>
        </p:spPr>
      </p:pic>
      <p:cxnSp>
        <p:nvCxnSpPr>
          <p:cNvPr id="39" name="直線接點 38"/>
          <p:cNvCxnSpPr/>
          <p:nvPr/>
        </p:nvCxnSpPr>
        <p:spPr>
          <a:xfrm>
            <a:off x="1783046" y="5326078"/>
            <a:ext cx="58954" cy="170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473666" y="2892743"/>
            <a:ext cx="1210588" cy="584775"/>
          </a:xfrm>
          <a:prstGeom prst="rect">
            <a:avLst/>
          </a:prstGeom>
        </p:spPr>
        <p:txBody>
          <a:bodyPr wrap="none">
            <a:spAutoFit/>
          </a:bodyPr>
          <a:lstStyle/>
          <a:p>
            <a:pPr algn="ctr"/>
            <a:r>
              <a:rPr lang="zh-TW" altLang="en-US" sz="1600" b="1" dirty="0">
                <a:latin typeface="微軟正黑體" panose="020B0604030504040204" pitchFamily="34" charset="-120"/>
                <a:ea typeface="微軟正黑體" panose="020B0604030504040204" pitchFamily="34" charset="-120"/>
              </a:rPr>
              <a:t>使用者故事</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b="1" dirty="0">
                <a:latin typeface="微軟正黑體" panose="020B0604030504040204" pitchFamily="34" charset="-120"/>
                <a:ea typeface="微軟正黑體" panose="020B0604030504040204" pitchFamily="34" charset="-120"/>
              </a:rPr>
              <a:t>概述</a:t>
            </a:r>
            <a:endParaRPr lang="zh-TW" altLang="en-US" sz="1600" dirty="0"/>
          </a:p>
        </p:txBody>
      </p:sp>
      <p:sp>
        <p:nvSpPr>
          <p:cNvPr id="8" name="矩形 7"/>
          <p:cNvSpPr/>
          <p:nvPr/>
        </p:nvSpPr>
        <p:spPr>
          <a:xfrm>
            <a:off x="3118629" y="2892743"/>
            <a:ext cx="1210588" cy="584775"/>
          </a:xfrm>
          <a:prstGeom prst="rect">
            <a:avLst/>
          </a:prstGeom>
        </p:spPr>
        <p:txBody>
          <a:bodyPr wrap="none">
            <a:spAutoFit/>
          </a:bodyPr>
          <a:lstStyle/>
          <a:p>
            <a:r>
              <a:rPr lang="zh-TW" altLang="en-US" sz="1600" b="1" dirty="0">
                <a:latin typeface="微軟正黑體" panose="020B0604030504040204" pitchFamily="34" charset="-120"/>
                <a:ea typeface="微軟正黑體" panose="020B0604030504040204" pitchFamily="34" charset="-120"/>
              </a:rPr>
              <a:t>如何寫好</a:t>
            </a:r>
            <a:endParaRPr lang="en-US" altLang="zh-TW" sz="16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使用者故事</a:t>
            </a:r>
            <a:endParaRPr lang="zh-TW" altLang="en-US" sz="1600" dirty="0"/>
          </a:p>
        </p:txBody>
      </p:sp>
      <p:sp>
        <p:nvSpPr>
          <p:cNvPr id="10" name="矩形 9"/>
          <p:cNvSpPr/>
          <p:nvPr/>
        </p:nvSpPr>
        <p:spPr>
          <a:xfrm>
            <a:off x="4851213" y="2915777"/>
            <a:ext cx="1005403" cy="584775"/>
          </a:xfrm>
          <a:prstGeom prst="rect">
            <a:avLst/>
          </a:prstGeom>
        </p:spPr>
        <p:txBody>
          <a:bodyPr wrap="none">
            <a:spAutoFit/>
          </a:bodyPr>
          <a:lstStyle/>
          <a:p>
            <a:r>
              <a:rPr lang="zh-TW" altLang="en-US" sz="1600" b="1" dirty="0">
                <a:latin typeface="微軟正黑體" panose="020B0604030504040204" pitchFamily="34" charset="-120"/>
                <a:ea typeface="微軟正黑體" panose="020B0604030504040204" pitchFamily="34" charset="-120"/>
              </a:rPr>
              <a:t>好的使用</a:t>
            </a:r>
            <a:endParaRPr lang="en-US" altLang="zh-TW" sz="16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者故事</a:t>
            </a:r>
            <a:endParaRPr lang="zh-TW" altLang="en-US" sz="1600" dirty="0"/>
          </a:p>
        </p:txBody>
      </p:sp>
      <p:sp>
        <p:nvSpPr>
          <p:cNvPr id="11" name="矩形 10"/>
          <p:cNvSpPr/>
          <p:nvPr/>
        </p:nvSpPr>
        <p:spPr>
          <a:xfrm>
            <a:off x="6242175" y="2915776"/>
            <a:ext cx="1261949" cy="584775"/>
          </a:xfrm>
          <a:prstGeom prst="rect">
            <a:avLst/>
          </a:prstGeom>
        </p:spPr>
        <p:txBody>
          <a:bodyPr wrap="none">
            <a:spAutoFit/>
          </a:bodyPr>
          <a:lstStyle/>
          <a:p>
            <a:r>
              <a:rPr lang="en-US" altLang="zh-TW" sz="1600" b="1" dirty="0">
                <a:latin typeface="微軟正黑體" panose="020B0604030504040204" pitchFamily="34" charset="-120"/>
                <a:ea typeface="微軟正黑體" panose="020B0604030504040204" pitchFamily="34" charset="-120"/>
              </a:rPr>
              <a:t>User Story </a:t>
            </a:r>
          </a:p>
          <a:p>
            <a:r>
              <a:rPr lang="en-US" altLang="zh-TW" sz="1600" b="1" dirty="0">
                <a:latin typeface="微軟正黑體" panose="020B0604030504040204" pitchFamily="34" charset="-120"/>
                <a:ea typeface="微軟正黑體" panose="020B0604030504040204" pitchFamily="34" charset="-120"/>
              </a:rPr>
              <a:t>Mapping</a:t>
            </a:r>
            <a:endParaRPr lang="zh-TW" altLang="en-US" sz="1600" dirty="0"/>
          </a:p>
        </p:txBody>
      </p:sp>
      <p:cxnSp>
        <p:nvCxnSpPr>
          <p:cNvPr id="33" name="直線單箭頭接點 32"/>
          <p:cNvCxnSpPr>
            <a:cxnSpLocks/>
            <a:stCxn id="7" idx="3"/>
          </p:cNvCxnSpPr>
          <p:nvPr/>
        </p:nvCxnSpPr>
        <p:spPr>
          <a:xfrm>
            <a:off x="2684254" y="3185131"/>
            <a:ext cx="377388" cy="111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32260" y="4049157"/>
            <a:ext cx="1431995" cy="954107"/>
          </a:xfrm>
          <a:prstGeom prst="rect">
            <a:avLst/>
          </a:prstGeom>
        </p:spPr>
        <p:txBody>
          <a:bodyPr wrap="none">
            <a:spAutoFit/>
          </a:bodyPr>
          <a:lstStyle/>
          <a:p>
            <a:r>
              <a:rPr lang="zh-TW" altLang="en-US" sz="1400" b="1" dirty="0">
                <a:latin typeface="微軟正黑體" panose="020B0604030504040204" pitchFamily="34" charset="-120"/>
                <a:ea typeface="微軟正黑體" panose="020B0604030504040204" pitchFamily="34" charset="-120"/>
              </a:rPr>
              <a:t>何謂 </a:t>
            </a:r>
            <a:r>
              <a:rPr lang="en-US" altLang="zh-TW" sz="1400" b="1" dirty="0">
                <a:latin typeface="微軟正黑體" panose="020B0604030504040204" pitchFamily="34" charset="-120"/>
                <a:ea typeface="微軟正黑體" panose="020B0604030504040204" pitchFamily="34" charset="-120"/>
              </a:rPr>
              <a:t>3C?</a:t>
            </a:r>
          </a:p>
          <a:p>
            <a:pPr marL="285750" indent="-285750">
              <a:buFont typeface="Arial" panose="020B0604020202020204" pitchFamily="34" charset="0"/>
              <a:buChar char="•"/>
            </a:pPr>
            <a:r>
              <a:rPr lang="en-US" altLang="zh-TW" sz="1400" dirty="0"/>
              <a:t>Card</a:t>
            </a:r>
          </a:p>
          <a:p>
            <a:pPr marL="285750" indent="-285750">
              <a:buFont typeface="Arial" panose="020B0604020202020204" pitchFamily="34" charset="0"/>
              <a:buChar char="•"/>
            </a:pPr>
            <a:r>
              <a:rPr lang="en-US" altLang="zh-TW" sz="1400" dirty="0"/>
              <a:t>Conversation</a:t>
            </a:r>
          </a:p>
          <a:p>
            <a:pPr marL="285750" indent="-285750">
              <a:buFont typeface="Arial" panose="020B0604020202020204" pitchFamily="34" charset="0"/>
              <a:buChar char="•"/>
            </a:pPr>
            <a:r>
              <a:rPr lang="en-US" altLang="zh-TW" sz="1400" dirty="0"/>
              <a:t>Confirmation</a:t>
            </a:r>
            <a:endParaRPr lang="zh-TW" altLang="en-US" sz="1400" dirty="0"/>
          </a:p>
        </p:txBody>
      </p:sp>
      <p:cxnSp>
        <p:nvCxnSpPr>
          <p:cNvPr id="16" name="直線單箭頭接點 15"/>
          <p:cNvCxnSpPr>
            <a:cxnSpLocks/>
          </p:cNvCxnSpPr>
          <p:nvPr/>
        </p:nvCxnSpPr>
        <p:spPr>
          <a:xfrm flipV="1">
            <a:off x="2078960" y="3459305"/>
            <a:ext cx="0" cy="4570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98781" y="5293605"/>
            <a:ext cx="1441420"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計畫會議的主角</a:t>
            </a:r>
            <a:endParaRPr lang="zh-TW" altLang="en-US" sz="1400" dirty="0"/>
          </a:p>
        </p:txBody>
      </p:sp>
      <p:sp>
        <p:nvSpPr>
          <p:cNvPr id="19" name="矩形 18"/>
          <p:cNvSpPr/>
          <p:nvPr/>
        </p:nvSpPr>
        <p:spPr>
          <a:xfrm>
            <a:off x="1536482" y="5018301"/>
            <a:ext cx="1021433" cy="307777"/>
          </a:xfrm>
          <a:prstGeom prst="rect">
            <a:avLst/>
          </a:prstGeom>
        </p:spPr>
        <p:txBody>
          <a:bodyPr wrap="none">
            <a:spAutoFit/>
          </a:bodyPr>
          <a:lstStyle/>
          <a:p>
            <a:r>
              <a:rPr lang="en-US" altLang="zh-TW" sz="1400" dirty="0">
                <a:latin typeface="微軟正黑體" panose="020B0604030504040204" pitchFamily="34" charset="-120"/>
                <a:ea typeface="微軟正黑體" panose="020B0604030504040204" pitchFamily="34" charset="-120"/>
              </a:rPr>
              <a:t>PO </a:t>
            </a:r>
            <a:r>
              <a:rPr lang="zh-TW" altLang="en-US" sz="1400" dirty="0">
                <a:latin typeface="微軟正黑體" panose="020B0604030504040204" pitchFamily="34" charset="-120"/>
                <a:ea typeface="微軟正黑體" panose="020B0604030504040204" pitchFamily="34" charset="-120"/>
              </a:rPr>
              <a:t>的職責</a:t>
            </a:r>
            <a:endParaRPr lang="zh-TW" altLang="en-US" sz="1400" dirty="0"/>
          </a:p>
        </p:txBody>
      </p:sp>
      <p:sp>
        <p:nvSpPr>
          <p:cNvPr id="20" name="矩形 19"/>
          <p:cNvSpPr/>
          <p:nvPr/>
        </p:nvSpPr>
        <p:spPr>
          <a:xfrm>
            <a:off x="1496444" y="5590033"/>
            <a:ext cx="1544012" cy="536044"/>
          </a:xfrm>
          <a:prstGeom prst="rect">
            <a:avLst/>
          </a:prstGeom>
        </p:spPr>
        <p:txBody>
          <a:bodyPr wrap="square">
            <a:spAutoFit/>
          </a:bodyPr>
          <a:lstStyle/>
          <a:p>
            <a:pPr>
              <a:spcBef>
                <a:spcPts val="100"/>
              </a:spcBef>
            </a:pPr>
            <a:r>
              <a:rPr lang="zh-TW" altLang="en-US" sz="1400" dirty="0">
                <a:latin typeface="微軟正黑體" panose="020B0604030504040204" pitchFamily="34" charset="-120"/>
                <a:ea typeface="微軟正黑體" panose="020B0604030504040204" pitchFamily="34" charset="-120"/>
              </a:rPr>
              <a:t>善用抽象化</a:t>
            </a:r>
            <a:endParaRPr lang="en-US" altLang="zh-TW" sz="1400" dirty="0">
              <a:latin typeface="微軟正黑體" panose="020B0604030504040204" pitchFamily="34" charset="-120"/>
              <a:ea typeface="微軟正黑體" panose="020B0604030504040204" pitchFamily="34" charset="-120"/>
            </a:endParaRPr>
          </a:p>
          <a:p>
            <a:pPr>
              <a:spcBef>
                <a:spcPts val="100"/>
              </a:spcBef>
            </a:pPr>
            <a:r>
              <a:rPr lang="zh-TW" altLang="en-US" sz="1400" dirty="0">
                <a:latin typeface="微軟正黑體" panose="020B0604030504040204" pitchFamily="34" charset="-120"/>
                <a:ea typeface="微軟正黑體" panose="020B0604030504040204" pitchFamily="34" charset="-120"/>
              </a:rPr>
              <a:t>看見全貌</a:t>
            </a:r>
            <a:endParaRPr lang="en-US" altLang="zh-TW" sz="1400" dirty="0">
              <a:latin typeface="微軟正黑體" panose="020B0604030504040204" pitchFamily="34" charset="-120"/>
              <a:ea typeface="微軟正黑體" panose="020B0604030504040204" pitchFamily="34" charset="-120"/>
            </a:endParaRPr>
          </a:p>
        </p:txBody>
      </p:sp>
      <p:sp>
        <p:nvSpPr>
          <p:cNvPr id="29" name="矩形 28"/>
          <p:cNvSpPr/>
          <p:nvPr/>
        </p:nvSpPr>
        <p:spPr>
          <a:xfrm>
            <a:off x="3254010" y="4013974"/>
            <a:ext cx="1829184" cy="2516073"/>
          </a:xfrm>
          <a:prstGeom prst="rect">
            <a:avLst/>
          </a:prstGeom>
        </p:spPr>
        <p:txBody>
          <a:bodyPr wrap="square">
            <a:spAutoFit/>
          </a:bodyPr>
          <a:lstStyle/>
          <a:p>
            <a:pPr>
              <a:spcBef>
                <a:spcPts val="100"/>
              </a:spcBef>
            </a:pPr>
            <a:r>
              <a:rPr lang="zh-TW" altLang="en-US" sz="1400" dirty="0">
                <a:latin typeface="微軟正黑體" panose="020B0604030504040204" pitchFamily="34" charset="-120"/>
                <a:ea typeface="微軟正黑體" panose="020B0604030504040204" pitchFamily="34" charset="-120"/>
              </a:rPr>
              <a:t>使用者故事</a:t>
            </a:r>
            <a:endParaRPr lang="en-US" altLang="zh-TW" sz="1400" dirty="0">
              <a:latin typeface="微軟正黑體" panose="020B0604030504040204" pitchFamily="34" charset="-120"/>
              <a:ea typeface="微軟正黑體" panose="020B0604030504040204" pitchFamily="34" charset="-120"/>
            </a:endParaRPr>
          </a:p>
          <a:p>
            <a:pPr>
              <a:spcBef>
                <a:spcPts val="100"/>
              </a:spcBef>
            </a:pP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Invest</a:t>
            </a:r>
            <a:r>
              <a:rPr lang="zh-TW" altLang="en-US" sz="1400" dirty="0">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pPr>
              <a:spcBef>
                <a:spcPts val="100"/>
              </a:spcBef>
            </a:pPr>
            <a:r>
              <a:rPr lang="en-US" altLang="zh-TW" sz="1400" dirty="0">
                <a:latin typeface="微軟正黑體" panose="020B0604030504040204" pitchFamily="34" charset="-120"/>
                <a:ea typeface="微軟正黑體" panose="020B0604030504040204" pitchFamily="34" charset="-120"/>
              </a:rPr>
              <a:t>SMART</a:t>
            </a:r>
            <a:r>
              <a:rPr lang="zh-TW" altLang="en-US" sz="1400" dirty="0">
                <a:latin typeface="微軟正黑體" panose="020B0604030504040204" pitchFamily="34" charset="-120"/>
                <a:ea typeface="微軟正黑體" panose="020B0604030504040204" pitchFamily="34" charset="-120"/>
              </a:rPr>
              <a:t>原則</a:t>
            </a:r>
            <a:endParaRPr lang="en-US" altLang="zh-TW" sz="1400" dirty="0">
              <a:latin typeface="微軟正黑體" panose="020B0604030504040204" pitchFamily="34" charset="-120"/>
              <a:ea typeface="微軟正黑體" panose="020B0604030504040204" pitchFamily="34" charset="-120"/>
            </a:endParaRPr>
          </a:p>
          <a:p>
            <a:pPr>
              <a:spcBef>
                <a:spcPts val="100"/>
              </a:spcBef>
            </a:pPr>
            <a:r>
              <a:rPr lang="zh-TW" altLang="en-US" sz="1400" dirty="0">
                <a:latin typeface="微軟正黑體" panose="020B0604030504040204" pitchFamily="34" charset="-120"/>
                <a:ea typeface="微軟正黑體" panose="020B0604030504040204" pitchFamily="34" charset="-120"/>
              </a:rPr>
              <a:t>及 </a:t>
            </a:r>
            <a:r>
              <a:rPr lang="en-US" altLang="zh-TW" sz="1400" dirty="0">
                <a:latin typeface="微軟正黑體" panose="020B0604030504040204" pitchFamily="34" charset="-120"/>
                <a:ea typeface="微軟正黑體" panose="020B0604030504040204" pitchFamily="34" charset="-120"/>
              </a:rPr>
              <a:t>DEEP</a:t>
            </a:r>
            <a:r>
              <a:rPr lang="zh-TW" altLang="en-US" sz="1400" dirty="0">
                <a:latin typeface="微軟正黑體" panose="020B0604030504040204" pitchFamily="34" charset="-120"/>
                <a:ea typeface="微軟正黑體" panose="020B0604030504040204" pitchFamily="34" charset="-120"/>
              </a:rPr>
              <a:t> 特性</a:t>
            </a:r>
            <a:endParaRPr lang="en-US" altLang="zh-TW" sz="1400" dirty="0">
              <a:latin typeface="微軟正黑體" panose="020B0604030504040204" pitchFamily="34" charset="-120"/>
              <a:ea typeface="微軟正黑體" panose="020B0604030504040204" pitchFamily="34" charset="-120"/>
            </a:endParaRPr>
          </a:p>
          <a:p>
            <a:pPr>
              <a:spcBef>
                <a:spcPts val="100"/>
              </a:spcBef>
            </a:pPr>
            <a:endParaRPr lang="en-US" altLang="zh-TW" sz="1600" dirty="0">
              <a:latin typeface="微軟正黑體" panose="020B0604030504040204" pitchFamily="34" charset="-120"/>
              <a:ea typeface="微軟正黑體" panose="020B0604030504040204" pitchFamily="34" charset="-120"/>
            </a:endParaRPr>
          </a:p>
          <a:p>
            <a:pPr>
              <a:spcBef>
                <a:spcPts val="100"/>
              </a:spcBef>
            </a:pPr>
            <a:r>
              <a:rPr lang="zh-TW" altLang="en-US" sz="1600" dirty="0">
                <a:latin typeface="微軟正黑體" panose="020B0604030504040204" pitchFamily="34" charset="-120"/>
                <a:ea typeface="微軟正黑體" panose="020B0604030504040204" pitchFamily="34" charset="-120"/>
              </a:rPr>
              <a:t>轉換到卡片上</a:t>
            </a:r>
            <a:endParaRPr lang="en-US" altLang="zh-TW" sz="1600" dirty="0">
              <a:latin typeface="微軟正黑體" panose="020B0604030504040204" pitchFamily="34" charset="-120"/>
              <a:ea typeface="微軟正黑體" panose="020B0604030504040204" pitchFamily="34" charset="-120"/>
            </a:endParaRPr>
          </a:p>
          <a:p>
            <a:pPr>
              <a:spcBef>
                <a:spcPts val="100"/>
              </a:spcBef>
            </a:pPr>
            <a:r>
              <a:rPr lang="zh-TW" altLang="en-US" sz="1600" dirty="0">
                <a:latin typeface="微軟正黑體" panose="020B0604030504040204" pitchFamily="34" charset="-120"/>
                <a:ea typeface="微軟正黑體" panose="020B0604030504040204" pitchFamily="34" charset="-120"/>
              </a:rPr>
              <a:t>開發實務運用</a:t>
            </a:r>
            <a:endParaRPr lang="en-US" altLang="zh-TW" sz="1600" dirty="0">
              <a:latin typeface="微軟正黑體" panose="020B0604030504040204" pitchFamily="34" charset="-120"/>
              <a:ea typeface="微軟正黑體" panose="020B0604030504040204" pitchFamily="34" charset="-120"/>
            </a:endParaRPr>
          </a:p>
          <a:p>
            <a:pPr>
              <a:spcBef>
                <a:spcPts val="100"/>
              </a:spcBef>
            </a:pPr>
            <a:r>
              <a:rPr lang="zh-TW" altLang="en-US" sz="1600" dirty="0">
                <a:latin typeface="微軟正黑體" panose="020B0604030504040204" pitchFamily="34" charset="-120"/>
                <a:ea typeface="微軟正黑體" panose="020B0604030504040204" pitchFamily="34" charset="-120"/>
              </a:rPr>
              <a:t>場景明確化工</a:t>
            </a:r>
            <a:endParaRPr lang="en-US" altLang="zh-TW" sz="1600" dirty="0">
              <a:latin typeface="微軟正黑體" panose="020B0604030504040204" pitchFamily="34" charset="-120"/>
              <a:ea typeface="微軟正黑體" panose="020B0604030504040204" pitchFamily="34" charset="-120"/>
            </a:endParaRPr>
          </a:p>
          <a:p>
            <a:pPr>
              <a:spcBef>
                <a:spcPts val="100"/>
              </a:spcBef>
            </a:pPr>
            <a:r>
              <a:rPr lang="zh-TW" altLang="en-US" sz="1600" dirty="0">
                <a:latin typeface="微軟正黑體" panose="020B0604030504040204" pitchFamily="34" charset="-120"/>
                <a:ea typeface="微軟正黑體" panose="020B0604030504040204" pitchFamily="34" charset="-120"/>
              </a:rPr>
              <a:t>作流程</a:t>
            </a:r>
            <a:endParaRPr lang="en-US" altLang="zh-TW" sz="1400" dirty="0">
              <a:latin typeface="微軟正黑體" panose="020B0604030504040204" pitchFamily="34" charset="-120"/>
              <a:ea typeface="微軟正黑體" panose="020B0604030504040204" pitchFamily="34" charset="-120"/>
            </a:endParaRPr>
          </a:p>
          <a:p>
            <a:pPr>
              <a:spcBef>
                <a:spcPts val="100"/>
              </a:spcBef>
            </a:pPr>
            <a:endParaRPr lang="en-US" altLang="zh-TW" sz="1400" dirty="0">
              <a:latin typeface="微軟正黑體" panose="020B0604030504040204" pitchFamily="34" charset="-120"/>
              <a:ea typeface="微軟正黑體" panose="020B0604030504040204" pitchFamily="34" charset="-120"/>
            </a:endParaRPr>
          </a:p>
        </p:txBody>
      </p:sp>
      <p:cxnSp>
        <p:nvCxnSpPr>
          <p:cNvPr id="44" name="直線單箭頭接點 43"/>
          <p:cNvCxnSpPr>
            <a:cxnSpLocks/>
          </p:cNvCxnSpPr>
          <p:nvPr/>
        </p:nvCxnSpPr>
        <p:spPr>
          <a:xfrm flipV="1">
            <a:off x="3708952" y="3477518"/>
            <a:ext cx="0" cy="4570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cxnSpLocks/>
          </p:cNvCxnSpPr>
          <p:nvPr/>
        </p:nvCxnSpPr>
        <p:spPr>
          <a:xfrm>
            <a:off x="4397019" y="3177701"/>
            <a:ext cx="377388" cy="111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cxnSpLocks/>
          </p:cNvCxnSpPr>
          <p:nvPr/>
        </p:nvCxnSpPr>
        <p:spPr>
          <a:xfrm>
            <a:off x="5848312" y="3207046"/>
            <a:ext cx="377388" cy="111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708451" y="1529499"/>
            <a:ext cx="2024055" cy="954107"/>
          </a:xfrm>
          <a:prstGeom prst="rect">
            <a:avLst/>
          </a:prstGeom>
        </p:spPr>
        <p:txBody>
          <a:bodyPr wrap="square">
            <a:spAutoFit/>
          </a:bodyPr>
          <a:lstStyle/>
          <a:p>
            <a:pPr>
              <a:buFont typeface="Arial" panose="020B0604020202020204" pitchFamily="34" charset="0"/>
              <a:buChar char="•"/>
            </a:pPr>
            <a:r>
              <a:rPr lang="zh-TW" altLang="en-US" sz="1400" dirty="0"/>
              <a:t>  簡潔的需求描述。</a:t>
            </a:r>
            <a:endParaRPr lang="en-US" altLang="zh-TW" sz="1400" dirty="0"/>
          </a:p>
          <a:p>
            <a:pPr>
              <a:buFont typeface="Arial" panose="020B0604020202020204" pitchFamily="34" charset="0"/>
              <a:buChar char="•"/>
            </a:pPr>
            <a:r>
              <a:rPr lang="zh-TW" altLang="en-US" sz="1400" dirty="0"/>
              <a:t>  對迭代時的工作的</a:t>
            </a:r>
            <a:endParaRPr lang="en-US" altLang="zh-TW" sz="1400" dirty="0"/>
          </a:p>
          <a:p>
            <a:r>
              <a:rPr lang="zh-TW" altLang="en-US" sz="1400" dirty="0"/>
              <a:t>    對話及討論</a:t>
            </a:r>
            <a:endParaRPr lang="en-US" altLang="zh-TW" sz="1400" dirty="0"/>
          </a:p>
          <a:p>
            <a:pPr>
              <a:buFont typeface="Arial" panose="020B0604020202020204" pitchFamily="34" charset="0"/>
              <a:buChar char="•"/>
            </a:pPr>
            <a:r>
              <a:rPr lang="zh-TW" altLang="en-US" sz="1400" dirty="0"/>
              <a:t>  測試案例</a:t>
            </a:r>
            <a:endParaRPr lang="en-US" altLang="zh-TW" sz="1400" dirty="0"/>
          </a:p>
        </p:txBody>
      </p:sp>
      <p:cxnSp>
        <p:nvCxnSpPr>
          <p:cNvPr id="50" name="直線單箭頭接點 49"/>
          <p:cNvCxnSpPr>
            <a:cxnSpLocks/>
          </p:cNvCxnSpPr>
          <p:nvPr/>
        </p:nvCxnSpPr>
        <p:spPr>
          <a:xfrm flipH="1">
            <a:off x="5343694" y="2560107"/>
            <a:ext cx="3588" cy="32753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164456" y="4038183"/>
            <a:ext cx="1291459" cy="738664"/>
          </a:xfrm>
          <a:prstGeom prst="rect">
            <a:avLst/>
          </a:prstGeom>
        </p:spPr>
        <p:txBody>
          <a:bodyPr wrap="square">
            <a:spAutoFit/>
          </a:bodyPr>
          <a:lstStyle/>
          <a:p>
            <a:pPr>
              <a:buFont typeface="Arial" panose="020B0604020202020204" pitchFamily="34" charset="0"/>
              <a:buChar char="•"/>
            </a:pPr>
            <a:r>
              <a:rPr lang="zh-TW" altLang="en-US" sz="1400" dirty="0"/>
              <a:t>  清晰簡潔的</a:t>
            </a:r>
            <a:endParaRPr lang="en-US" altLang="zh-TW" sz="1400" dirty="0"/>
          </a:p>
          <a:p>
            <a:r>
              <a:rPr lang="zh-TW" altLang="en-US" sz="1400" dirty="0"/>
              <a:t>    需求整理。</a:t>
            </a:r>
            <a:endParaRPr lang="en-US" altLang="zh-TW" sz="1400" dirty="0"/>
          </a:p>
          <a:p>
            <a:pPr>
              <a:buFont typeface="Arial" panose="020B0604020202020204" pitchFamily="34" charset="0"/>
              <a:buChar char="•"/>
            </a:pPr>
            <a:r>
              <a:rPr lang="zh-TW" altLang="en-US" sz="1400" dirty="0"/>
              <a:t>  看見全貌</a:t>
            </a:r>
            <a:endParaRPr lang="en-US" altLang="zh-TW" sz="1400" dirty="0"/>
          </a:p>
        </p:txBody>
      </p:sp>
      <p:cxnSp>
        <p:nvCxnSpPr>
          <p:cNvPr id="60" name="直線單箭頭接點 59"/>
          <p:cNvCxnSpPr>
            <a:cxnSpLocks/>
          </p:cNvCxnSpPr>
          <p:nvPr/>
        </p:nvCxnSpPr>
        <p:spPr>
          <a:xfrm flipV="1">
            <a:off x="6755505" y="3500551"/>
            <a:ext cx="0" cy="4570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6067569" y="5550716"/>
            <a:ext cx="1764411" cy="307777"/>
          </a:xfrm>
          <a:prstGeom prst="rect">
            <a:avLst/>
          </a:prstGeom>
        </p:spPr>
        <p:txBody>
          <a:bodyPr wrap="square">
            <a:spAutoFit/>
          </a:bodyPr>
          <a:lstStyle/>
          <a:p>
            <a:r>
              <a:rPr lang="en-US" altLang="zh-TW" sz="1400" b="1" dirty="0">
                <a:latin typeface="微軟正黑體" panose="020B0604030504040204" pitchFamily="34" charset="-120"/>
                <a:ea typeface="微軟正黑體" panose="020B0604030504040204" pitchFamily="34" charset="-120"/>
              </a:rPr>
              <a:t>Impact Mapping</a:t>
            </a:r>
            <a:endParaRPr lang="zh-TW" altLang="en-US" sz="1400" b="1" dirty="0">
              <a:latin typeface="微軟正黑體" panose="020B0604030504040204" pitchFamily="34" charset="-120"/>
              <a:ea typeface="微軟正黑體" panose="020B0604030504040204" pitchFamily="34" charset="-120"/>
            </a:endParaRPr>
          </a:p>
        </p:txBody>
      </p:sp>
      <p:cxnSp>
        <p:nvCxnSpPr>
          <p:cNvPr id="48" name="直線單箭頭接點 47"/>
          <p:cNvCxnSpPr>
            <a:cxnSpLocks/>
          </p:cNvCxnSpPr>
          <p:nvPr/>
        </p:nvCxnSpPr>
        <p:spPr>
          <a:xfrm flipV="1">
            <a:off x="6776439" y="5066226"/>
            <a:ext cx="0" cy="4570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103577" y="5857496"/>
            <a:ext cx="1589805" cy="738664"/>
          </a:xfrm>
          <a:prstGeom prst="rect">
            <a:avLst/>
          </a:prstGeom>
        </p:spPr>
        <p:txBody>
          <a:bodyPr wrap="square">
            <a:spAutoFit/>
          </a:bodyPr>
          <a:lstStyle/>
          <a:p>
            <a:pPr>
              <a:buFont typeface="Arial" panose="020B0604020202020204" pitchFamily="34" charset="0"/>
              <a:buChar char="•"/>
            </a:pPr>
            <a:r>
              <a:rPr lang="zh-TW" altLang="en-US" sz="1400" dirty="0"/>
              <a:t>  劃出影響路徑。</a:t>
            </a:r>
            <a:endParaRPr lang="en-US" altLang="zh-TW" sz="1400" dirty="0"/>
          </a:p>
          <a:p>
            <a:pPr>
              <a:buFont typeface="Arial" panose="020B0604020202020204" pitchFamily="34" charset="0"/>
              <a:buChar char="•"/>
            </a:pPr>
            <a:r>
              <a:rPr lang="zh-TW" altLang="en-US" sz="1400" dirty="0"/>
              <a:t>  連接商業目標與</a:t>
            </a:r>
            <a:endParaRPr lang="en-US" altLang="zh-TW" sz="1400" dirty="0"/>
          </a:p>
          <a:p>
            <a:r>
              <a:rPr lang="zh-TW" altLang="en-US" sz="1400" dirty="0"/>
              <a:t>    開發功能</a:t>
            </a:r>
            <a:endParaRPr lang="en-US" altLang="zh-TW" sz="1400" dirty="0"/>
          </a:p>
        </p:txBody>
      </p:sp>
      <p:sp>
        <p:nvSpPr>
          <p:cNvPr id="51" name="矩形 50"/>
          <p:cNvSpPr/>
          <p:nvPr/>
        </p:nvSpPr>
        <p:spPr>
          <a:xfrm>
            <a:off x="46460" y="0"/>
            <a:ext cx="389850" cy="954107"/>
          </a:xfrm>
          <a:prstGeom prst="rect">
            <a:avLst/>
          </a:prstGeom>
        </p:spPr>
        <p:txBody>
          <a:bodyPr wrap="square">
            <a:spAutoFit/>
          </a:bodyPr>
          <a:lstStyle/>
          <a:p>
            <a:r>
              <a:rPr lang="zh-CN" altLang="en-US" sz="1400" b="1" dirty="0">
                <a:latin typeface="微軟正黑體" panose="020B0604030504040204" pitchFamily="34" charset="-120"/>
                <a:ea typeface="微軟正黑體" panose="020B0604030504040204" pitchFamily="34" charset="-120"/>
              </a:rPr>
              <a:t>瞭</a:t>
            </a:r>
            <a:endParaRPr lang="en-US" altLang="zh-CN" sz="1400" b="1" dirty="0">
              <a:latin typeface="微軟正黑體" panose="020B0604030504040204" pitchFamily="34" charset="-120"/>
              <a:ea typeface="微軟正黑體" panose="020B0604030504040204" pitchFamily="34" charset="-120"/>
            </a:endParaRPr>
          </a:p>
          <a:p>
            <a:r>
              <a:rPr lang="zh-CN" altLang="en-US" sz="1400" b="1" dirty="0">
                <a:latin typeface="微軟正黑體" panose="020B0604030504040204" pitchFamily="34" charset="-120"/>
                <a:ea typeface="微軟正黑體" panose="020B0604030504040204" pitchFamily="34" charset="-120"/>
              </a:rPr>
              <a:t>解</a:t>
            </a:r>
            <a:endParaRPr lang="en-US" altLang="zh-CN" sz="1400" b="1" dirty="0">
              <a:latin typeface="微軟正黑體" panose="020B0604030504040204" pitchFamily="34" charset="-120"/>
              <a:ea typeface="微軟正黑體" panose="020B0604030504040204" pitchFamily="34" charset="-120"/>
            </a:endParaRPr>
          </a:p>
          <a:p>
            <a:r>
              <a:rPr lang="zh-CN" altLang="en-US" sz="1400" b="1" dirty="0">
                <a:latin typeface="微軟正黑體" panose="020B0604030504040204" pitchFamily="34" charset="-120"/>
                <a:ea typeface="微軟正黑體" panose="020B0604030504040204" pitchFamily="34" charset="-120"/>
              </a:rPr>
              <a:t>全</a:t>
            </a:r>
            <a:endParaRPr lang="en-US" altLang="zh-CN" sz="1400" b="1" dirty="0">
              <a:latin typeface="微軟正黑體" panose="020B0604030504040204" pitchFamily="34" charset="-120"/>
              <a:ea typeface="微軟正黑體" panose="020B0604030504040204" pitchFamily="34" charset="-120"/>
            </a:endParaRPr>
          </a:p>
          <a:p>
            <a:r>
              <a:rPr lang="zh-TW" altLang="en-US" sz="1400" b="1" dirty="0">
                <a:latin typeface="微軟正黑體" panose="020B0604030504040204" pitchFamily="34" charset="-120"/>
                <a:ea typeface="微軟正黑體" panose="020B0604030504040204" pitchFamily="34" charset="-120"/>
              </a:rPr>
              <a:t>局</a:t>
            </a:r>
          </a:p>
        </p:txBody>
      </p:sp>
    </p:spTree>
    <p:extLst>
      <p:ext uri="{BB962C8B-B14F-4D97-AF65-F5344CB8AC3E}">
        <p14:creationId xmlns:p14="http://schemas.microsoft.com/office/powerpoint/2010/main" val="6324461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圓角矩形 10"/>
          <p:cNvSpPr/>
          <p:nvPr/>
        </p:nvSpPr>
        <p:spPr>
          <a:xfrm>
            <a:off x="73901" y="4613695"/>
            <a:ext cx="983485" cy="2039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圓角矩形 9"/>
          <p:cNvSpPr/>
          <p:nvPr/>
        </p:nvSpPr>
        <p:spPr>
          <a:xfrm>
            <a:off x="969548" y="1204144"/>
            <a:ext cx="7135106" cy="2907233"/>
          </a:xfrm>
          <a:prstGeom prst="roundRect">
            <a:avLst/>
          </a:prstGeom>
          <a:no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133856" y="1214134"/>
            <a:ext cx="7662672" cy="2569934"/>
          </a:xfrm>
          <a:prstGeom prst="rect">
            <a:avLst/>
          </a:prstGeom>
        </p:spPr>
        <p:txBody>
          <a:bodyPr wrap="square">
            <a:spAutoFit/>
          </a:bodyPr>
          <a:lstStyle/>
          <a:p>
            <a:endParaRPr lang="zh-CN" altLang="en-US" sz="2000" dirty="0">
              <a:latin typeface="微軟正黑體" panose="020B0604030504040204" pitchFamily="34" charset="-120"/>
              <a:ea typeface="微軟正黑體" panose="020B0604030504040204" pitchFamily="34" charset="-120"/>
            </a:endParaRPr>
          </a:p>
          <a:p>
            <a:pPr marL="457200" indent="-457200">
              <a:buAutoNum type="arabicPeriod"/>
            </a:pPr>
            <a:r>
              <a:rPr lang="zh-CN" altLang="en-US" sz="2400" b="1" dirty="0">
                <a:latin typeface="微軟正黑體" panose="020B0604030504040204" pitchFamily="34" charset="-120"/>
                <a:ea typeface="微軟正黑體" panose="020B0604030504040204" pitchFamily="34" charset="-120"/>
              </a:rPr>
              <a:t>角色</a:t>
            </a:r>
            <a:r>
              <a:rPr lang="zh-CN" altLang="en-US"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zh-CN" altLang="en-US" sz="2400" dirty="0">
                <a:latin typeface="微軟正黑體" panose="020B0604030504040204" pitchFamily="34" charset="-120"/>
                <a:ea typeface="微軟正黑體" panose="020B0604030504040204" pitchFamily="34" charset="-120"/>
              </a:rPr>
              <a:t>誰要使用這個功能。</a:t>
            </a:r>
            <a:r>
              <a:rPr lang="zh-TW" altLang="en-US" sz="2400" dirty="0">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WHO</a:t>
            </a:r>
            <a:endParaRPr lang="zh-CN" altLang="en-US" sz="2400" dirty="0">
              <a:solidFill>
                <a:srgbClr val="C00000"/>
              </a:solidFill>
              <a:latin typeface="微軟正黑體" panose="020B0604030504040204" pitchFamily="34" charset="-120"/>
              <a:ea typeface="微軟正黑體" panose="020B0604030504040204" pitchFamily="34" charset="-120"/>
            </a:endParaRPr>
          </a:p>
          <a:p>
            <a:endParaRPr lang="zh-CN" altLang="en-US" sz="2000" dirty="0">
              <a:latin typeface="微軟正黑體" panose="020B0604030504040204" pitchFamily="34" charset="-120"/>
              <a:ea typeface="微軟正黑體" panose="020B0604030504040204" pitchFamily="34" charset="-120"/>
            </a:endParaRPr>
          </a:p>
          <a:p>
            <a:r>
              <a:rPr lang="en-US" altLang="zh-CN" sz="2400" b="1" dirty="0">
                <a:latin typeface="微軟正黑體" panose="020B0604030504040204" pitchFamily="34" charset="-120"/>
                <a:ea typeface="微軟正黑體" panose="020B0604030504040204" pitchFamily="34" charset="-120"/>
              </a:rPr>
              <a:t>2. </a:t>
            </a:r>
            <a:r>
              <a:rPr lang="zh-TW" altLang="en-US" sz="2400" b="1" dirty="0">
                <a:latin typeface="微軟正黑體" panose="020B0604030504040204" pitchFamily="34" charset="-120"/>
                <a:ea typeface="微軟正黑體" panose="020B0604030504040204" pitchFamily="34" charset="-120"/>
              </a:rPr>
              <a:t>  願望</a:t>
            </a:r>
            <a:r>
              <a:rPr lang="zh-CN" altLang="en-US"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zh-CN" altLang="en-US" sz="2400" dirty="0">
                <a:latin typeface="微軟正黑體" panose="020B0604030504040204" pitchFamily="34" charset="-120"/>
                <a:ea typeface="微軟正黑體" panose="020B0604030504040204" pitchFamily="34" charset="-120"/>
              </a:rPr>
              <a:t>需要完成什麼樣的功能。</a:t>
            </a:r>
            <a:r>
              <a:rPr lang="zh-TW" altLang="en-US" sz="2400" dirty="0">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WHAT</a:t>
            </a:r>
            <a:endParaRPr lang="zh-CN" altLang="en-US" sz="2400" dirty="0">
              <a:solidFill>
                <a:srgbClr val="C00000"/>
              </a:solidFill>
              <a:latin typeface="微軟正黑體" panose="020B0604030504040204" pitchFamily="34" charset="-120"/>
              <a:ea typeface="微軟正黑體" panose="020B0604030504040204" pitchFamily="34" charset="-120"/>
            </a:endParaRPr>
          </a:p>
          <a:p>
            <a:endParaRPr lang="zh-CN" altLang="en-US" sz="2000" dirty="0">
              <a:latin typeface="微軟正黑體" panose="020B0604030504040204" pitchFamily="34" charset="-120"/>
              <a:ea typeface="微軟正黑體" panose="020B0604030504040204" pitchFamily="34" charset="-120"/>
            </a:endParaRPr>
          </a:p>
          <a:p>
            <a:r>
              <a:rPr lang="en-US" altLang="zh-CN" sz="2400" b="1" dirty="0">
                <a:latin typeface="微軟正黑體" panose="020B0604030504040204" pitchFamily="34" charset="-120"/>
                <a:ea typeface="微軟正黑體" panose="020B0604030504040204" pitchFamily="34" charset="-120"/>
              </a:rPr>
              <a:t>3. </a:t>
            </a:r>
            <a:r>
              <a:rPr lang="zh-TW" altLang="en-US" sz="2400" b="1" dirty="0">
                <a:latin typeface="微軟正黑體" panose="020B0604030504040204" pitchFamily="34" charset="-120"/>
                <a:ea typeface="微軟正黑體" panose="020B0604030504040204" pitchFamily="34" charset="-120"/>
              </a:rPr>
              <a:t>  利益</a:t>
            </a:r>
            <a:r>
              <a:rPr lang="zh-CN" altLang="en-US" sz="2400" dirty="0">
                <a:latin typeface="微軟正黑體" panose="020B0604030504040204" pitchFamily="34" charset="-120"/>
                <a:ea typeface="微軟正黑體" panose="020B0604030504040204" pitchFamily="34" charset="-120"/>
              </a:rPr>
              <a:t>：為什麼需要這個功能，</a:t>
            </a:r>
            <a:r>
              <a:rPr lang="zh-TW" altLang="en-US" sz="2400" dirty="0">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WHY</a:t>
            </a:r>
            <a:endParaRPr lang="en-US" altLang="zh-CN" sz="2400" dirty="0">
              <a:solidFill>
                <a:srgbClr val="C00000"/>
              </a:solidFill>
              <a:latin typeface="微軟正黑體" panose="020B0604030504040204" pitchFamily="34" charset="-120"/>
              <a:ea typeface="微軟正黑體" panose="020B0604030504040204" pitchFamily="34" charset="-120"/>
            </a:endParaRPr>
          </a:p>
          <a:p>
            <a:pPr>
              <a:spcBef>
                <a:spcPts val="600"/>
              </a:spcBef>
            </a:pPr>
            <a:r>
              <a:rPr lang="zh-TW" altLang="en-US" sz="2400" dirty="0">
                <a:latin typeface="微軟正黑體" panose="020B0604030504040204" pitchFamily="34" charset="-120"/>
                <a:ea typeface="微軟正黑體" panose="020B0604030504040204" pitchFamily="34" charset="-120"/>
              </a:rPr>
              <a:t>                   </a:t>
            </a:r>
            <a:r>
              <a:rPr lang="zh-CN" altLang="en-US" sz="2300" dirty="0">
                <a:latin typeface="微軟正黑體" panose="020B0604030504040204" pitchFamily="34" charset="-120"/>
                <a:ea typeface="微軟正黑體" panose="020B0604030504040204" pitchFamily="34" charset="-120"/>
              </a:rPr>
              <a:t>這個功能帶來什麼樣的價值。</a:t>
            </a:r>
            <a:endParaRPr lang="zh-TW" altLang="en-US" sz="2300" dirty="0">
              <a:latin typeface="微軟正黑體" panose="020B0604030504040204" pitchFamily="34" charset="-120"/>
              <a:ea typeface="微軟正黑體" panose="020B0604030504040204" pitchFamily="34" charset="-120"/>
            </a:endParaRPr>
          </a:p>
        </p:txBody>
      </p:sp>
      <p:sp>
        <p:nvSpPr>
          <p:cNvPr id="5" name="矩形 4"/>
          <p:cNvSpPr/>
          <p:nvPr/>
        </p:nvSpPr>
        <p:spPr>
          <a:xfrm>
            <a:off x="1463040" y="267290"/>
            <a:ext cx="6147837" cy="523220"/>
          </a:xfrm>
          <a:prstGeom prst="rect">
            <a:avLst/>
          </a:prstGeom>
        </p:spPr>
        <p:txBody>
          <a:bodyPr wrap="none">
            <a:spAutoFit/>
          </a:bodyPr>
          <a:lstStyle/>
          <a:p>
            <a:r>
              <a:rPr lang="zh-TW" altLang="en-US" sz="2800" spc="300" dirty="0">
                <a:latin typeface="微軟正黑體" panose="020B0604030504040204" pitchFamily="34" charset="-120"/>
                <a:ea typeface="微軟正黑體" panose="020B0604030504040204" pitchFamily="34" charset="-120"/>
              </a:rPr>
              <a:t>組成一個使</a:t>
            </a:r>
            <a:r>
              <a:rPr lang="zh-CN" altLang="en-US" sz="2800" spc="300" dirty="0">
                <a:latin typeface="微軟正黑體" panose="020B0604030504040204" pitchFamily="34" charset="-120"/>
                <a:ea typeface="微軟正黑體" panose="020B0604030504040204" pitchFamily="34" charset="-120"/>
              </a:rPr>
              <a:t>用</a:t>
            </a:r>
            <a:r>
              <a:rPr lang="zh-TW" altLang="en-US" sz="2800" spc="300" dirty="0">
                <a:latin typeface="微軟正黑體" panose="020B0604030504040204" pitchFamily="34" charset="-120"/>
                <a:ea typeface="微軟正黑體" panose="020B0604030504040204" pitchFamily="34" charset="-120"/>
              </a:rPr>
              <a:t>者</a:t>
            </a:r>
            <a:r>
              <a:rPr lang="zh-CN" altLang="en-US" sz="2800" spc="300" dirty="0">
                <a:latin typeface="微軟正黑體" panose="020B0604030504040204" pitchFamily="34" charset="-120"/>
                <a:ea typeface="微軟正黑體" panose="020B0604030504040204" pitchFamily="34" charset="-120"/>
              </a:rPr>
              <a:t>故事</a:t>
            </a:r>
            <a:r>
              <a:rPr lang="zh-TW" altLang="en-US" sz="2800" spc="300" dirty="0">
                <a:latin typeface="微軟正黑體" panose="020B0604030504040204" pitchFamily="34" charset="-120"/>
                <a:ea typeface="微軟正黑體" panose="020B0604030504040204" pitchFamily="34" charset="-120"/>
              </a:rPr>
              <a:t>的</a:t>
            </a:r>
            <a:r>
              <a:rPr lang="zh-CN" altLang="en-US" sz="2800" spc="300" dirty="0">
                <a:latin typeface="微軟正黑體" panose="020B0604030504040204" pitchFamily="34" charset="-120"/>
                <a:ea typeface="微軟正黑體" panose="020B0604030504040204" pitchFamily="34" charset="-120"/>
              </a:rPr>
              <a:t>三個要素：</a:t>
            </a:r>
          </a:p>
        </p:txBody>
      </p:sp>
      <p:sp>
        <p:nvSpPr>
          <p:cNvPr id="6" name="矩形 5"/>
          <p:cNvSpPr/>
          <p:nvPr/>
        </p:nvSpPr>
        <p:spPr>
          <a:xfrm>
            <a:off x="1258024" y="4987700"/>
            <a:ext cx="7050024" cy="1323439"/>
          </a:xfrm>
          <a:prstGeom prst="rect">
            <a:avLst/>
          </a:prstGeom>
        </p:spPr>
        <p:txBody>
          <a:bodyPr wrap="square">
            <a:spAutoFit/>
          </a:bodyPr>
          <a:lstStyle/>
          <a:p>
            <a:pPr>
              <a:spcBef>
                <a:spcPts val="1200"/>
              </a:spcBef>
            </a:pPr>
            <a:r>
              <a:rPr lang="zh-TW" altLang="en-US" sz="2000" b="1" dirty="0">
                <a:solidFill>
                  <a:srgbClr val="C00000"/>
                </a:solidFill>
                <a:latin typeface="微軟正黑體" panose="020B0604030504040204" pitchFamily="34" charset="-120"/>
                <a:ea typeface="微軟正黑體" panose="020B0604030504040204" pitchFamily="34" charset="-120"/>
              </a:rPr>
              <a:t>身</a:t>
            </a:r>
            <a:r>
              <a:rPr lang="zh-CN" altLang="en-US" sz="2000" b="1" dirty="0">
                <a:solidFill>
                  <a:srgbClr val="C00000"/>
                </a:solidFill>
                <a:latin typeface="微軟正黑體" panose="020B0604030504040204" pitchFamily="34" charset="-120"/>
                <a:ea typeface="微軟正黑體" panose="020B0604030504040204" pitchFamily="34" charset="-120"/>
              </a:rPr>
              <a:t>為一個</a:t>
            </a:r>
            <a:r>
              <a:rPr lang="zh-CN" altLang="en-US" sz="2000" dirty="0">
                <a:latin typeface="微軟正黑體" panose="020B0604030504040204" pitchFamily="34" charset="-120"/>
                <a:ea typeface="微軟正黑體" panose="020B0604030504040204" pitchFamily="34" charset="-120"/>
              </a:rPr>
              <a:t>“網站管理員”</a:t>
            </a:r>
            <a:r>
              <a:rPr lang="en-US" altLang="zh-CN" sz="2000" dirty="0">
                <a:latin typeface="微軟正黑體" panose="020B0604030504040204" pitchFamily="34" charset="-120"/>
                <a:ea typeface="微軟正黑體" panose="020B0604030504040204" pitchFamily="34" charset="-120"/>
              </a:rPr>
              <a:t>,</a:t>
            </a:r>
          </a:p>
          <a:p>
            <a:pPr>
              <a:spcBef>
                <a:spcPts val="1200"/>
              </a:spcBef>
            </a:pPr>
            <a:r>
              <a:rPr lang="zh-CN" altLang="en-US" sz="2000" b="1" dirty="0">
                <a:solidFill>
                  <a:srgbClr val="C00000"/>
                </a:solidFill>
                <a:latin typeface="微軟正黑體" panose="020B0604030504040204" pitchFamily="34" charset="-120"/>
                <a:ea typeface="微軟正黑體" panose="020B0604030504040204" pitchFamily="34" charset="-120"/>
              </a:rPr>
              <a:t>我想要</a:t>
            </a:r>
            <a:r>
              <a:rPr lang="zh-CN" altLang="en-US" sz="2000" dirty="0">
                <a:latin typeface="微軟正黑體" panose="020B0604030504040204" pitchFamily="34" charset="-120"/>
                <a:ea typeface="微軟正黑體" panose="020B0604030504040204" pitchFamily="34" charset="-120"/>
              </a:rPr>
              <a:t>“統計每天有多少人訪問了我的網站”</a:t>
            </a:r>
            <a:r>
              <a:rPr lang="en-US" altLang="zh-CN" sz="2000" dirty="0">
                <a:latin typeface="微軟正黑體" panose="020B0604030504040204" pitchFamily="34" charset="-120"/>
                <a:ea typeface="微軟正黑體" panose="020B0604030504040204" pitchFamily="34" charset="-120"/>
              </a:rPr>
              <a:t>,</a:t>
            </a:r>
          </a:p>
          <a:p>
            <a:pPr>
              <a:spcBef>
                <a:spcPts val="1200"/>
              </a:spcBef>
            </a:pPr>
            <a:r>
              <a:rPr lang="zh-CN" altLang="en-US" sz="2000" b="1" dirty="0">
                <a:solidFill>
                  <a:srgbClr val="C00000"/>
                </a:solidFill>
                <a:latin typeface="微軟正黑體" panose="020B0604030504040204" pitchFamily="34" charset="-120"/>
                <a:ea typeface="微軟正黑體" panose="020B0604030504040204" pitchFamily="34" charset="-120"/>
              </a:rPr>
              <a:t>以便於</a:t>
            </a:r>
            <a:r>
              <a:rPr lang="zh-CN" altLang="en-US" sz="2000" dirty="0">
                <a:latin typeface="微軟正黑體" panose="020B0604030504040204" pitchFamily="34" charset="-120"/>
                <a:ea typeface="微軟正黑體" panose="020B0604030504040204" pitchFamily="34" charset="-120"/>
              </a:rPr>
              <a:t>“</a:t>
            </a:r>
            <a:r>
              <a:rPr lang="zh-CN" altLang="en-US" sz="1900" dirty="0">
                <a:latin typeface="微軟正黑體" panose="020B0604030504040204" pitchFamily="34" charset="-120"/>
                <a:ea typeface="微軟正黑體" panose="020B0604030504040204" pitchFamily="34" charset="-120"/>
              </a:rPr>
              <a:t>我的贊助商瞭解我的網站會給他們帶來什麼收益。</a:t>
            </a:r>
            <a:r>
              <a:rPr lang="zh-CN" altLang="en-US"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
        <p:nvSpPr>
          <p:cNvPr id="7" name="矩形 6"/>
          <p:cNvSpPr/>
          <p:nvPr/>
        </p:nvSpPr>
        <p:spPr>
          <a:xfrm>
            <a:off x="274539" y="4971532"/>
            <a:ext cx="582211" cy="369332"/>
          </a:xfrm>
          <a:prstGeom prst="rect">
            <a:avLst/>
          </a:prstGeom>
        </p:spPr>
        <p:txBody>
          <a:bodyPr wrap="none">
            <a:spAutoFit/>
          </a:bodyPr>
          <a:lstStyle/>
          <a:p>
            <a:r>
              <a:rPr lang="en-US" altLang="zh-TW" b="1" dirty="0">
                <a:ln w="0"/>
                <a:solidFill>
                  <a:srgbClr val="C00000"/>
                </a:solidFill>
                <a:effectLst>
                  <a:outerShdw blurRad="38100" dist="25400" dir="5400000" algn="ctr" rotWithShape="0">
                    <a:srgbClr val="6E747A">
                      <a:alpha val="43000"/>
                    </a:srgbClr>
                  </a:outerShdw>
                </a:effectLst>
              </a:rPr>
              <a:t>As a</a:t>
            </a:r>
            <a:endParaRPr lang="zh-TW" altLang="en-US" dirty="0">
              <a:solidFill>
                <a:srgbClr val="C00000"/>
              </a:solidFill>
            </a:endParaRPr>
          </a:p>
        </p:txBody>
      </p:sp>
      <p:sp>
        <p:nvSpPr>
          <p:cNvPr id="8" name="矩形 7"/>
          <p:cNvSpPr/>
          <p:nvPr/>
        </p:nvSpPr>
        <p:spPr>
          <a:xfrm>
            <a:off x="197594" y="5448585"/>
            <a:ext cx="894989" cy="369332"/>
          </a:xfrm>
          <a:prstGeom prst="rect">
            <a:avLst/>
          </a:prstGeom>
        </p:spPr>
        <p:txBody>
          <a:bodyPr wrap="none">
            <a:spAutoFit/>
          </a:bodyPr>
          <a:lstStyle/>
          <a:p>
            <a:r>
              <a:rPr lang="en-US" altLang="zh-TW" b="1" dirty="0">
                <a:ln w="0"/>
                <a:effectLst>
                  <a:outerShdw blurRad="38100" dist="25400" dir="5400000" algn="ctr" rotWithShape="0">
                    <a:srgbClr val="6E747A">
                      <a:alpha val="43000"/>
                    </a:srgbClr>
                  </a:outerShdw>
                </a:effectLst>
              </a:rPr>
              <a:t>,</a:t>
            </a:r>
            <a:r>
              <a:rPr lang="en-US" altLang="zh-TW" b="1" dirty="0">
                <a:ln w="0"/>
                <a:solidFill>
                  <a:srgbClr val="C00000"/>
                </a:solidFill>
                <a:effectLst>
                  <a:outerShdw blurRad="38100" dist="25400" dir="5400000" algn="ctr" rotWithShape="0">
                    <a:srgbClr val="6E747A">
                      <a:alpha val="43000"/>
                    </a:srgbClr>
                  </a:outerShdw>
                </a:effectLst>
              </a:rPr>
              <a:t>I want </a:t>
            </a:r>
            <a:endParaRPr lang="zh-TW" altLang="en-US" dirty="0">
              <a:solidFill>
                <a:srgbClr val="C00000"/>
              </a:solidFill>
            </a:endParaRPr>
          </a:p>
        </p:txBody>
      </p:sp>
      <p:sp>
        <p:nvSpPr>
          <p:cNvPr id="9" name="矩形 8"/>
          <p:cNvSpPr/>
          <p:nvPr/>
        </p:nvSpPr>
        <p:spPr>
          <a:xfrm>
            <a:off x="165085" y="5925638"/>
            <a:ext cx="900696" cy="369332"/>
          </a:xfrm>
          <a:prstGeom prst="rect">
            <a:avLst/>
          </a:prstGeom>
        </p:spPr>
        <p:txBody>
          <a:bodyPr wrap="none">
            <a:spAutoFit/>
          </a:bodyPr>
          <a:lstStyle/>
          <a:p>
            <a:r>
              <a:rPr lang="en-US" altLang="zh-TW" b="1" dirty="0">
                <a:ln w="0"/>
                <a:solidFill>
                  <a:srgbClr val="C00000"/>
                </a:solidFill>
                <a:effectLst>
                  <a:outerShdw blurRad="38100" dist="25400" dir="5400000" algn="ctr" rotWithShape="0">
                    <a:srgbClr val="6E747A">
                      <a:alpha val="43000"/>
                    </a:srgbClr>
                  </a:outerShdw>
                </a:effectLst>
              </a:rPr>
              <a:t>so that </a:t>
            </a:r>
            <a:endParaRPr lang="zh-TW" altLang="en-US" dirty="0">
              <a:solidFill>
                <a:srgbClr val="C00000"/>
              </a:solidFill>
            </a:endParaRPr>
          </a:p>
        </p:txBody>
      </p:sp>
      <p:sp>
        <p:nvSpPr>
          <p:cNvPr id="12" name="圓角矩形 11"/>
          <p:cNvSpPr/>
          <p:nvPr/>
        </p:nvSpPr>
        <p:spPr>
          <a:xfrm>
            <a:off x="8042230" y="4670049"/>
            <a:ext cx="916122" cy="1958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latin typeface="微軟正黑體" panose="020B0604030504040204" pitchFamily="34" charset="-120"/>
                <a:ea typeface="微軟正黑體" panose="020B0604030504040204" pitchFamily="34" charset="-120"/>
              </a:rPr>
              <a:t>角色</a:t>
            </a:r>
            <a:endParaRPr lang="en-US" altLang="zh-TW" b="1" dirty="0">
              <a:solidFill>
                <a:schemeClr val="bg1"/>
              </a:solidFill>
              <a:latin typeface="微軟正黑體" panose="020B0604030504040204" pitchFamily="34" charset="-120"/>
              <a:ea typeface="微軟正黑體" panose="020B0604030504040204" pitchFamily="34" charset="-120"/>
            </a:endParaRPr>
          </a:p>
          <a:p>
            <a:pPr algn="ctr"/>
            <a:endParaRPr lang="en-US" altLang="zh-TW" b="1" dirty="0">
              <a:solidFill>
                <a:schemeClr val="bg1"/>
              </a:solidFill>
              <a:latin typeface="微軟正黑體" panose="020B0604030504040204" pitchFamily="34" charset="-120"/>
              <a:ea typeface="微軟正黑體" panose="020B0604030504040204" pitchFamily="34" charset="-120"/>
            </a:endParaRPr>
          </a:p>
          <a:p>
            <a:pPr algn="ctr"/>
            <a:r>
              <a:rPr lang="zh-TW" altLang="en-US" b="1" dirty="0">
                <a:solidFill>
                  <a:schemeClr val="bg1"/>
                </a:solidFill>
                <a:latin typeface="微軟正黑體" panose="020B0604030504040204" pitchFamily="34" charset="-120"/>
                <a:ea typeface="微軟正黑體" panose="020B0604030504040204" pitchFamily="34" charset="-120"/>
              </a:rPr>
              <a:t>願望</a:t>
            </a:r>
            <a:endParaRPr lang="en-US" altLang="zh-TW" b="1" dirty="0">
              <a:solidFill>
                <a:schemeClr val="bg1"/>
              </a:solidFill>
              <a:latin typeface="微軟正黑體" panose="020B0604030504040204" pitchFamily="34" charset="-120"/>
              <a:ea typeface="微軟正黑體" panose="020B0604030504040204" pitchFamily="34" charset="-120"/>
            </a:endParaRPr>
          </a:p>
          <a:p>
            <a:pPr algn="ctr"/>
            <a:endParaRPr lang="en-US" altLang="zh-TW" b="1" dirty="0">
              <a:solidFill>
                <a:schemeClr val="bg1"/>
              </a:solidFill>
              <a:latin typeface="微軟正黑體" panose="020B0604030504040204" pitchFamily="34" charset="-120"/>
              <a:ea typeface="微軟正黑體" panose="020B0604030504040204" pitchFamily="34" charset="-120"/>
            </a:endParaRPr>
          </a:p>
          <a:p>
            <a:pPr algn="ctr"/>
            <a:r>
              <a:rPr lang="zh-TW" altLang="en-US" b="1" dirty="0">
                <a:solidFill>
                  <a:schemeClr val="bg1"/>
                </a:solidFill>
                <a:latin typeface="微軟正黑體" panose="020B0604030504040204" pitchFamily="34" charset="-120"/>
                <a:ea typeface="微軟正黑體" panose="020B0604030504040204" pitchFamily="34" charset="-120"/>
              </a:rPr>
              <a:t>利益</a:t>
            </a:r>
            <a:endParaRPr lang="en-US" altLang="zh-TW" b="1" dirty="0">
              <a:solidFill>
                <a:schemeClr val="bg1"/>
              </a:solidFill>
              <a:latin typeface="微軟正黑體" panose="020B0604030504040204" pitchFamily="34" charset="-120"/>
              <a:ea typeface="微軟正黑體" panose="020B0604030504040204" pitchFamily="34" charset="-120"/>
            </a:endParaRPr>
          </a:p>
        </p:txBody>
      </p:sp>
      <p:cxnSp>
        <p:nvCxnSpPr>
          <p:cNvPr id="14" name="直線接點 13"/>
          <p:cNvCxnSpPr/>
          <p:nvPr/>
        </p:nvCxnSpPr>
        <p:spPr>
          <a:xfrm>
            <a:off x="1065781" y="6668976"/>
            <a:ext cx="694264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58024" y="4485383"/>
            <a:ext cx="723275" cy="369332"/>
          </a:xfrm>
          <a:prstGeom prst="rect">
            <a:avLst/>
          </a:prstGeom>
        </p:spPr>
        <p:txBody>
          <a:bodyPr wrap="none">
            <a:spAutoFit/>
          </a:bodyPr>
          <a:lstStyle/>
          <a:p>
            <a:r>
              <a:rPr lang="zh-TW" altLang="en-US" spc="300" dirty="0">
                <a:latin typeface="微軟正黑體" panose="020B0604030504040204" pitchFamily="34" charset="-120"/>
                <a:ea typeface="微軟正黑體" panose="020B0604030504040204" pitchFamily="34" charset="-120"/>
              </a:rPr>
              <a:t>範例</a:t>
            </a:r>
            <a:endParaRPr lang="zh-TW" altLang="en-US" dirty="0"/>
          </a:p>
        </p:txBody>
      </p:sp>
      <p:sp>
        <p:nvSpPr>
          <p:cNvPr id="3" name="矩形 2"/>
          <p:cNvSpPr/>
          <p:nvPr/>
        </p:nvSpPr>
        <p:spPr>
          <a:xfrm>
            <a:off x="1345548" y="3384764"/>
            <a:ext cx="1271502" cy="369332"/>
          </a:xfrm>
          <a:prstGeom prst="rect">
            <a:avLst/>
          </a:prstGeom>
        </p:spPr>
        <p:txBody>
          <a:bodyPr wrap="none">
            <a:spAutoFit/>
          </a:bodyPr>
          <a:lstStyle/>
          <a:p>
            <a:r>
              <a:rPr lang="en-US" altLang="zh-TW" b="1" dirty="0">
                <a:latin typeface="微軟正黑體" panose="020B0604030504040204" pitchFamily="34" charset="-120"/>
                <a:ea typeface="微軟正黑體" panose="020B0604030504040204" pitchFamily="34" charset="-120"/>
              </a:rPr>
              <a:t>(</a:t>
            </a:r>
            <a:r>
              <a:rPr lang="zh-CN" altLang="en-US" b="1" dirty="0">
                <a:latin typeface="微軟正黑體" panose="020B0604030504040204" pitchFamily="34" charset="-120"/>
                <a:ea typeface="微軟正黑體" panose="020B0604030504040204" pitchFamily="34" charset="-120"/>
              </a:rPr>
              <a:t>商業價值</a:t>
            </a:r>
            <a:r>
              <a:rPr lang="en-US" altLang="zh-TW" b="1" dirty="0">
                <a:latin typeface="微軟正黑體" panose="020B0604030504040204" pitchFamily="34" charset="-120"/>
                <a:ea typeface="微軟正黑體" panose="020B0604030504040204" pitchFamily="34" charset="-120"/>
              </a:rPr>
              <a:t>)</a:t>
            </a:r>
            <a:endParaRPr lang="zh-TW" altLang="en-US" dirty="0"/>
          </a:p>
        </p:txBody>
      </p:sp>
    </p:spTree>
    <p:extLst>
      <p:ext uri="{BB962C8B-B14F-4D97-AF65-F5344CB8AC3E}">
        <p14:creationId xmlns:p14="http://schemas.microsoft.com/office/powerpoint/2010/main" val="3040162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8039987" y="4347624"/>
            <a:ext cx="615473" cy="484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Task</a:t>
            </a:r>
            <a:endParaRPr lang="zh-TW" altLang="en-US" dirty="0"/>
          </a:p>
        </p:txBody>
      </p:sp>
      <p:sp>
        <p:nvSpPr>
          <p:cNvPr id="20" name="矩形 19"/>
          <p:cNvSpPr/>
          <p:nvPr/>
        </p:nvSpPr>
        <p:spPr>
          <a:xfrm>
            <a:off x="8039987" y="4885722"/>
            <a:ext cx="615473" cy="484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Task</a:t>
            </a:r>
            <a:endParaRPr lang="zh-TW" altLang="en-US" dirty="0"/>
          </a:p>
        </p:txBody>
      </p:sp>
      <p:sp>
        <p:nvSpPr>
          <p:cNvPr id="21" name="矩形 20"/>
          <p:cNvSpPr/>
          <p:nvPr/>
        </p:nvSpPr>
        <p:spPr>
          <a:xfrm>
            <a:off x="8039986" y="5435237"/>
            <a:ext cx="615473" cy="484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Task</a:t>
            </a:r>
            <a:endParaRPr lang="zh-TW" altLang="en-US" dirty="0"/>
          </a:p>
        </p:txBody>
      </p:sp>
      <p:sp>
        <p:nvSpPr>
          <p:cNvPr id="13" name="矩形 12"/>
          <p:cNvSpPr/>
          <p:nvPr/>
        </p:nvSpPr>
        <p:spPr>
          <a:xfrm>
            <a:off x="4533615" y="4117950"/>
            <a:ext cx="3179364" cy="1585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600"/>
              </a:spcBef>
            </a:pPr>
            <a:endParaRPr lang="zh-TW" altLang="en-US" b="1" dirty="0">
              <a:latin typeface="微軟正黑體" panose="020B0604030504040204" pitchFamily="34" charset="-120"/>
              <a:ea typeface="微軟正黑體" panose="020B0604030504040204" pitchFamily="34" charset="-120"/>
            </a:endParaRPr>
          </a:p>
        </p:txBody>
      </p:sp>
      <p:sp>
        <p:nvSpPr>
          <p:cNvPr id="9" name="矩形 8"/>
          <p:cNvSpPr/>
          <p:nvPr/>
        </p:nvSpPr>
        <p:spPr>
          <a:xfrm>
            <a:off x="4643343" y="4215536"/>
            <a:ext cx="3179364" cy="1585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600"/>
              </a:spcBef>
            </a:pPr>
            <a:endParaRPr lang="zh-TW" altLang="en-US" b="1" dirty="0">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idx="4294967295"/>
          </p:nvPr>
        </p:nvSpPr>
        <p:spPr>
          <a:xfrm>
            <a:off x="583442" y="66035"/>
            <a:ext cx="7886700" cy="501459"/>
          </a:xfrm>
        </p:spPr>
        <p:txBody>
          <a:bodyPr>
            <a:noAutofit/>
          </a:bodyPr>
          <a:lstStyle/>
          <a:p>
            <a:pPr algn="ctr"/>
            <a:r>
              <a:rPr lang="zh-TW" altLang="en-US" sz="2800" dirty="0">
                <a:latin typeface="微軟正黑體" panose="020B0604030504040204" pitchFamily="34" charset="-120"/>
                <a:ea typeface="微軟正黑體" panose="020B0604030504040204" pitchFamily="34" charset="-120"/>
              </a:rPr>
              <a:t>一致的需求描述</a:t>
            </a:r>
          </a:p>
        </p:txBody>
      </p:sp>
      <p:sp>
        <p:nvSpPr>
          <p:cNvPr id="3" name="矩形 2"/>
          <p:cNvSpPr/>
          <p:nvPr/>
        </p:nvSpPr>
        <p:spPr>
          <a:xfrm>
            <a:off x="803113" y="1444188"/>
            <a:ext cx="8037146" cy="954107"/>
          </a:xfrm>
          <a:prstGeom prst="rect">
            <a:avLst/>
          </a:prstGeom>
        </p:spPr>
        <p:txBody>
          <a:bodyPr wrap="square">
            <a:spAutoFit/>
          </a:bodyPr>
          <a:lstStyle/>
          <a:p>
            <a:r>
              <a:rPr lang="en-US" altLang="zh-TW" dirty="0"/>
              <a:t>A user story describes functionality that will be valuable to either a user or purchaser of a system or software.</a:t>
            </a:r>
          </a:p>
          <a:p>
            <a:pPr algn="r"/>
            <a:r>
              <a:rPr lang="en-US" altLang="zh-TW" sz="2000" dirty="0"/>
              <a:t>-- Mike Cohn</a:t>
            </a:r>
            <a:endParaRPr lang="zh-TW" altLang="en-US" sz="2000" dirty="0"/>
          </a:p>
        </p:txBody>
      </p:sp>
      <p:sp>
        <p:nvSpPr>
          <p:cNvPr id="5" name="矩形 4"/>
          <p:cNvSpPr/>
          <p:nvPr/>
        </p:nvSpPr>
        <p:spPr>
          <a:xfrm>
            <a:off x="1331504" y="2699333"/>
            <a:ext cx="6659323" cy="533544"/>
          </a:xfrm>
          <a:prstGeom prst="rect">
            <a:avLst/>
          </a:prstGeom>
          <a:noFill/>
        </p:spPr>
        <p:txBody>
          <a:bodyPr wrap="none" lIns="121920" tIns="60960" rIns="121920" bIns="60960">
            <a:spAutoFit/>
          </a:bodyPr>
          <a:lstStyle/>
          <a:p>
            <a:pPr algn="ctr"/>
            <a:r>
              <a:rPr lang="en-US" altLang="zh-TW" sz="2667" b="1" dirty="0">
                <a:ln w="0"/>
                <a:solidFill>
                  <a:srgbClr val="C00000"/>
                </a:solidFill>
                <a:effectLst>
                  <a:outerShdw blurRad="38100" dist="25400" dir="5400000" algn="ctr" rotWithShape="0">
                    <a:srgbClr val="6E747A">
                      <a:alpha val="43000"/>
                    </a:srgbClr>
                  </a:outerShdw>
                </a:effectLst>
              </a:rPr>
              <a:t>As a</a:t>
            </a:r>
            <a:r>
              <a:rPr lang="en-US" altLang="zh-TW" sz="2667" b="1" dirty="0">
                <a:ln w="0"/>
                <a:solidFill>
                  <a:schemeClr val="accent1"/>
                </a:solidFill>
                <a:effectLst>
                  <a:outerShdw blurRad="38100" dist="25400" dir="5400000" algn="ctr" rotWithShape="0">
                    <a:srgbClr val="6E747A">
                      <a:alpha val="43000"/>
                    </a:srgbClr>
                  </a:outerShdw>
                </a:effectLst>
              </a:rPr>
              <a:t> </a:t>
            </a:r>
            <a:r>
              <a:rPr lang="en-US" altLang="zh-TW" sz="2667" dirty="0">
                <a:ln w="0"/>
                <a:solidFill>
                  <a:schemeClr val="accent1"/>
                </a:solidFill>
                <a:effectLst>
                  <a:outerShdw blurRad="38100" dist="25400" dir="5400000" algn="ctr" rotWithShape="0">
                    <a:srgbClr val="6E747A">
                      <a:alpha val="43000"/>
                    </a:srgbClr>
                  </a:outerShdw>
                </a:effectLst>
              </a:rPr>
              <a:t>&lt;role&gt;</a:t>
            </a:r>
            <a:r>
              <a:rPr lang="en-US" altLang="zh-TW" sz="2667" dirty="0">
                <a:ln w="0"/>
                <a:solidFill>
                  <a:srgbClr val="C00000"/>
                </a:solidFill>
                <a:effectLst>
                  <a:outerShdw blurRad="38100" dist="25400" dir="5400000" algn="ctr" rotWithShape="0">
                    <a:srgbClr val="6E747A">
                      <a:alpha val="43000"/>
                    </a:srgbClr>
                  </a:outerShdw>
                </a:effectLst>
              </a:rPr>
              <a:t>, </a:t>
            </a:r>
            <a:r>
              <a:rPr lang="en-US" altLang="zh-TW" sz="2667" b="1" dirty="0">
                <a:ln w="0"/>
                <a:solidFill>
                  <a:srgbClr val="C00000"/>
                </a:solidFill>
                <a:effectLst>
                  <a:outerShdw blurRad="38100" dist="25400" dir="5400000" algn="ctr" rotWithShape="0">
                    <a:srgbClr val="6E747A">
                      <a:alpha val="43000"/>
                    </a:srgbClr>
                  </a:outerShdw>
                </a:effectLst>
              </a:rPr>
              <a:t>I want</a:t>
            </a:r>
            <a:r>
              <a:rPr lang="en-US" altLang="zh-TW" sz="2667" b="1" dirty="0">
                <a:ln w="0"/>
                <a:solidFill>
                  <a:schemeClr val="accent1"/>
                </a:solidFill>
                <a:effectLst>
                  <a:outerShdw blurRad="38100" dist="25400" dir="5400000" algn="ctr" rotWithShape="0">
                    <a:srgbClr val="6E747A">
                      <a:alpha val="43000"/>
                    </a:srgbClr>
                  </a:outerShdw>
                </a:effectLst>
              </a:rPr>
              <a:t> </a:t>
            </a:r>
            <a:r>
              <a:rPr lang="en-US" altLang="zh-TW" sz="2667" dirty="0">
                <a:ln w="0"/>
                <a:solidFill>
                  <a:schemeClr val="accent1"/>
                </a:solidFill>
                <a:effectLst>
                  <a:outerShdw blurRad="38100" dist="25400" dir="5400000" algn="ctr" rotWithShape="0">
                    <a:srgbClr val="6E747A">
                      <a:alpha val="43000"/>
                    </a:srgbClr>
                  </a:outerShdw>
                </a:effectLst>
              </a:rPr>
              <a:t>&lt;desire&gt; </a:t>
            </a:r>
            <a:r>
              <a:rPr lang="en-US" altLang="zh-TW" sz="2667" b="1" dirty="0">
                <a:ln w="0"/>
                <a:solidFill>
                  <a:srgbClr val="C00000"/>
                </a:solidFill>
                <a:effectLst>
                  <a:outerShdw blurRad="38100" dist="25400" dir="5400000" algn="ctr" rotWithShape="0">
                    <a:srgbClr val="6E747A">
                      <a:alpha val="43000"/>
                    </a:srgbClr>
                  </a:outerShdw>
                </a:effectLst>
              </a:rPr>
              <a:t>so that </a:t>
            </a:r>
            <a:r>
              <a:rPr lang="en-US" altLang="zh-TW" sz="2667" dirty="0">
                <a:ln w="0"/>
                <a:solidFill>
                  <a:schemeClr val="accent1"/>
                </a:solidFill>
                <a:effectLst>
                  <a:outerShdw blurRad="38100" dist="25400" dir="5400000" algn="ctr" rotWithShape="0">
                    <a:srgbClr val="6E747A">
                      <a:alpha val="43000"/>
                    </a:srgbClr>
                  </a:outerShdw>
                </a:effectLst>
              </a:rPr>
              <a:t>&lt;benefit&gt;.</a:t>
            </a:r>
            <a:endParaRPr lang="zh-TW" altLang="en-US" sz="2667" dirty="0">
              <a:ln w="0"/>
              <a:solidFill>
                <a:schemeClr val="accent1"/>
              </a:solidFill>
              <a:effectLst>
                <a:outerShdw blurRad="38100" dist="25400" dir="5400000" algn="ctr" rotWithShape="0">
                  <a:srgbClr val="6E747A">
                    <a:alpha val="43000"/>
                  </a:srgbClr>
                </a:outerShdw>
              </a:effectLst>
            </a:endParaRPr>
          </a:p>
        </p:txBody>
      </p:sp>
      <p:sp>
        <p:nvSpPr>
          <p:cNvPr id="6" name="矩形 5"/>
          <p:cNvSpPr/>
          <p:nvPr/>
        </p:nvSpPr>
        <p:spPr>
          <a:xfrm>
            <a:off x="809269" y="4163775"/>
            <a:ext cx="4293083" cy="1734001"/>
          </a:xfrm>
          <a:prstGeom prst="rect">
            <a:avLst/>
          </a:prstGeom>
        </p:spPr>
        <p:txBody>
          <a:bodyPr wrap="square">
            <a:spAutoFit/>
          </a:bodyPr>
          <a:lstStyle/>
          <a:p>
            <a:pPr>
              <a:spcBef>
                <a:spcPts val="1600"/>
              </a:spcBef>
            </a:pPr>
            <a:r>
              <a:rPr lang="en-US" altLang="zh-TW" sz="2667" b="1" dirty="0"/>
              <a:t>Who</a:t>
            </a:r>
            <a:r>
              <a:rPr lang="en-US" altLang="zh-TW" sz="2667" dirty="0"/>
              <a:t> = role</a:t>
            </a:r>
            <a:r>
              <a:rPr lang="zh-TW" altLang="en-US" sz="2667" dirty="0"/>
              <a:t>        </a:t>
            </a:r>
            <a:r>
              <a:rPr lang="zh-TW" altLang="en-US" sz="2400" dirty="0">
                <a:solidFill>
                  <a:srgbClr val="0066CC"/>
                </a:solidFill>
                <a:latin typeface="微軟正黑體" panose="020B0604030504040204" pitchFamily="34" charset="-120"/>
                <a:ea typeface="微軟正黑體" panose="020B0604030504040204" pitchFamily="34" charset="-120"/>
              </a:rPr>
              <a:t>角色</a:t>
            </a:r>
            <a:endParaRPr lang="en-US" altLang="zh-TW" sz="2400" dirty="0">
              <a:solidFill>
                <a:srgbClr val="0066CC"/>
              </a:solidFill>
              <a:latin typeface="微軟正黑體" panose="020B0604030504040204" pitchFamily="34" charset="-120"/>
              <a:ea typeface="微軟正黑體" panose="020B0604030504040204" pitchFamily="34" charset="-120"/>
            </a:endParaRPr>
          </a:p>
          <a:p>
            <a:pPr>
              <a:spcBef>
                <a:spcPts val="1600"/>
              </a:spcBef>
            </a:pPr>
            <a:r>
              <a:rPr lang="en-US" altLang="zh-TW" sz="2667" b="1" dirty="0"/>
              <a:t>What</a:t>
            </a:r>
            <a:r>
              <a:rPr lang="en-US" altLang="zh-TW" sz="2667" dirty="0"/>
              <a:t>= desire</a:t>
            </a:r>
            <a:r>
              <a:rPr lang="zh-TW" altLang="en-US" sz="2667" dirty="0"/>
              <a:t>    </a:t>
            </a:r>
            <a:r>
              <a:rPr lang="zh-TW" altLang="en-US" sz="2400" dirty="0">
                <a:solidFill>
                  <a:srgbClr val="0066CC"/>
                </a:solidFill>
                <a:latin typeface="微軟正黑體" panose="020B0604030504040204" pitchFamily="34" charset="-120"/>
                <a:ea typeface="微軟正黑體" panose="020B0604030504040204" pitchFamily="34" charset="-120"/>
              </a:rPr>
              <a:t>願望</a:t>
            </a:r>
            <a:endParaRPr lang="en-US" altLang="zh-TW" sz="2400" dirty="0">
              <a:solidFill>
                <a:srgbClr val="0066CC"/>
              </a:solidFill>
              <a:latin typeface="微軟正黑體" panose="020B0604030504040204" pitchFamily="34" charset="-120"/>
              <a:ea typeface="微軟正黑體" panose="020B0604030504040204" pitchFamily="34" charset="-120"/>
            </a:endParaRPr>
          </a:p>
          <a:p>
            <a:pPr>
              <a:spcBef>
                <a:spcPts val="1600"/>
              </a:spcBef>
            </a:pPr>
            <a:r>
              <a:rPr lang="en-US" altLang="zh-TW" sz="2667" b="1" dirty="0"/>
              <a:t>Why</a:t>
            </a:r>
            <a:r>
              <a:rPr lang="en-US" altLang="zh-TW" sz="2667" dirty="0"/>
              <a:t> = benefit</a:t>
            </a:r>
            <a:r>
              <a:rPr lang="zh-TW" altLang="en-US" sz="2667" dirty="0"/>
              <a:t>   </a:t>
            </a:r>
            <a:r>
              <a:rPr lang="zh-TW" altLang="en-US" sz="2400" dirty="0">
                <a:solidFill>
                  <a:srgbClr val="0066CC"/>
                </a:solidFill>
                <a:latin typeface="微軟正黑體" panose="020B0604030504040204" pitchFamily="34" charset="-120"/>
                <a:ea typeface="微軟正黑體" panose="020B0604030504040204" pitchFamily="34" charset="-120"/>
              </a:rPr>
              <a:t>利益</a:t>
            </a:r>
          </a:p>
        </p:txBody>
      </p:sp>
      <p:sp>
        <p:nvSpPr>
          <p:cNvPr id="4" name="矩形 3"/>
          <p:cNvSpPr/>
          <p:nvPr/>
        </p:nvSpPr>
        <p:spPr>
          <a:xfrm>
            <a:off x="4783537" y="4328568"/>
            <a:ext cx="3179364" cy="1585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600"/>
              </a:spcBef>
            </a:pPr>
            <a:endParaRPr lang="zh-TW" altLang="en-US" b="1" dirty="0">
              <a:latin typeface="微軟正黑體" panose="020B0604030504040204" pitchFamily="34" charset="-120"/>
              <a:ea typeface="微軟正黑體" panose="020B0604030504040204" pitchFamily="34" charset="-120"/>
            </a:endParaRPr>
          </a:p>
        </p:txBody>
      </p:sp>
      <p:sp>
        <p:nvSpPr>
          <p:cNvPr id="8" name="矩形 7"/>
          <p:cNvSpPr/>
          <p:nvPr/>
        </p:nvSpPr>
        <p:spPr>
          <a:xfrm>
            <a:off x="4917663" y="4425684"/>
            <a:ext cx="3073164" cy="160275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600"/>
              </a:spcBef>
            </a:pPr>
            <a:r>
              <a:rPr lang="zh-TW" altLang="en-US" b="1" dirty="0">
                <a:latin typeface="微軟正黑體" panose="020B0604030504040204" pitchFamily="34" charset="-120"/>
                <a:ea typeface="微軟正黑體" panose="020B0604030504040204" pitchFamily="34" charset="-120"/>
              </a:rPr>
              <a:t>身為一個 </a:t>
            </a:r>
            <a:r>
              <a:rPr lang="en-US" altLang="zh-TW" b="1" dirty="0"/>
              <a:t>=</a:t>
            </a:r>
            <a:r>
              <a:rPr lang="zh-TW" altLang="en-US" b="1" dirty="0"/>
              <a:t> </a:t>
            </a:r>
            <a:endParaRPr lang="en-US" altLang="zh-TW" b="1" dirty="0">
              <a:latin typeface="微軟正黑體" panose="020B0604030504040204" pitchFamily="34" charset="-120"/>
              <a:ea typeface="微軟正黑體" panose="020B0604030504040204" pitchFamily="34" charset="-120"/>
            </a:endParaRPr>
          </a:p>
          <a:p>
            <a:pPr>
              <a:spcBef>
                <a:spcPts val="1600"/>
              </a:spcBef>
            </a:pPr>
            <a:r>
              <a:rPr lang="zh-TW" altLang="en-US" b="1" dirty="0">
                <a:latin typeface="微軟正黑體" panose="020B0604030504040204" pitchFamily="34" charset="-120"/>
                <a:ea typeface="微軟正黑體" panose="020B0604030504040204" pitchFamily="34" charset="-120"/>
              </a:rPr>
              <a:t>我希望 </a:t>
            </a:r>
            <a:r>
              <a:rPr lang="en-US" altLang="zh-TW" b="1" dirty="0">
                <a:latin typeface="微軟正黑體" panose="020B0604030504040204" pitchFamily="34" charset="-120"/>
                <a:ea typeface="微軟正黑體" panose="020B0604030504040204" pitchFamily="34" charset="-120"/>
              </a:rPr>
              <a:t>=</a:t>
            </a:r>
          </a:p>
          <a:p>
            <a:pPr>
              <a:spcBef>
                <a:spcPts val="1600"/>
              </a:spcBef>
            </a:pPr>
            <a:r>
              <a:rPr lang="zh-TW" altLang="en-US" b="1" dirty="0">
                <a:latin typeface="微軟正黑體" panose="020B0604030504040204" pitchFamily="34" charset="-120"/>
                <a:ea typeface="微軟正黑體" panose="020B0604030504040204" pitchFamily="34" charset="-120"/>
              </a:rPr>
              <a:t>從此以後</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10" name="矩形 9"/>
          <p:cNvSpPr/>
          <p:nvPr/>
        </p:nvSpPr>
        <p:spPr>
          <a:xfrm>
            <a:off x="6394005" y="4590023"/>
            <a:ext cx="1217000" cy="369332"/>
          </a:xfrm>
          <a:prstGeom prst="rect">
            <a:avLst/>
          </a:prstGeom>
        </p:spPr>
        <p:txBody>
          <a:bodyPr wrap="none">
            <a:spAutoFit/>
          </a:bodyPr>
          <a:lstStyle/>
          <a:p>
            <a:pPr>
              <a:spcBef>
                <a:spcPts val="1600"/>
              </a:spcBef>
            </a:pPr>
            <a:r>
              <a:rPr lang="en-US" altLang="zh-TW" dirty="0">
                <a:solidFill>
                  <a:srgbClr val="C00000"/>
                </a:solidFill>
                <a:latin typeface="微軟正黑體" panose="020B0604030504040204" pitchFamily="34" charset="-120"/>
                <a:ea typeface="微軟正黑體" panose="020B0604030504040204" pitchFamily="34" charset="-120"/>
              </a:rPr>
              <a:t>&lt;</a:t>
            </a:r>
            <a:r>
              <a:rPr lang="zh-TW" altLang="en-US" b="1" dirty="0">
                <a:solidFill>
                  <a:srgbClr val="C00000"/>
                </a:solidFill>
                <a:latin typeface="微軟正黑體" panose="020B0604030504040204" pitchFamily="34" charset="-120"/>
                <a:ea typeface="微軟正黑體" panose="020B0604030504040204" pitchFamily="34" charset="-120"/>
              </a:rPr>
              <a:t>使用者</a:t>
            </a:r>
            <a:r>
              <a:rPr lang="en-US" altLang="zh-TW" dirty="0">
                <a:solidFill>
                  <a:srgbClr val="C00000"/>
                </a:solidFill>
                <a:latin typeface="微軟正黑體" panose="020B0604030504040204" pitchFamily="34" charset="-120"/>
                <a:ea typeface="微軟正黑體" panose="020B0604030504040204" pitchFamily="34" charset="-120"/>
              </a:rPr>
              <a:t>&gt;</a:t>
            </a:r>
          </a:p>
        </p:txBody>
      </p:sp>
      <p:sp>
        <p:nvSpPr>
          <p:cNvPr id="11" name="矩形 10"/>
          <p:cNvSpPr/>
          <p:nvPr/>
        </p:nvSpPr>
        <p:spPr>
          <a:xfrm>
            <a:off x="6441422" y="5071488"/>
            <a:ext cx="986167" cy="369332"/>
          </a:xfrm>
          <a:prstGeom prst="rect">
            <a:avLst/>
          </a:prstGeom>
        </p:spPr>
        <p:txBody>
          <a:bodyPr wrap="none">
            <a:spAutoFit/>
          </a:bodyPr>
          <a:lstStyle/>
          <a:p>
            <a:pPr>
              <a:spcBef>
                <a:spcPts val="1600"/>
              </a:spcBef>
            </a:pPr>
            <a:r>
              <a:rPr lang="en-US" altLang="zh-TW" dirty="0">
                <a:solidFill>
                  <a:srgbClr val="C00000"/>
                </a:solidFill>
                <a:latin typeface="微軟正黑體" panose="020B0604030504040204" pitchFamily="34" charset="-120"/>
                <a:ea typeface="微軟正黑體" panose="020B0604030504040204" pitchFamily="34" charset="-120"/>
              </a:rPr>
              <a:t>&lt;</a:t>
            </a:r>
            <a:r>
              <a:rPr lang="zh-TW" altLang="en-US" b="1" dirty="0">
                <a:solidFill>
                  <a:srgbClr val="C00000"/>
                </a:solidFill>
                <a:latin typeface="微軟正黑體" panose="020B0604030504040204" pitchFamily="34" charset="-120"/>
                <a:ea typeface="微軟正黑體" panose="020B0604030504040204" pitchFamily="34" charset="-120"/>
              </a:rPr>
              <a:t>願望</a:t>
            </a:r>
            <a:r>
              <a:rPr lang="en-US" altLang="zh-TW" dirty="0">
                <a:solidFill>
                  <a:srgbClr val="C00000"/>
                </a:solidFill>
                <a:latin typeface="微軟正黑體" panose="020B0604030504040204" pitchFamily="34" charset="-120"/>
                <a:ea typeface="微軟正黑體" panose="020B0604030504040204" pitchFamily="34" charset="-120"/>
              </a:rPr>
              <a:t>&gt;</a:t>
            </a:r>
          </a:p>
        </p:txBody>
      </p:sp>
      <p:sp>
        <p:nvSpPr>
          <p:cNvPr id="12" name="矩形 11"/>
          <p:cNvSpPr/>
          <p:nvPr/>
        </p:nvSpPr>
        <p:spPr>
          <a:xfrm>
            <a:off x="6454245" y="5518346"/>
            <a:ext cx="1557159" cy="369332"/>
          </a:xfrm>
          <a:prstGeom prst="rect">
            <a:avLst/>
          </a:prstGeom>
        </p:spPr>
        <p:txBody>
          <a:bodyPr wrap="square">
            <a:spAutoFit/>
          </a:bodyPr>
          <a:lstStyle/>
          <a:p>
            <a:pPr>
              <a:spcBef>
                <a:spcPts val="1600"/>
              </a:spcBef>
            </a:pPr>
            <a:r>
              <a:rPr lang="en-US" altLang="zh-TW" dirty="0">
                <a:solidFill>
                  <a:srgbClr val="C00000"/>
                </a:solidFill>
                <a:latin typeface="微軟正黑體" panose="020B0604030504040204" pitchFamily="34" charset="-120"/>
                <a:ea typeface="微軟正黑體" panose="020B0604030504040204" pitchFamily="34" charset="-120"/>
              </a:rPr>
              <a:t>&lt;</a:t>
            </a:r>
            <a:r>
              <a:rPr lang="zh-TW" altLang="en-US" b="1" dirty="0">
                <a:solidFill>
                  <a:srgbClr val="C00000"/>
                </a:solidFill>
                <a:latin typeface="微軟正黑體" panose="020B0604030504040204" pitchFamily="34" charset="-120"/>
                <a:ea typeface="微軟正黑體" panose="020B0604030504040204" pitchFamily="34" charset="-120"/>
              </a:rPr>
              <a:t>獲得利益</a:t>
            </a:r>
            <a:r>
              <a:rPr lang="en-US" altLang="zh-TW" dirty="0">
                <a:solidFill>
                  <a:srgbClr val="C00000"/>
                </a:solidFill>
                <a:latin typeface="微軟正黑體" panose="020B0604030504040204" pitchFamily="34" charset="-120"/>
                <a:ea typeface="微軟正黑體" panose="020B0604030504040204" pitchFamily="34" charset="-120"/>
              </a:rPr>
              <a:t>&gt;</a:t>
            </a:r>
          </a:p>
        </p:txBody>
      </p:sp>
      <p:sp>
        <p:nvSpPr>
          <p:cNvPr id="14" name="圓角矩形 13"/>
          <p:cNvSpPr/>
          <p:nvPr/>
        </p:nvSpPr>
        <p:spPr>
          <a:xfrm>
            <a:off x="809269" y="583553"/>
            <a:ext cx="7703795" cy="768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使用者故事描述的是對購買者或系统</a:t>
            </a:r>
            <a:r>
              <a:rPr lang="zh-TW" altLang="en-US" sz="2400" u="sng" dirty="0">
                <a:latin typeface="微軟正黑體" panose="020B0604030504040204" pitchFamily="34" charset="-120"/>
                <a:ea typeface="微軟正黑體" panose="020B0604030504040204" pitchFamily="34" charset="-120"/>
              </a:rPr>
              <a:t>有價值的功能</a:t>
            </a:r>
            <a:r>
              <a:rPr lang="zh-TW" altLang="en-US" sz="2400" dirty="0">
                <a:latin typeface="微軟正黑體" panose="020B0604030504040204" pitchFamily="34" charset="-120"/>
                <a:ea typeface="微軟正黑體" panose="020B0604030504040204" pitchFamily="34" charset="-120"/>
              </a:rPr>
              <a:t>。</a:t>
            </a:r>
            <a:endParaRPr lang="zh-TW" altLang="en-US" sz="2400" dirty="0"/>
          </a:p>
        </p:txBody>
      </p:sp>
      <p:sp>
        <p:nvSpPr>
          <p:cNvPr id="7" name="矩形 6"/>
          <p:cNvSpPr/>
          <p:nvPr/>
        </p:nvSpPr>
        <p:spPr>
          <a:xfrm>
            <a:off x="190809" y="6479025"/>
            <a:ext cx="9823085" cy="492443"/>
          </a:xfrm>
          <a:prstGeom prst="rect">
            <a:avLst/>
          </a:prstGeom>
        </p:spPr>
        <p:txBody>
          <a:bodyPr wrap="square">
            <a:spAutoFit/>
          </a:bodyPr>
          <a:lstStyle/>
          <a:p>
            <a:r>
              <a:rPr lang="zh-TW" altLang="en-US" sz="1300" b="1" dirty="0">
                <a:solidFill>
                  <a:srgbClr val="C00000"/>
                </a:solidFill>
                <a:latin typeface="微軟正黑體" panose="020B0604030504040204" pitchFamily="34" charset="-120"/>
                <a:ea typeface="微軟正黑體" panose="020B0604030504040204" pitchFamily="34" charset="-120"/>
              </a:rPr>
              <a:t>身</a:t>
            </a:r>
            <a:r>
              <a:rPr lang="zh-CN" altLang="en-US" sz="1300" b="1" dirty="0">
                <a:solidFill>
                  <a:srgbClr val="C00000"/>
                </a:solidFill>
                <a:latin typeface="微軟正黑體" panose="020B0604030504040204" pitchFamily="34" charset="-120"/>
                <a:ea typeface="微軟正黑體" panose="020B0604030504040204" pitchFamily="34" charset="-120"/>
              </a:rPr>
              <a:t>為一個</a:t>
            </a:r>
            <a:r>
              <a:rPr lang="zh-CN" altLang="en-US" sz="1300" dirty="0">
                <a:latin typeface="微軟正黑體" panose="020B0604030504040204" pitchFamily="34" charset="-120"/>
                <a:ea typeface="微軟正黑體" panose="020B0604030504040204" pitchFamily="34" charset="-120"/>
              </a:rPr>
              <a:t> 網站管理員</a:t>
            </a:r>
            <a:r>
              <a:rPr lang="en-US" altLang="zh-CN" sz="1300" dirty="0">
                <a:latin typeface="微軟正黑體" panose="020B0604030504040204" pitchFamily="34" charset="-120"/>
                <a:ea typeface="微軟正黑體" panose="020B0604030504040204" pitchFamily="34" charset="-120"/>
              </a:rPr>
              <a:t>,</a:t>
            </a:r>
            <a:r>
              <a:rPr lang="zh-CN" altLang="en-US" sz="1300" b="1" dirty="0">
                <a:solidFill>
                  <a:srgbClr val="C00000"/>
                </a:solidFill>
                <a:latin typeface="微軟正黑體" panose="020B0604030504040204" pitchFamily="34" charset="-120"/>
                <a:ea typeface="微軟正黑體" panose="020B0604030504040204" pitchFamily="34" charset="-120"/>
              </a:rPr>
              <a:t>我</a:t>
            </a:r>
            <a:r>
              <a:rPr lang="zh-TW" altLang="en-US" sz="1300" b="1" dirty="0">
                <a:solidFill>
                  <a:srgbClr val="C00000"/>
                </a:solidFill>
                <a:latin typeface="微軟正黑體" panose="020B0604030504040204" pitchFamily="34" charset="-120"/>
                <a:ea typeface="微軟正黑體" panose="020B0604030504040204" pitchFamily="34" charset="-120"/>
              </a:rPr>
              <a:t>希望</a:t>
            </a:r>
            <a:r>
              <a:rPr lang="zh-CN" altLang="en-US" sz="1300" dirty="0">
                <a:latin typeface="微軟正黑體" panose="020B0604030504040204" pitchFamily="34" charset="-120"/>
                <a:ea typeface="微軟正黑體" panose="020B0604030504040204" pitchFamily="34" charset="-120"/>
              </a:rPr>
              <a:t> 統計每天有多少人訪問了我的網站 </a:t>
            </a:r>
            <a:r>
              <a:rPr lang="zh-TW" altLang="en-US" sz="1300" b="1" dirty="0">
                <a:solidFill>
                  <a:srgbClr val="C00000"/>
                </a:solidFill>
                <a:latin typeface="微軟正黑體" panose="020B0604030504040204" pitchFamily="34" charset="-120"/>
                <a:ea typeface="微軟正黑體" panose="020B0604030504040204" pitchFamily="34" charset="-120"/>
              </a:rPr>
              <a:t>以便於</a:t>
            </a:r>
            <a:r>
              <a:rPr lang="zh-CN" altLang="en-US" sz="1300" dirty="0">
                <a:latin typeface="微軟正黑體" panose="020B0604030504040204" pitchFamily="34" charset="-120"/>
                <a:ea typeface="微軟正黑體" panose="020B0604030504040204" pitchFamily="34" charset="-120"/>
              </a:rPr>
              <a:t> 我的贊助商瞭解我的網站會給他們帶來什麼收益。</a:t>
            </a:r>
            <a:endParaRPr lang="zh-TW" altLang="en-US" sz="1300" dirty="0">
              <a:latin typeface="微軟正黑體" panose="020B0604030504040204" pitchFamily="34" charset="-120"/>
              <a:ea typeface="微軟正黑體" panose="020B0604030504040204" pitchFamily="34" charset="-120"/>
            </a:endParaRPr>
          </a:p>
          <a:p>
            <a:endParaRPr lang="zh-TW" altLang="en-US" sz="1300" dirty="0"/>
          </a:p>
        </p:txBody>
      </p:sp>
      <p:sp>
        <p:nvSpPr>
          <p:cNvPr id="15" name="矩形 14"/>
          <p:cNvSpPr/>
          <p:nvPr/>
        </p:nvSpPr>
        <p:spPr>
          <a:xfrm>
            <a:off x="1431548" y="3145854"/>
            <a:ext cx="6190488" cy="400110"/>
          </a:xfrm>
          <a:prstGeom prst="rect">
            <a:avLst/>
          </a:prstGeom>
        </p:spPr>
        <p:txBody>
          <a:bodyPr wrap="square">
            <a:spAutoFit/>
          </a:bodyPr>
          <a:lstStyle/>
          <a:p>
            <a:r>
              <a:rPr lang="zh-TW" altLang="en-US" sz="2000" b="1" spc="300" dirty="0">
                <a:latin typeface="微軟正黑體" panose="020B0604030504040204" pitchFamily="34" charset="-120"/>
                <a:ea typeface="微軟正黑體" panose="020B0604030504040204" pitchFamily="34" charset="-120"/>
              </a:rPr>
              <a:t>身為</a:t>
            </a:r>
            <a:r>
              <a:rPr lang="zh-TW" altLang="en-US" sz="2000" b="1" dirty="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           ，</a:t>
            </a:r>
            <a:r>
              <a:rPr lang="zh-TW" altLang="en-US" sz="2000" b="1" spc="300" dirty="0">
                <a:latin typeface="微軟正黑體" panose="020B0604030504040204" pitchFamily="34" charset="-120"/>
                <a:ea typeface="微軟正黑體" panose="020B0604030504040204" pitchFamily="34" charset="-120"/>
              </a:rPr>
              <a:t>我希望</a:t>
            </a:r>
            <a:r>
              <a:rPr lang="zh-TW" altLang="en-US" sz="2000" b="1" dirty="0">
                <a:latin typeface="微軟正黑體" panose="020B0604030504040204" pitchFamily="34" charset="-120"/>
                <a:ea typeface="微軟正黑體" panose="020B0604030504040204" pitchFamily="34" charset="-120"/>
              </a:rPr>
              <a:t>                    </a:t>
            </a:r>
            <a:r>
              <a:rPr lang="zh-TW" altLang="en-US" sz="2000" b="1" spc="300" dirty="0">
                <a:latin typeface="微軟正黑體" panose="020B0604030504040204" pitchFamily="34" charset="-120"/>
                <a:ea typeface="微軟正黑體" panose="020B0604030504040204" pitchFamily="34" charset="-120"/>
              </a:rPr>
              <a:t>從此以後</a:t>
            </a:r>
          </a:p>
        </p:txBody>
      </p:sp>
      <p:sp>
        <p:nvSpPr>
          <p:cNvPr id="16" name="矩形 15"/>
          <p:cNvSpPr/>
          <p:nvPr/>
        </p:nvSpPr>
        <p:spPr>
          <a:xfrm>
            <a:off x="8124952" y="4425684"/>
            <a:ext cx="615473" cy="484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Task</a:t>
            </a:r>
            <a:endParaRPr lang="zh-TW" altLang="en-US" dirty="0"/>
          </a:p>
        </p:txBody>
      </p:sp>
      <p:sp>
        <p:nvSpPr>
          <p:cNvPr id="17" name="矩形 16"/>
          <p:cNvSpPr/>
          <p:nvPr/>
        </p:nvSpPr>
        <p:spPr>
          <a:xfrm>
            <a:off x="8124952" y="4963782"/>
            <a:ext cx="615473" cy="484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Task</a:t>
            </a:r>
            <a:endParaRPr lang="zh-TW" altLang="en-US" dirty="0"/>
          </a:p>
        </p:txBody>
      </p:sp>
      <p:sp>
        <p:nvSpPr>
          <p:cNvPr id="18" name="矩形 17"/>
          <p:cNvSpPr/>
          <p:nvPr/>
        </p:nvSpPr>
        <p:spPr>
          <a:xfrm>
            <a:off x="8124951" y="5513297"/>
            <a:ext cx="615473" cy="484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Task</a:t>
            </a:r>
            <a:endParaRPr lang="zh-TW" altLang="en-US" dirty="0"/>
          </a:p>
        </p:txBody>
      </p:sp>
    </p:spTree>
    <p:extLst>
      <p:ext uri="{BB962C8B-B14F-4D97-AF65-F5344CB8AC3E}">
        <p14:creationId xmlns:p14="http://schemas.microsoft.com/office/powerpoint/2010/main" val="387712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1233378" y="1387296"/>
            <a:ext cx="6581554" cy="4981606"/>
          </a:xfrm>
          <a:prstGeom prst="rect">
            <a:avLst/>
          </a:prstGeom>
          <a:effectLst>
            <a:outerShdw blurRad="50800" dist="38100" dir="2700000" algn="tl" rotWithShape="0">
              <a:prstClr val="black">
                <a:alpha val="40000"/>
              </a:prstClr>
            </a:outerShdw>
          </a:effectLst>
        </p:spPr>
      </p:pic>
      <p:sp>
        <p:nvSpPr>
          <p:cNvPr id="2" name="矩形 1"/>
          <p:cNvSpPr/>
          <p:nvPr/>
        </p:nvSpPr>
        <p:spPr>
          <a:xfrm>
            <a:off x="481904" y="349061"/>
            <a:ext cx="8738290" cy="784830"/>
          </a:xfrm>
          <a:prstGeom prst="rect">
            <a:avLst/>
          </a:prstGeom>
        </p:spPr>
        <p:txBody>
          <a:bodyPr wrap="none">
            <a:spAutoFit/>
          </a:bodyPr>
          <a:lstStyle/>
          <a:p>
            <a:pPr>
              <a:spcBef>
                <a:spcPts val="600"/>
              </a:spcBef>
            </a:pPr>
            <a:r>
              <a:rPr lang="zh-TW" altLang="en-US" sz="2000" b="1" spc="300" dirty="0">
                <a:latin typeface="微軟正黑體" panose="020B0604030504040204" pitchFamily="34" charset="-120"/>
                <a:ea typeface="微軟正黑體" panose="020B0604030504040204" pitchFamily="34" charset="-120"/>
              </a:rPr>
              <a:t>很少使用者能在一開始就意會到，這種描述需求的方式實際上</a:t>
            </a:r>
            <a:endParaRPr lang="en-US" altLang="zh-TW" sz="2000" b="1" spc="300" dirty="0">
              <a:latin typeface="微軟正黑體" panose="020B0604030504040204" pitchFamily="34" charset="-120"/>
              <a:ea typeface="微軟正黑體" panose="020B0604030504040204" pitchFamily="34" charset="-120"/>
            </a:endParaRPr>
          </a:p>
          <a:p>
            <a:pPr>
              <a:spcBef>
                <a:spcPts val="600"/>
              </a:spcBef>
            </a:pPr>
            <a:r>
              <a:rPr lang="zh-TW" altLang="en-US" sz="2000" b="1" spc="300" dirty="0">
                <a:latin typeface="微軟正黑體" panose="020B0604030504040204" pitchFamily="34" charset="-120"/>
                <a:ea typeface="微軟正黑體" panose="020B0604030504040204" pitchFamily="34" charset="-120"/>
              </a:rPr>
              <a:t>是以客戶的業務為主的一大利器。也是敏捷開發非常依重的環節。</a:t>
            </a:r>
            <a:endParaRPr lang="en-US" altLang="zh-TW" sz="2000" b="1" spc="3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1233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70110" y="550330"/>
            <a:ext cx="2595582" cy="780470"/>
          </a:xfrm>
          <a:prstGeom prst="rect">
            <a:avLst/>
          </a:prstGeom>
        </p:spPr>
        <p:txBody>
          <a:bodyPr wrap="none">
            <a:spAutoFit/>
          </a:bodyPr>
          <a:lstStyle/>
          <a:p>
            <a:pPr>
              <a:lnSpc>
                <a:spcPct val="110000"/>
              </a:lnSpc>
            </a:pPr>
            <a:r>
              <a:rPr lang="zh-TW" altLang="en-US" sz="4400" b="1" spc="300" dirty="0">
                <a:latin typeface="微軟正黑體" panose="020B0604030504040204" pitchFamily="34" charset="-120"/>
                <a:ea typeface="微軟正黑體" panose="020B0604030504040204" pitchFamily="34" charset="-120"/>
              </a:rPr>
              <a:t>範例練習</a:t>
            </a:r>
            <a:endParaRPr lang="en-US" altLang="zh-TW" sz="4400" b="1" spc="300"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387" y="1597492"/>
            <a:ext cx="4727224" cy="3403602"/>
          </a:xfrm>
          <a:prstGeom prst="rect">
            <a:avLst/>
          </a:prstGeom>
        </p:spPr>
      </p:pic>
      <p:sp>
        <p:nvSpPr>
          <p:cNvPr id="4" name="矩形 3"/>
          <p:cNvSpPr/>
          <p:nvPr/>
        </p:nvSpPr>
        <p:spPr>
          <a:xfrm>
            <a:off x="709403" y="5925558"/>
            <a:ext cx="7725192" cy="397032"/>
          </a:xfrm>
          <a:prstGeom prst="rect">
            <a:avLst/>
          </a:prstGeom>
        </p:spPr>
        <p:txBody>
          <a:bodyPr wrap="none">
            <a:spAutoFit/>
          </a:bodyPr>
          <a:lstStyle/>
          <a:p>
            <a:pPr>
              <a:lnSpc>
                <a:spcPct val="110000"/>
              </a:lnSpc>
            </a:pPr>
            <a:r>
              <a:rPr lang="zh-TW" altLang="en-US" b="1" spc="300" dirty="0">
                <a:latin typeface="微軟正黑體" panose="020B0604030504040204" pitchFamily="34" charset="-120"/>
                <a:ea typeface="微軟正黑體" panose="020B0604030504040204" pitchFamily="34" charset="-120"/>
              </a:rPr>
              <a:t>把使用者故事寫在卡片上，使它更能適合抽象化的解題方式。</a:t>
            </a:r>
            <a:endParaRPr lang="en-US" altLang="zh-TW" b="1" spc="3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43276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92886" y="-108165"/>
            <a:ext cx="9201752" cy="836613"/>
          </a:xfrm>
        </p:spPr>
        <p:txBody>
          <a:bodyPr/>
          <a:lstStyle/>
          <a:p>
            <a:pPr algn="ctr"/>
            <a:r>
              <a:rPr lang="zh-TW" altLang="en-US" sz="2667" b="1" dirty="0">
                <a:solidFill>
                  <a:schemeClr val="tx2"/>
                </a:solidFill>
                <a:latin typeface="微軟正黑體" panose="020B0604030504040204" pitchFamily="34" charset="-120"/>
                <a:ea typeface="微軟正黑體" panose="020B0604030504040204" pitchFamily="34" charset="-120"/>
              </a:rPr>
              <a:t>  </a:t>
            </a:r>
            <a:r>
              <a:rPr lang="zh-TW" altLang="en-US" sz="2400" dirty="0">
                <a:solidFill>
                  <a:schemeClr val="tx2"/>
                </a:solidFill>
                <a:latin typeface="微軟正黑體" panose="020B0604030504040204" pitchFamily="34" charset="-120"/>
                <a:ea typeface="微軟正黑體" panose="020B0604030504040204" pitchFamily="34" charset="-120"/>
              </a:rPr>
              <a:t>範例</a:t>
            </a:r>
            <a:r>
              <a:rPr lang="en-US" altLang="zh-TW" sz="2400" dirty="0">
                <a:solidFill>
                  <a:schemeClr val="tx2"/>
                </a:solidFill>
                <a:latin typeface="微軟正黑體" panose="020B0604030504040204" pitchFamily="34" charset="-120"/>
                <a:ea typeface="微軟正黑體" panose="020B0604030504040204" pitchFamily="34" charset="-120"/>
              </a:rPr>
              <a:t>:</a:t>
            </a:r>
            <a:r>
              <a:rPr lang="zh-TW" altLang="en-US" sz="2667" dirty="0">
                <a:solidFill>
                  <a:schemeClr val="tx2"/>
                </a:solidFill>
                <a:latin typeface="微軟正黑體" panose="020B0604030504040204" pitchFamily="34" charset="-120"/>
                <a:ea typeface="微軟正黑體" panose="020B0604030504040204" pitchFamily="34" charset="-120"/>
              </a:rPr>
              <a:t>  </a:t>
            </a:r>
            <a:r>
              <a:rPr lang="zh-TW" altLang="en-US" sz="2400" dirty="0">
                <a:solidFill>
                  <a:schemeClr val="tx2"/>
                </a:solidFill>
                <a:latin typeface="微軟正黑體" panose="020B0604030504040204" pitchFamily="34" charset="-120"/>
                <a:ea typeface="微軟正黑體" panose="020B0604030504040204" pitchFamily="34" charset="-120"/>
              </a:rPr>
              <a:t>目標是給予開發團隊一個可使用的</a:t>
            </a:r>
            <a:r>
              <a:rPr lang="zh-TW" altLang="en-US" sz="2400" b="1" dirty="0">
                <a:latin typeface="微軟正黑體" panose="020B0604030504040204" pitchFamily="34" charset="-120"/>
                <a:ea typeface="微軟正黑體" panose="020B0604030504040204" pitchFamily="34" charset="-120"/>
              </a:rPr>
              <a:t>專案開發方法</a:t>
            </a:r>
          </a:p>
        </p:txBody>
      </p:sp>
      <p:sp>
        <p:nvSpPr>
          <p:cNvPr id="3" name="內容版面配置區 1"/>
          <p:cNvSpPr txBox="1">
            <a:spLocks/>
          </p:cNvSpPr>
          <p:nvPr/>
        </p:nvSpPr>
        <p:spPr>
          <a:xfrm>
            <a:off x="157315" y="1543741"/>
            <a:ext cx="9114276" cy="5415654"/>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514338" indent="-514338">
              <a:lnSpc>
                <a:spcPct val="120000"/>
              </a:lnSpc>
              <a:spcBef>
                <a:spcPts val="800"/>
              </a:spcBef>
              <a:buFont typeface="Arial" pitchFamily="34" charset="0"/>
              <a:buAutoNum type="arabicPeriod"/>
            </a:pPr>
            <a:r>
              <a:rPr lang="zh-TW" altLang="en-US" sz="2800" b="1" dirty="0">
                <a:solidFill>
                  <a:srgbClr val="C00000"/>
                </a:solidFill>
                <a:latin typeface="微軟正黑體" panose="020B0604030504040204" pitchFamily="34" charset="-120"/>
                <a:ea typeface="微軟正黑體" panose="020B0604030504040204" pitchFamily="34" charset="-120"/>
              </a:rPr>
              <a:t>身為</a:t>
            </a:r>
            <a:r>
              <a:rPr lang="zh-TW" altLang="en-US" sz="2800" dirty="0">
                <a:solidFill>
                  <a:schemeClr val="tx1"/>
                </a:solidFill>
                <a:latin typeface="微軟正黑體" panose="020B0604030504040204" pitchFamily="34" charset="-120"/>
                <a:ea typeface="微軟正黑體" panose="020B0604030504040204" pitchFamily="34" charset="-120"/>
              </a:rPr>
              <a:t>開發團隊</a:t>
            </a:r>
            <a:r>
              <a:rPr lang="zh-TW" altLang="en-US" sz="2800" b="1" dirty="0">
                <a:solidFill>
                  <a:schemeClr val="tx1"/>
                </a:solidFill>
                <a:latin typeface="微軟正黑體" panose="020B0604030504040204" pitchFamily="34" charset="-120"/>
                <a:ea typeface="微軟正黑體" panose="020B0604030504040204" pitchFamily="34" charset="-120"/>
              </a:rPr>
              <a:t>，</a:t>
            </a:r>
            <a:r>
              <a:rPr lang="zh-TW" altLang="en-US" sz="2800" b="1" dirty="0">
                <a:solidFill>
                  <a:srgbClr val="C00000"/>
                </a:solidFill>
                <a:latin typeface="微軟正黑體" panose="020B0604030504040204" pitchFamily="34" charset="-120"/>
                <a:ea typeface="微軟正黑體" panose="020B0604030504040204" pitchFamily="34" charset="-120"/>
              </a:rPr>
              <a:t>我希望</a:t>
            </a:r>
            <a:r>
              <a:rPr lang="zh-TW" altLang="en-US" sz="2800" dirty="0">
                <a:solidFill>
                  <a:schemeClr val="tx1"/>
                </a:solidFill>
                <a:latin typeface="微軟正黑體" panose="020B0604030504040204" pitchFamily="34" charset="-120"/>
                <a:ea typeface="微軟正黑體" panose="020B0604030504040204" pitchFamily="34" charset="-120"/>
              </a:rPr>
              <a:t>可以專心的從事開發的作業，而不受到外部的干擾</a:t>
            </a:r>
            <a:r>
              <a:rPr lang="zh-TW" altLang="en-US" dirty="0">
                <a:solidFill>
                  <a:schemeClr val="tx1"/>
                </a:solidFill>
                <a:latin typeface="微軟正黑體" panose="020B0604030504040204" pitchFamily="34" charset="-120"/>
                <a:ea typeface="微軟正黑體" panose="020B0604030504040204" pitchFamily="34" charset="-120"/>
              </a:rPr>
              <a:t>。</a:t>
            </a:r>
            <a:r>
              <a:rPr lang="zh-TW" altLang="en-US" sz="2800" b="1" dirty="0">
                <a:solidFill>
                  <a:srgbClr val="C00000"/>
                </a:solidFill>
                <a:latin typeface="微軟正黑體" panose="020B0604030504040204" pitchFamily="34" charset="-120"/>
                <a:ea typeface="微軟正黑體" panose="020B0604030504040204" pitchFamily="34" charset="-120"/>
              </a:rPr>
              <a:t>從此以後</a:t>
            </a:r>
            <a:r>
              <a:rPr lang="zh-TW" altLang="en-US" sz="2800" dirty="0">
                <a:solidFill>
                  <a:schemeClr val="tx1"/>
                </a:solidFill>
                <a:latin typeface="微軟正黑體" panose="020B0604030504040204" pitchFamily="34" charset="-120"/>
                <a:ea typeface="微軟正黑體" panose="020B0604030504040204" pitchFamily="34" charset="-120"/>
              </a:rPr>
              <a:t>便能夠擁有良好的開發進度</a:t>
            </a:r>
            <a:r>
              <a:rPr lang="zh-TW" altLang="en-US" dirty="0">
                <a:solidFill>
                  <a:schemeClr val="tx1"/>
                </a:solidFill>
                <a:latin typeface="微軟正黑體" panose="020B0604030504040204" pitchFamily="34" charset="-120"/>
                <a:ea typeface="微軟正黑體" panose="020B0604030504040204" pitchFamily="34" charset="-120"/>
              </a:rPr>
              <a:t>。（</a:t>
            </a:r>
            <a:r>
              <a:rPr lang="en-US" altLang="zh-TW" dirty="0">
                <a:solidFill>
                  <a:schemeClr val="tx1"/>
                </a:solidFill>
                <a:latin typeface="微軟正黑體" panose="020B0604030504040204" pitchFamily="34" charset="-120"/>
                <a:ea typeface="微軟正黑體" panose="020B0604030504040204" pitchFamily="34" charset="-120"/>
              </a:rPr>
              <a:t>Team</a:t>
            </a:r>
            <a:r>
              <a:rPr lang="zh-TW" altLang="en-US" dirty="0">
                <a:solidFill>
                  <a:schemeClr val="tx1"/>
                </a:solidFill>
                <a:latin typeface="微軟正黑體" panose="020B0604030504040204" pitchFamily="34" charset="-120"/>
                <a:ea typeface="微軟正黑體" panose="020B0604030504040204" pitchFamily="34" charset="-120"/>
              </a:rPr>
              <a:t>）</a:t>
            </a: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lnSpc>
                <a:spcPct val="120000"/>
              </a:lnSpc>
              <a:spcBef>
                <a:spcPts val="0"/>
              </a:spcBef>
              <a:buNone/>
            </a:pPr>
            <a:r>
              <a:rPr lang="en-US" altLang="zh-TW" sz="23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 </a:t>
            </a:r>
            <a:r>
              <a:rPr lang="zh-TW" altLang="en-US" sz="2600" dirty="0">
                <a:latin typeface="微軟正黑體" panose="020B0604030504040204" pitchFamily="34" charset="-120"/>
                <a:ea typeface="微軟正黑體" panose="020B0604030504040204" pitchFamily="34" charset="-120"/>
              </a:rPr>
              <a:t>目的</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開發人員需要一個不受干擾的環境</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解</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SM</a:t>
            </a:r>
            <a:r>
              <a:rPr lang="zh-TW" altLang="en-US" sz="2600" dirty="0">
                <a:latin typeface="微軟正黑體" panose="020B0604030504040204" pitchFamily="34" charset="-120"/>
                <a:ea typeface="微軟正黑體" panose="020B0604030504040204" pitchFamily="34" charset="-120"/>
              </a:rPr>
              <a:t>的職責</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a:t>
            </a:r>
            <a:endParaRPr lang="en-US" altLang="zh-TW" sz="2600" dirty="0">
              <a:latin typeface="微軟正黑體" panose="020B0604030504040204" pitchFamily="34" charset="-120"/>
              <a:ea typeface="微軟正黑體" panose="020B0604030504040204" pitchFamily="34" charset="-120"/>
            </a:endParaRPr>
          </a:p>
          <a:p>
            <a:pPr marL="0" indent="0">
              <a:lnSpc>
                <a:spcPct val="120000"/>
              </a:lnSpc>
              <a:spcBef>
                <a:spcPts val="800"/>
              </a:spcBef>
              <a:buNone/>
            </a:pPr>
            <a:br>
              <a:rPr lang="zh-TW" altLang="en-US" sz="1100" dirty="0">
                <a:solidFill>
                  <a:schemeClr val="tx1"/>
                </a:solidFill>
                <a:latin typeface="微軟正黑體" panose="020B0604030504040204" pitchFamily="34" charset="-120"/>
                <a:ea typeface="微軟正黑體" panose="020B0604030504040204" pitchFamily="34" charset="-120"/>
              </a:rPr>
            </a:br>
            <a:r>
              <a:rPr lang="en-US" altLang="zh-TW" sz="2800" dirty="0">
                <a:solidFill>
                  <a:srgbClr val="C00000"/>
                </a:solidFill>
                <a:latin typeface="微軟正黑體" panose="020B0604030504040204" pitchFamily="34" charset="-120"/>
                <a:ea typeface="微軟正黑體" panose="020B0604030504040204" pitchFamily="34" charset="-120"/>
              </a:rPr>
              <a:t>2.    </a:t>
            </a:r>
            <a:r>
              <a:rPr lang="zh-TW" altLang="en-US" sz="2800" b="1" dirty="0">
                <a:solidFill>
                  <a:srgbClr val="C00000"/>
                </a:solidFill>
                <a:latin typeface="微軟正黑體" panose="020B0604030504040204" pitchFamily="34" charset="-120"/>
                <a:ea typeface="微軟正黑體" panose="020B0604030504040204" pitchFamily="34" charset="-120"/>
              </a:rPr>
              <a:t>身為</a:t>
            </a:r>
            <a:r>
              <a:rPr lang="zh-TW" altLang="en-US" sz="2800" dirty="0">
                <a:solidFill>
                  <a:schemeClr val="tx1"/>
                </a:solidFill>
                <a:latin typeface="微軟正黑體" panose="020B0604030504040204" pitchFamily="34" charset="-120"/>
                <a:ea typeface="微軟正黑體" panose="020B0604030504040204" pitchFamily="34" charset="-120"/>
              </a:rPr>
              <a:t>控管專案的人員</a:t>
            </a:r>
            <a:r>
              <a:rPr lang="zh-TW" altLang="en-US" sz="2800" b="1" dirty="0">
                <a:solidFill>
                  <a:schemeClr val="tx1"/>
                </a:solidFill>
                <a:latin typeface="微軟正黑體" panose="020B0604030504040204" pitchFamily="34" charset="-120"/>
                <a:ea typeface="微軟正黑體" panose="020B0604030504040204" pitchFamily="34" charset="-120"/>
              </a:rPr>
              <a:t>，</a:t>
            </a:r>
            <a:r>
              <a:rPr lang="zh-TW" altLang="en-US" sz="2800" b="1" dirty="0">
                <a:solidFill>
                  <a:srgbClr val="C00000"/>
                </a:solidFill>
                <a:latin typeface="微軟正黑體" panose="020B0604030504040204" pitchFamily="34" charset="-120"/>
                <a:ea typeface="微軟正黑體" panose="020B0604030504040204" pitchFamily="34" charset="-120"/>
              </a:rPr>
              <a:t>我希望</a:t>
            </a:r>
            <a:r>
              <a:rPr lang="zh-TW" altLang="en-US" sz="2800" dirty="0">
                <a:solidFill>
                  <a:schemeClr val="tx1"/>
                </a:solidFill>
                <a:latin typeface="微軟正黑體" panose="020B0604030504040204" pitchFamily="34" charset="-120"/>
                <a:ea typeface="微軟正黑體" panose="020B0604030504040204" pitchFamily="34" charset="-120"/>
              </a:rPr>
              <a:t>可以每天都清楚的知道專案的進度及是否遇</a:t>
            </a:r>
            <a:endParaRPr lang="en-US" altLang="zh-TW" sz="2800" dirty="0">
              <a:solidFill>
                <a:schemeClr val="tx1"/>
              </a:solidFill>
              <a:latin typeface="微軟正黑體" panose="020B0604030504040204" pitchFamily="34" charset="-120"/>
              <a:ea typeface="微軟正黑體" panose="020B0604030504040204" pitchFamily="34" charset="-120"/>
            </a:endParaRPr>
          </a:p>
          <a:p>
            <a:pPr marL="0" indent="0">
              <a:lnSpc>
                <a:spcPct val="120000"/>
              </a:lnSpc>
              <a:spcBef>
                <a:spcPts val="0"/>
              </a:spcBef>
              <a:buNone/>
            </a:pPr>
            <a:r>
              <a:rPr lang="zh-TW" altLang="en-US" sz="2800" dirty="0">
                <a:solidFill>
                  <a:schemeClr val="tx1"/>
                </a:solidFill>
                <a:latin typeface="微軟正黑體" panose="020B0604030504040204" pitchFamily="34" charset="-120"/>
                <a:ea typeface="微軟正黑體" panose="020B0604030504040204" pitchFamily="34" charset="-120"/>
              </a:rPr>
              <a:t>       到困難。</a:t>
            </a:r>
            <a:r>
              <a:rPr lang="zh-TW" altLang="en-US" sz="2800" b="1" dirty="0">
                <a:solidFill>
                  <a:srgbClr val="C00000"/>
                </a:solidFill>
                <a:latin typeface="微軟正黑體" panose="020B0604030504040204" pitchFamily="34" charset="-120"/>
                <a:ea typeface="微軟正黑體" panose="020B0604030504040204" pitchFamily="34" charset="-120"/>
              </a:rPr>
              <a:t>從此以後</a:t>
            </a:r>
            <a:r>
              <a:rPr lang="zh-TW" altLang="en-US" sz="2800" dirty="0">
                <a:solidFill>
                  <a:schemeClr val="tx1"/>
                </a:solidFill>
                <a:latin typeface="微軟正黑體" panose="020B0604030504040204" pitchFamily="34" charset="-120"/>
                <a:ea typeface="微軟正黑體" panose="020B0604030504040204" pitchFamily="34" charset="-120"/>
              </a:rPr>
              <a:t>便能盡快排除這些障礙，讓專案順利進行。</a:t>
            </a:r>
            <a:r>
              <a:rPr lang="en-US" altLang="zh-TW" sz="2300" dirty="0">
                <a:solidFill>
                  <a:schemeClr val="tx1"/>
                </a:solidFill>
                <a:latin typeface="微軟正黑體" panose="020B0604030504040204" pitchFamily="34" charset="-120"/>
                <a:ea typeface="微軟正黑體" panose="020B0604030504040204" pitchFamily="34" charset="-120"/>
              </a:rPr>
              <a:t>(Scrum Master)</a:t>
            </a:r>
            <a:br>
              <a:rPr lang="zh-TW" altLang="en-US" sz="2300" dirty="0">
                <a:solidFill>
                  <a:schemeClr val="tx1"/>
                </a:solidFill>
                <a:latin typeface="微軟正黑體" panose="020B0604030504040204" pitchFamily="34" charset="-120"/>
                <a:ea typeface="微軟正黑體" panose="020B0604030504040204" pitchFamily="34" charset="-120"/>
              </a:rPr>
            </a:b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 </a:t>
            </a:r>
            <a:r>
              <a:rPr lang="zh-TW" altLang="en-US" sz="2600" dirty="0">
                <a:latin typeface="微軟正黑體" panose="020B0604030504040204" pitchFamily="34" charset="-120"/>
                <a:ea typeface="微軟正黑體" panose="020B0604030504040204" pitchFamily="34" charset="-120"/>
              </a:rPr>
              <a:t>目的</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想要專案能夠透明化</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解</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每日站立會議</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a:t>
            </a:r>
            <a:endParaRPr lang="en-US" altLang="zh-TW" sz="2600" dirty="0">
              <a:latin typeface="微軟正黑體" panose="020B0604030504040204" pitchFamily="34" charset="-120"/>
              <a:ea typeface="微軟正黑體" panose="020B0604030504040204" pitchFamily="34" charset="-120"/>
            </a:endParaRPr>
          </a:p>
          <a:p>
            <a:pPr marL="0" indent="0">
              <a:lnSpc>
                <a:spcPct val="120000"/>
              </a:lnSpc>
              <a:spcBef>
                <a:spcPts val="800"/>
              </a:spcBef>
              <a:buNone/>
            </a:pPr>
            <a:r>
              <a:rPr lang="en-US" altLang="zh-TW" sz="3100" b="1" dirty="0">
                <a:solidFill>
                  <a:srgbClr val="C00000"/>
                </a:solidFill>
                <a:latin typeface="微軟正黑體" panose="020B0604030504040204" pitchFamily="34" charset="-120"/>
                <a:ea typeface="微軟正黑體" panose="020B0604030504040204" pitchFamily="34" charset="-120"/>
              </a:rPr>
              <a:t>3. </a:t>
            </a:r>
            <a:r>
              <a:rPr lang="zh-TW" altLang="en-US" sz="3100" b="1" dirty="0">
                <a:solidFill>
                  <a:srgbClr val="C00000"/>
                </a:solidFill>
                <a:latin typeface="微軟正黑體" panose="020B0604030504040204" pitchFamily="34" charset="-120"/>
                <a:ea typeface="微軟正黑體" panose="020B0604030504040204" pitchFamily="34" charset="-120"/>
              </a:rPr>
              <a:t> </a:t>
            </a:r>
            <a:r>
              <a:rPr lang="zh-TW" altLang="en-US" sz="2800" b="1" dirty="0">
                <a:solidFill>
                  <a:srgbClr val="C00000"/>
                </a:solidFill>
                <a:latin typeface="微軟正黑體" panose="020B0604030504040204" pitchFamily="34" charset="-120"/>
                <a:ea typeface="微軟正黑體" panose="020B0604030504040204" pitchFamily="34" charset="-120"/>
              </a:rPr>
              <a:t>身為</a:t>
            </a:r>
            <a:r>
              <a:rPr lang="zh-TW" altLang="en-US" sz="2800" dirty="0">
                <a:solidFill>
                  <a:schemeClr val="tx1"/>
                </a:solidFill>
                <a:latin typeface="微軟正黑體" panose="020B0604030504040204" pitchFamily="34" charset="-120"/>
                <a:ea typeface="微軟正黑體" panose="020B0604030504040204" pitchFamily="34" charset="-120"/>
              </a:rPr>
              <a:t>專案的擁有人</a:t>
            </a:r>
            <a:r>
              <a:rPr lang="zh-TW" altLang="en-US" sz="2800" b="1" dirty="0">
                <a:solidFill>
                  <a:schemeClr val="tx1"/>
                </a:solidFill>
                <a:latin typeface="微軟正黑體" panose="020B0604030504040204" pitchFamily="34" charset="-120"/>
                <a:ea typeface="微軟正黑體" panose="020B0604030504040204" pitchFamily="34" charset="-120"/>
              </a:rPr>
              <a:t>，</a:t>
            </a:r>
            <a:r>
              <a:rPr lang="zh-TW" altLang="en-US" sz="2800" b="1" dirty="0">
                <a:solidFill>
                  <a:srgbClr val="C00000"/>
                </a:solidFill>
                <a:latin typeface="微軟正黑體" panose="020B0604030504040204" pitchFamily="34" charset="-120"/>
                <a:ea typeface="微軟正黑體" panose="020B0604030504040204" pitchFamily="34" charset="-120"/>
              </a:rPr>
              <a:t>我希望</a:t>
            </a:r>
            <a:r>
              <a:rPr lang="zh-TW" altLang="en-US" sz="2800" dirty="0">
                <a:solidFill>
                  <a:schemeClr val="tx1"/>
                </a:solidFill>
                <a:latin typeface="微軟正黑體" panose="020B0604030504040204" pitchFamily="34" charset="-120"/>
                <a:ea typeface="微軟正黑體" panose="020B0604030504040204" pitchFamily="34" charset="-120"/>
              </a:rPr>
              <a:t>可以盡早看到那些項目已經被完成，</a:t>
            </a:r>
            <a:r>
              <a:rPr lang="zh-TW" altLang="en-US" sz="2800" b="1" dirty="0">
                <a:solidFill>
                  <a:srgbClr val="C00000"/>
                </a:solidFill>
                <a:latin typeface="微軟正黑體" panose="020B0604030504040204" pitchFamily="34" charset="-120"/>
                <a:ea typeface="微軟正黑體" panose="020B0604030504040204" pitchFamily="34" charset="-120"/>
              </a:rPr>
              <a:t>從</a:t>
            </a:r>
            <a:endParaRPr lang="en-US" altLang="zh-TW" sz="2800" b="1" dirty="0">
              <a:solidFill>
                <a:srgbClr val="C00000"/>
              </a:solidFill>
              <a:latin typeface="微軟正黑體" panose="020B0604030504040204" pitchFamily="34" charset="-120"/>
              <a:ea typeface="微軟正黑體" panose="020B0604030504040204" pitchFamily="34" charset="-120"/>
            </a:endParaRPr>
          </a:p>
          <a:p>
            <a:pPr marL="0" indent="0">
              <a:lnSpc>
                <a:spcPct val="120000"/>
              </a:lnSpc>
              <a:spcBef>
                <a:spcPts val="0"/>
              </a:spcBef>
              <a:buNone/>
            </a:pPr>
            <a:r>
              <a:rPr lang="zh-TW" altLang="en-US" sz="2800" b="1" dirty="0">
                <a:solidFill>
                  <a:srgbClr val="C00000"/>
                </a:solidFill>
                <a:latin typeface="微軟正黑體" panose="020B0604030504040204" pitchFamily="34" charset="-120"/>
                <a:ea typeface="微軟正黑體" panose="020B0604030504040204" pitchFamily="34" charset="-120"/>
              </a:rPr>
              <a:t>      此以後</a:t>
            </a:r>
            <a:r>
              <a:rPr lang="zh-TW" altLang="en-US" sz="2800" dirty="0">
                <a:solidFill>
                  <a:schemeClr val="tx1"/>
                </a:solidFill>
                <a:latin typeface="微軟正黑體" panose="020B0604030504040204" pitchFamily="34" charset="-120"/>
                <a:ea typeface="微軟正黑體" panose="020B0604030504040204" pitchFamily="34" charset="-120"/>
              </a:rPr>
              <a:t>便可以盡快給予回饋讓開發的方向不致錯誤。</a:t>
            </a:r>
            <a:r>
              <a:rPr lang="zh-TW" altLang="en-US" sz="2300" dirty="0">
                <a:solidFill>
                  <a:schemeClr val="tx1"/>
                </a:solidFill>
                <a:latin typeface="微軟正黑體" panose="020B0604030504040204" pitchFamily="34" charset="-120"/>
                <a:ea typeface="微軟正黑體" panose="020B0604030504040204" pitchFamily="34" charset="-120"/>
              </a:rPr>
              <a:t>（</a:t>
            </a:r>
            <a:r>
              <a:rPr lang="en-US" altLang="zh-TW" sz="2300" dirty="0">
                <a:solidFill>
                  <a:schemeClr val="tx1"/>
                </a:solidFill>
                <a:latin typeface="微軟正黑體" panose="020B0604030504040204" pitchFamily="34" charset="-120"/>
                <a:ea typeface="微軟正黑體" panose="020B0604030504040204" pitchFamily="34" charset="-120"/>
              </a:rPr>
              <a:t>Product Owner)</a:t>
            </a:r>
          </a:p>
          <a:p>
            <a:pPr marL="0" indent="0">
              <a:lnSpc>
                <a:spcPct val="120000"/>
              </a:lnSpc>
              <a:spcBef>
                <a:spcPts val="0"/>
              </a:spcBef>
              <a:buNone/>
            </a:pPr>
            <a:r>
              <a:rPr lang="zh-TW" altLang="en-US" dirty="0">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 </a:t>
            </a:r>
            <a:r>
              <a:rPr lang="zh-TW" altLang="en-US" sz="2600" dirty="0">
                <a:latin typeface="微軟正黑體" panose="020B0604030504040204" pitchFamily="34" charset="-120"/>
                <a:ea typeface="微軟正黑體" panose="020B0604030504040204" pitchFamily="34" charset="-120"/>
              </a:rPr>
              <a:t>目的</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想要盡快看到進度並給予回饋</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解</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展示會議</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a:t>
            </a:r>
            <a:endParaRPr lang="en-US" altLang="zh-TW" sz="2600" dirty="0">
              <a:solidFill>
                <a:schemeClr val="tx1"/>
              </a:solidFill>
              <a:latin typeface="微軟正黑體" panose="020B0604030504040204" pitchFamily="34" charset="-120"/>
              <a:ea typeface="微軟正黑體" panose="020B0604030504040204" pitchFamily="34" charset="-120"/>
            </a:endParaRPr>
          </a:p>
          <a:p>
            <a:pPr marL="0" indent="0">
              <a:lnSpc>
                <a:spcPct val="120000"/>
              </a:lnSpc>
              <a:spcBef>
                <a:spcPts val="800"/>
              </a:spcBef>
              <a:buNone/>
            </a:pP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lnSpc>
                <a:spcPct val="120000"/>
              </a:lnSpc>
              <a:spcBef>
                <a:spcPts val="800"/>
              </a:spcBef>
              <a:buNone/>
            </a:pP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lnSpc>
                <a:spcPct val="120000"/>
              </a:lnSpc>
              <a:spcBef>
                <a:spcPts val="800"/>
              </a:spcBef>
              <a:buNone/>
            </a:pPr>
            <a:endParaRPr lang="en-US" altLang="zh-TW" dirty="0">
              <a:solidFill>
                <a:schemeClr val="tx1"/>
              </a:solidFill>
              <a:latin typeface="微軟正黑體" panose="020B0604030504040204" pitchFamily="34" charset="-120"/>
              <a:ea typeface="微軟正黑體" panose="020B0604030504040204" pitchFamily="34" charset="-120"/>
            </a:endParaRPr>
          </a:p>
          <a:p>
            <a:pPr marL="0" indent="0">
              <a:lnSpc>
                <a:spcPct val="120000"/>
              </a:lnSpc>
              <a:spcBef>
                <a:spcPts val="0"/>
              </a:spcBef>
              <a:buNone/>
            </a:pPr>
            <a:r>
              <a:rPr lang="zh-TW" altLang="en-US" sz="2600" dirty="0">
                <a:solidFill>
                  <a:schemeClr val="tx1"/>
                </a:solidFill>
                <a:latin typeface="微軟正黑體" panose="020B0604030504040204" pitchFamily="34" charset="-120"/>
                <a:ea typeface="微軟正黑體" panose="020B0604030504040204" pitchFamily="34" charset="-120"/>
              </a:rPr>
              <a:t> </a:t>
            </a:r>
            <a:r>
              <a:rPr lang="en-US" altLang="zh-TW" sz="2600" dirty="0">
                <a:solidFill>
                  <a:schemeClr val="tx1"/>
                </a:solidFill>
                <a:latin typeface="微軟正黑體" panose="020B0604030504040204" pitchFamily="34" charset="-120"/>
                <a:ea typeface="微軟正黑體" panose="020B0604030504040204" pitchFamily="34" charset="-120"/>
              </a:rPr>
              <a:t>4.    </a:t>
            </a:r>
            <a:r>
              <a:rPr lang="zh-TW" altLang="en-US" sz="2800" b="1" dirty="0">
                <a:solidFill>
                  <a:srgbClr val="0066CC"/>
                </a:solidFill>
                <a:latin typeface="微軟正黑體" panose="020B0604030504040204" pitchFamily="34" charset="-120"/>
                <a:ea typeface="微軟正黑體" panose="020B0604030504040204" pitchFamily="34" charset="-120"/>
              </a:rPr>
              <a:t>作為</a:t>
            </a:r>
            <a:r>
              <a:rPr lang="zh-TW" altLang="en-US" sz="2800" dirty="0">
                <a:solidFill>
                  <a:schemeClr val="tx1"/>
                </a:solidFill>
                <a:latin typeface="微軟正黑體" panose="020B0604030504040204" pitchFamily="34" charset="-120"/>
                <a:ea typeface="微軟正黑體" panose="020B0604030504040204" pitchFamily="34" charset="-120"/>
              </a:rPr>
              <a:t>專案的擁有人</a:t>
            </a:r>
            <a:r>
              <a:rPr lang="zh-TW" altLang="en-US" sz="2800" b="1" dirty="0">
                <a:solidFill>
                  <a:schemeClr val="tx1"/>
                </a:solidFill>
                <a:latin typeface="微軟正黑體" panose="020B0604030504040204" pitchFamily="34" charset="-120"/>
                <a:ea typeface="微軟正黑體" panose="020B0604030504040204" pitchFamily="34" charset="-120"/>
              </a:rPr>
              <a:t>，</a:t>
            </a:r>
            <a:r>
              <a:rPr lang="zh-TW" altLang="en-US" sz="2800" b="1" dirty="0">
                <a:solidFill>
                  <a:srgbClr val="0066CC"/>
                </a:solidFill>
                <a:latin typeface="微軟正黑體" panose="020B0604030504040204" pitchFamily="34" charset="-120"/>
                <a:ea typeface="微軟正黑體" panose="020B0604030504040204" pitchFamily="34" charset="-120"/>
              </a:rPr>
              <a:t>我希望</a:t>
            </a:r>
            <a:r>
              <a:rPr lang="zh-TW" altLang="en-US" sz="2800" b="1" dirty="0">
                <a:solidFill>
                  <a:schemeClr val="tx1"/>
                </a:solidFill>
                <a:latin typeface="微軟正黑體" panose="020B0604030504040204" pitchFamily="34" charset="-120"/>
                <a:ea typeface="微軟正黑體" panose="020B0604030504040204" pitchFamily="34" charset="-120"/>
              </a:rPr>
              <a:t>團隊能夠從每次</a:t>
            </a:r>
            <a:r>
              <a:rPr lang="en-US" altLang="zh-TW" sz="2800" b="1" dirty="0">
                <a:solidFill>
                  <a:schemeClr val="tx1"/>
                </a:solidFill>
                <a:latin typeface="微軟正黑體" panose="020B0604030504040204" pitchFamily="34" charset="-120"/>
                <a:ea typeface="微軟正黑體" panose="020B0604030504040204" pitchFamily="34" charset="-120"/>
              </a:rPr>
              <a:t>Sprint</a:t>
            </a:r>
            <a:r>
              <a:rPr lang="zh-TW" altLang="en-US" sz="2800" b="1" dirty="0">
                <a:solidFill>
                  <a:schemeClr val="tx1"/>
                </a:solidFill>
                <a:latin typeface="微軟正黑體" panose="020B0604030504040204" pitchFamily="34" charset="-120"/>
                <a:ea typeface="微軟正黑體" panose="020B0604030504040204" pitchFamily="34" charset="-120"/>
              </a:rPr>
              <a:t>中學到經驗，</a:t>
            </a:r>
            <a:r>
              <a:rPr lang="zh-TW" altLang="en-US" sz="2800" b="1" dirty="0">
                <a:solidFill>
                  <a:srgbClr val="0066CC"/>
                </a:solidFill>
                <a:latin typeface="微軟正黑體" panose="020B0604030504040204" pitchFamily="34" charset="-120"/>
                <a:ea typeface="微軟正黑體" panose="020B0604030504040204" pitchFamily="34" charset="-120"/>
              </a:rPr>
              <a:t>以便於</a:t>
            </a:r>
            <a:endParaRPr lang="en-US" altLang="zh-TW" sz="2800" b="1" dirty="0">
              <a:solidFill>
                <a:srgbClr val="0066CC"/>
              </a:solidFill>
              <a:latin typeface="微軟正黑體" panose="020B0604030504040204" pitchFamily="34" charset="-120"/>
              <a:ea typeface="微軟正黑體" panose="020B0604030504040204" pitchFamily="34" charset="-120"/>
            </a:endParaRPr>
          </a:p>
          <a:p>
            <a:pPr marL="0" indent="0">
              <a:lnSpc>
                <a:spcPct val="120000"/>
              </a:lnSpc>
              <a:spcBef>
                <a:spcPts val="0"/>
              </a:spcBef>
              <a:buNone/>
            </a:pPr>
            <a:r>
              <a:rPr lang="zh-TW" altLang="en-US" sz="2800" b="1" dirty="0">
                <a:solidFill>
                  <a:srgbClr val="0066CC"/>
                </a:solidFill>
                <a:latin typeface="微軟正黑體" panose="020B0604030504040204" pitchFamily="34" charset="-120"/>
                <a:ea typeface="微軟正黑體" panose="020B0604030504040204" pitchFamily="34" charset="-120"/>
              </a:rPr>
              <a:t>       </a:t>
            </a:r>
            <a:r>
              <a:rPr lang="zh-TW" altLang="en-US" sz="2800" b="1" dirty="0">
                <a:solidFill>
                  <a:schemeClr val="tx1"/>
                </a:solidFill>
                <a:latin typeface="微軟正黑體" panose="020B0604030504040204" pitchFamily="34" charset="-120"/>
                <a:ea typeface="微軟正黑體" panose="020B0604030504040204" pitchFamily="34" charset="-120"/>
              </a:rPr>
              <a:t>在未來的開發作業上不會患同樣的錯誤。</a:t>
            </a:r>
            <a:r>
              <a:rPr lang="zh-TW" altLang="en-US" sz="2300" dirty="0">
                <a:solidFill>
                  <a:schemeClr val="tx1"/>
                </a:solidFill>
                <a:latin typeface="微軟正黑體" panose="020B0604030504040204" pitchFamily="34" charset="-120"/>
                <a:ea typeface="微軟正黑體" panose="020B0604030504040204" pitchFamily="34" charset="-120"/>
              </a:rPr>
              <a:t>（</a:t>
            </a:r>
            <a:r>
              <a:rPr lang="en-US" altLang="zh-TW" sz="2300" dirty="0">
                <a:solidFill>
                  <a:schemeClr val="tx1"/>
                </a:solidFill>
                <a:latin typeface="微軟正黑體" panose="020B0604030504040204" pitchFamily="34" charset="-120"/>
                <a:ea typeface="微軟正黑體" panose="020B0604030504040204" pitchFamily="34" charset="-120"/>
              </a:rPr>
              <a:t>Product Owner)</a:t>
            </a:r>
            <a:endParaRPr lang="en-US" altLang="zh-TW" sz="2300" b="1" dirty="0">
              <a:solidFill>
                <a:schemeClr val="tx1"/>
              </a:solidFill>
              <a:latin typeface="微軟正黑體" panose="020B0604030504040204" pitchFamily="34" charset="-120"/>
              <a:ea typeface="微軟正黑體" panose="020B0604030504040204" pitchFamily="34" charset="-120"/>
            </a:endParaRPr>
          </a:p>
          <a:p>
            <a:pPr marL="0" indent="0">
              <a:lnSpc>
                <a:spcPct val="120000"/>
              </a:lnSpc>
              <a:spcBef>
                <a:spcPts val="0"/>
              </a:spcBef>
              <a:buNone/>
            </a:pPr>
            <a:r>
              <a:rPr lang="zh-TW" altLang="en-US" sz="2800" b="1" dirty="0">
                <a:solidFill>
                  <a:schemeClr val="tx1"/>
                </a:solidFill>
                <a:latin typeface="微軟正黑體" panose="020B0604030504040204" pitchFamily="34" charset="-120"/>
                <a:ea typeface="微軟正黑體" panose="020B0604030504040204" pitchFamily="34" charset="-120"/>
              </a:rPr>
              <a:t>       </a:t>
            </a:r>
            <a:r>
              <a:rPr lang="en-US" altLang="zh-TW" sz="2600" dirty="0">
                <a:latin typeface="微軟正黑體" panose="020B0604030504040204" pitchFamily="34" charset="-120"/>
                <a:ea typeface="微軟正黑體" panose="020B0604030504040204" pitchFamily="34" charset="-120"/>
              </a:rPr>
              <a:t>-- </a:t>
            </a:r>
            <a:r>
              <a:rPr lang="zh-TW" altLang="en-US" sz="2600" dirty="0">
                <a:latin typeface="微軟正黑體" panose="020B0604030504040204" pitchFamily="34" charset="-120"/>
                <a:ea typeface="微軟正黑體" panose="020B0604030504040204" pitchFamily="34" charset="-120"/>
              </a:rPr>
              <a:t>目的</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想要團隊透過檢討改進來提升能力</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解</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 回顧會議</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a:t>
            </a:r>
            <a:endParaRPr lang="en-US" altLang="zh-TW" sz="2600" dirty="0">
              <a:solidFill>
                <a:schemeClr val="tx1"/>
              </a:solidFill>
              <a:latin typeface="微軟正黑體" panose="020B0604030504040204" pitchFamily="34" charset="-120"/>
              <a:ea typeface="微軟正黑體" panose="020B0604030504040204" pitchFamily="34" charset="-120"/>
            </a:endParaRPr>
          </a:p>
          <a:p>
            <a:pPr marL="0" indent="0">
              <a:lnSpc>
                <a:spcPct val="120000"/>
              </a:lnSpc>
              <a:spcBef>
                <a:spcPts val="0"/>
              </a:spcBef>
              <a:buNone/>
            </a:pPr>
            <a:endParaRPr lang="en-US" altLang="zh-TW" sz="2800" b="1" dirty="0">
              <a:solidFill>
                <a:schemeClr val="tx1"/>
              </a:solidFill>
              <a:latin typeface="微軟正黑體" panose="020B0604030504040204" pitchFamily="34" charset="-120"/>
              <a:ea typeface="微軟正黑體" panose="020B0604030504040204" pitchFamily="34" charset="-120"/>
            </a:endParaRPr>
          </a:p>
          <a:p>
            <a:pPr marL="0" indent="0">
              <a:lnSpc>
                <a:spcPct val="120000"/>
              </a:lnSpc>
              <a:spcBef>
                <a:spcPts val="0"/>
              </a:spcBef>
              <a:buNone/>
            </a:pPr>
            <a:endParaRPr lang="zh-TW" altLang="en-US" sz="2800" b="1" dirty="0">
              <a:solidFill>
                <a:schemeClr val="tx1"/>
              </a:solidFill>
              <a:latin typeface="微軟正黑體" panose="020B0604030504040204" pitchFamily="34" charset="-120"/>
              <a:ea typeface="微軟正黑體" panose="020B0604030504040204" pitchFamily="34" charset="-120"/>
            </a:endParaRPr>
          </a:p>
        </p:txBody>
      </p:sp>
      <p:sp>
        <p:nvSpPr>
          <p:cNvPr id="4" name="圓角矩形 3"/>
          <p:cNvSpPr/>
          <p:nvPr/>
        </p:nvSpPr>
        <p:spPr>
          <a:xfrm>
            <a:off x="676684" y="727512"/>
            <a:ext cx="7662613" cy="441281"/>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sz="1400"/>
          </a:p>
        </p:txBody>
      </p:sp>
      <p:sp>
        <p:nvSpPr>
          <p:cNvPr id="5" name="內容版面配置區 3"/>
          <p:cNvSpPr txBox="1">
            <a:spLocks/>
          </p:cNvSpPr>
          <p:nvPr/>
        </p:nvSpPr>
        <p:spPr>
          <a:xfrm>
            <a:off x="676684" y="707128"/>
            <a:ext cx="7892805" cy="461665"/>
          </a:xfrm>
          <a:prstGeom prst="rect">
            <a:avLst/>
          </a:prstGeom>
        </p:spPr>
        <p:txBody>
          <a:bodyPr wrap="square">
            <a:spAutoFit/>
          </a:bodyPr>
          <a:lstStyle>
            <a:lvl1pPr marL="192907" indent="-192907" algn="l" defTabSz="514418"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417965" indent="-160756" algn="l" defTabSz="514418" rtl="0" eaLnBrk="1" latinLnBrk="0" hangingPunct="1">
              <a:spcBef>
                <a:spcPct val="20000"/>
              </a:spcBef>
              <a:buFont typeface="Arial" pitchFamily="34" charset="0"/>
              <a:buChar char="–"/>
              <a:defRPr sz="1575" kern="1200">
                <a:solidFill>
                  <a:schemeClr val="tx1"/>
                </a:solidFill>
                <a:latin typeface="+mn-lt"/>
                <a:ea typeface="+mn-ea"/>
                <a:cs typeface="+mn-cs"/>
              </a:defRPr>
            </a:lvl2pPr>
            <a:lvl3pPr marL="643023" indent="-128605" algn="l" defTabSz="514418"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900233" indent="-128605" algn="l" defTabSz="514418" rtl="0" eaLnBrk="1" latinLnBrk="0" hangingPunct="1">
              <a:spcBef>
                <a:spcPct val="20000"/>
              </a:spcBef>
              <a:buFont typeface="Arial" pitchFamily="34" charset="0"/>
              <a:buChar char="–"/>
              <a:defRPr sz="1125" kern="1200">
                <a:solidFill>
                  <a:schemeClr val="tx1"/>
                </a:solidFill>
                <a:latin typeface="+mn-lt"/>
                <a:ea typeface="+mn-ea"/>
                <a:cs typeface="+mn-cs"/>
              </a:defRPr>
            </a:lvl4pPr>
            <a:lvl5pPr marL="1157442" indent="-128605" algn="l" defTabSz="514418" rtl="0" eaLnBrk="1" latinLnBrk="0" hangingPunct="1">
              <a:spcBef>
                <a:spcPct val="20000"/>
              </a:spcBef>
              <a:buFont typeface="Arial" pitchFamily="34" charset="0"/>
              <a:buChar char="»"/>
              <a:defRPr sz="1125" kern="1200">
                <a:solidFill>
                  <a:schemeClr val="tx1"/>
                </a:solidFill>
                <a:latin typeface="+mn-lt"/>
                <a:ea typeface="+mn-ea"/>
                <a:cs typeface="+mn-cs"/>
              </a:defRPr>
            </a:lvl5pPr>
            <a:lvl6pPr marL="1414651" indent="-128605" algn="l" defTabSz="514418"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860" indent="-128605" algn="l" defTabSz="514418"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9070" indent="-128605" algn="l" defTabSz="514418"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6279" indent="-128605" algn="l" defTabSz="514418"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indent="0">
              <a:buNone/>
            </a:pPr>
            <a:r>
              <a:rPr lang="zh-TW" altLang="en-US" dirty="0">
                <a:solidFill>
                  <a:schemeClr val="bg1"/>
                </a:solidFill>
                <a:latin typeface="微軟正黑體" panose="020B0604030504040204" pitchFamily="34" charset="-120"/>
                <a:ea typeface="微軟正黑體" panose="020B0604030504040204" pitchFamily="34" charset="-120"/>
              </a:rPr>
              <a:t>標準格式</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  </a:t>
            </a:r>
            <a:r>
              <a:rPr lang="en-US" altLang="zh-TW" sz="2400" dirty="0">
                <a:solidFill>
                  <a:srgbClr val="FFC000"/>
                </a:solidFill>
              </a:rPr>
              <a:t>“</a:t>
            </a:r>
            <a:r>
              <a:rPr lang="zh-TW" altLang="en-US" b="1" dirty="0">
                <a:solidFill>
                  <a:schemeClr val="accent4"/>
                </a:solidFill>
                <a:latin typeface="微軟正黑體" panose="020B0604030504040204" pitchFamily="34" charset="-120"/>
                <a:ea typeface="微軟正黑體" panose="020B0604030504040204" pitchFamily="34" charset="-120"/>
              </a:rPr>
              <a:t>身為</a:t>
            </a:r>
            <a:r>
              <a:rPr lang="zh-TW" altLang="en-US" b="1"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chemeClr val="tx2">
                    <a:lumMod val="20000"/>
                    <a:lumOff val="80000"/>
                  </a:schemeClr>
                </a:solidFill>
              </a:rPr>
              <a:t>&lt;role&gt;</a:t>
            </a:r>
            <a:r>
              <a:rPr lang="zh-TW" altLang="en-US" sz="2400" dirty="0">
                <a:solidFill>
                  <a:schemeClr val="tx2">
                    <a:lumMod val="20000"/>
                    <a:lumOff val="80000"/>
                  </a:schemeClr>
                </a:solidFill>
              </a:rPr>
              <a:t> </a:t>
            </a:r>
            <a:r>
              <a:rPr lang="en-US" altLang="zh-TW" sz="2400" b="1" dirty="0">
                <a:solidFill>
                  <a:schemeClr val="accent4"/>
                </a:solidFill>
              </a:rPr>
              <a:t>,</a:t>
            </a:r>
            <a:r>
              <a:rPr lang="zh-TW" altLang="en-US" b="1" dirty="0">
                <a:solidFill>
                  <a:schemeClr val="accent4"/>
                </a:solidFill>
                <a:latin typeface="微軟正黑體" panose="020B0604030504040204" pitchFamily="34" charset="-120"/>
                <a:ea typeface="微軟正黑體" panose="020B0604030504040204" pitchFamily="34" charset="-120"/>
              </a:rPr>
              <a:t>我希望 </a:t>
            </a:r>
            <a:r>
              <a:rPr lang="en-US" altLang="zh-TW" sz="2400" dirty="0">
                <a:solidFill>
                  <a:schemeClr val="tx2">
                    <a:lumMod val="20000"/>
                    <a:lumOff val="80000"/>
                  </a:schemeClr>
                </a:solidFill>
              </a:rPr>
              <a:t>&lt;goal/desire&gt;</a:t>
            </a:r>
            <a:r>
              <a:rPr lang="zh-TW" altLang="en-US" b="1" dirty="0">
                <a:solidFill>
                  <a:schemeClr val="accent4"/>
                </a:solidFill>
                <a:latin typeface="微軟正黑體" panose="020B0604030504040204" pitchFamily="34" charset="-120"/>
                <a:ea typeface="微軟正黑體" panose="020B0604030504040204" pitchFamily="34" charset="-120"/>
              </a:rPr>
              <a:t>從此以後 </a:t>
            </a:r>
            <a:r>
              <a:rPr lang="en-US" altLang="zh-TW" sz="2400" dirty="0">
                <a:solidFill>
                  <a:schemeClr val="tx2">
                    <a:lumMod val="20000"/>
                    <a:lumOff val="80000"/>
                  </a:schemeClr>
                </a:solidFill>
              </a:rPr>
              <a:t>&lt;benefit&gt;“ </a:t>
            </a:r>
          </a:p>
        </p:txBody>
      </p:sp>
      <p:sp>
        <p:nvSpPr>
          <p:cNvPr id="6" name="矩形 5"/>
          <p:cNvSpPr/>
          <p:nvPr/>
        </p:nvSpPr>
        <p:spPr>
          <a:xfrm>
            <a:off x="157315" y="4958197"/>
            <a:ext cx="2608406" cy="424732"/>
          </a:xfrm>
          <a:prstGeom prst="rect">
            <a:avLst/>
          </a:prstGeom>
        </p:spPr>
        <p:txBody>
          <a:bodyPr wrap="none">
            <a:spAutoFit/>
          </a:bodyPr>
          <a:lstStyle/>
          <a:p>
            <a:pPr>
              <a:lnSpc>
                <a:spcPct val="120000"/>
              </a:lnSpc>
              <a:spcBef>
                <a:spcPts val="800"/>
              </a:spcBef>
            </a:pPr>
            <a:r>
              <a:rPr lang="en-US" altLang="zh-TW" b="1" dirty="0">
                <a:solidFill>
                  <a:srgbClr val="C00000"/>
                </a:solidFill>
                <a:latin typeface="微軟正黑體" panose="020B0604030504040204" pitchFamily="34" charset="-120"/>
                <a:ea typeface="微軟正黑體" panose="020B0604030504040204" pitchFamily="34" charset="-120"/>
              </a:rPr>
              <a:t>《</a:t>
            </a:r>
            <a:r>
              <a:rPr lang="zh-TW" altLang="en-US" b="1" dirty="0">
                <a:solidFill>
                  <a:srgbClr val="C00000"/>
                </a:solidFill>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用詞並非一層不變 </a:t>
            </a:r>
            <a:r>
              <a:rPr lang="en-US" altLang="zh-TW" b="1" dirty="0">
                <a:solidFill>
                  <a:srgbClr val="C00000"/>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5378380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32" y="1039527"/>
            <a:ext cx="8571564" cy="5818473"/>
          </a:xfrm>
          <a:prstGeom prst="rect">
            <a:avLst/>
          </a:prstGeom>
        </p:spPr>
      </p:pic>
      <p:sp>
        <p:nvSpPr>
          <p:cNvPr id="3" name="矩形 2"/>
          <p:cNvSpPr/>
          <p:nvPr/>
        </p:nvSpPr>
        <p:spPr>
          <a:xfrm>
            <a:off x="350732" y="254697"/>
            <a:ext cx="3993401" cy="461665"/>
          </a:xfrm>
          <a:prstGeom prst="rect">
            <a:avLst/>
          </a:prstGeom>
        </p:spPr>
        <p:txBody>
          <a:bodyPr wrap="none">
            <a:spAutoFit/>
          </a:bodyPr>
          <a:lstStyle/>
          <a:p>
            <a:r>
              <a:rPr lang="zh-TW" altLang="en-US" sz="2400" b="1" spc="300" dirty="0">
                <a:latin typeface="微軟正黑體" panose="020B0604030504040204" pitchFamily="34" charset="-120"/>
                <a:ea typeface="微軟正黑體" panose="020B0604030504040204" pitchFamily="34" charset="-120"/>
              </a:rPr>
              <a:t>用目標來規範使用者故事</a:t>
            </a:r>
            <a:endParaRPr lang="zh-TW" altLang="en-US" sz="2400" dirty="0"/>
          </a:p>
        </p:txBody>
      </p:sp>
      <p:sp>
        <p:nvSpPr>
          <p:cNvPr id="4" name="矩形 3"/>
          <p:cNvSpPr/>
          <p:nvPr/>
        </p:nvSpPr>
        <p:spPr>
          <a:xfrm>
            <a:off x="6462979" y="854861"/>
            <a:ext cx="1107996"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測試案例</a:t>
            </a:r>
          </a:p>
        </p:txBody>
      </p:sp>
    </p:spTree>
    <p:extLst>
      <p:ext uri="{BB962C8B-B14F-4D97-AF65-F5344CB8AC3E}">
        <p14:creationId xmlns:p14="http://schemas.microsoft.com/office/powerpoint/2010/main" val="2433605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1234" y="537710"/>
            <a:ext cx="6915990" cy="461665"/>
          </a:xfrm>
          <a:prstGeom prst="rect">
            <a:avLst/>
          </a:prstGeom>
        </p:spPr>
        <p:txBody>
          <a:bodyPr wrap="square">
            <a:spAutoFit/>
          </a:bodyPr>
          <a:lstStyle/>
          <a:p>
            <a:pPr>
              <a:spcBef>
                <a:spcPts val="1600"/>
              </a:spcBef>
            </a:pPr>
            <a:r>
              <a:rPr lang="zh-TW" altLang="en-US" sz="2400" dirty="0">
                <a:latin typeface="微軟正黑體" panose="020B0604030504040204" pitchFamily="34" charset="-120"/>
                <a:ea typeface="微軟正黑體" panose="020B0604030504040204" pitchFamily="34" charset="-120"/>
              </a:rPr>
              <a:t>當角色固定時，另一種格式可以加重對利益的分辨</a:t>
            </a:r>
            <a:r>
              <a:rPr lang="en-US" altLang="zh-TW" sz="2400" dirty="0">
                <a:latin typeface="微軟正黑體" panose="020B0604030504040204" pitchFamily="34" charset="-120"/>
                <a:ea typeface="微軟正黑體" panose="020B0604030504040204" pitchFamily="34" charset="-120"/>
              </a:rPr>
              <a:t>:</a:t>
            </a:r>
          </a:p>
        </p:txBody>
      </p:sp>
      <p:sp>
        <p:nvSpPr>
          <p:cNvPr id="3" name="矩形 2"/>
          <p:cNvSpPr/>
          <p:nvPr/>
        </p:nvSpPr>
        <p:spPr>
          <a:xfrm>
            <a:off x="2709051" y="2185642"/>
            <a:ext cx="5461752" cy="523220"/>
          </a:xfrm>
          <a:prstGeom prst="rect">
            <a:avLst/>
          </a:prstGeom>
        </p:spPr>
        <p:txBody>
          <a:bodyPr wrap="none">
            <a:spAutoFit/>
          </a:bodyPr>
          <a:lstStyle/>
          <a:p>
            <a:pPr>
              <a:spcBef>
                <a:spcPts val="1600"/>
              </a:spcBef>
            </a:pPr>
            <a:r>
              <a:rPr lang="zh-TW" altLang="en-US" sz="2800" b="1" dirty="0">
                <a:solidFill>
                  <a:srgbClr val="C00000"/>
                </a:solidFill>
                <a:latin typeface="微軟正黑體" panose="020B0604030504040204" pitchFamily="34" charset="-120"/>
                <a:ea typeface="微軟正黑體" panose="020B0604030504040204" pitchFamily="34" charset="-120"/>
              </a:rPr>
              <a:t>作為一個 </a:t>
            </a:r>
            <a:r>
              <a:rPr lang="en-US" altLang="zh-TW" sz="2800" dirty="0">
                <a:solidFill>
                  <a:schemeClr val="accent1"/>
                </a:solidFill>
                <a:latin typeface="微軟正黑體" panose="020B0604030504040204" pitchFamily="34" charset="-120"/>
                <a:ea typeface="微軟正黑體" panose="020B0604030504040204" pitchFamily="34" charset="-120"/>
              </a:rPr>
              <a:t>&lt;</a:t>
            </a:r>
            <a:r>
              <a:rPr lang="zh-TW" altLang="en-US" sz="2800" b="1" dirty="0">
                <a:solidFill>
                  <a:srgbClr val="0066CC"/>
                </a:solidFill>
                <a:latin typeface="微軟正黑體" panose="020B0604030504040204" pitchFamily="34" charset="-120"/>
                <a:ea typeface="微軟正黑體" panose="020B0604030504040204" pitchFamily="34" charset="-120"/>
              </a:rPr>
              <a:t>角色</a:t>
            </a:r>
            <a:r>
              <a:rPr lang="en-US" altLang="zh-TW" sz="2800" dirty="0">
                <a:solidFill>
                  <a:schemeClr val="accent1"/>
                </a:solidFill>
                <a:latin typeface="微軟正黑體" panose="020B0604030504040204" pitchFamily="34" charset="-120"/>
                <a:ea typeface="微軟正黑體" panose="020B0604030504040204" pitchFamily="34" charset="-120"/>
              </a:rPr>
              <a:t>&gt;</a:t>
            </a:r>
            <a:r>
              <a:rPr lang="zh-TW" altLang="en-US" sz="2800" dirty="0">
                <a:solidFill>
                  <a:schemeClr val="accent1"/>
                </a:solidFill>
                <a:latin typeface="微軟正黑體" panose="020B0604030504040204" pitchFamily="34" charset="-120"/>
                <a:ea typeface="微軟正黑體" panose="020B0604030504040204" pitchFamily="34" charset="-120"/>
              </a:rPr>
              <a:t> </a:t>
            </a:r>
            <a:r>
              <a:rPr lang="zh-TW" altLang="en-US" sz="2800" b="1" dirty="0">
                <a:solidFill>
                  <a:srgbClr val="C00000"/>
                </a:solidFill>
                <a:latin typeface="微軟正黑體" panose="020B0604030504040204" pitchFamily="34" charset="-120"/>
                <a:ea typeface="微軟正黑體" panose="020B0604030504040204" pitchFamily="34" charset="-120"/>
              </a:rPr>
              <a:t>我想要 </a:t>
            </a:r>
            <a:r>
              <a:rPr lang="en-US" altLang="zh-TW" sz="2800" dirty="0">
                <a:solidFill>
                  <a:schemeClr val="accent1"/>
                </a:solidFill>
                <a:latin typeface="微軟正黑體" panose="020B0604030504040204" pitchFamily="34" charset="-120"/>
                <a:ea typeface="微軟正黑體" panose="020B0604030504040204" pitchFamily="34" charset="-120"/>
              </a:rPr>
              <a:t>&lt;</a:t>
            </a:r>
            <a:r>
              <a:rPr lang="zh-TW" altLang="en-US" sz="2800" b="1" dirty="0">
                <a:solidFill>
                  <a:srgbClr val="0066CC"/>
                </a:solidFill>
                <a:latin typeface="微軟正黑體" panose="020B0604030504040204" pitchFamily="34" charset="-120"/>
                <a:ea typeface="微軟正黑體" panose="020B0604030504040204" pitchFamily="34" charset="-120"/>
              </a:rPr>
              <a:t>願望</a:t>
            </a:r>
            <a:r>
              <a:rPr lang="en-US" altLang="zh-TW" sz="2800" dirty="0">
                <a:solidFill>
                  <a:schemeClr val="accent1"/>
                </a:solidFill>
                <a:latin typeface="微軟正黑體" panose="020B0604030504040204" pitchFamily="34" charset="-120"/>
                <a:ea typeface="微軟正黑體" panose="020B0604030504040204" pitchFamily="34" charset="-120"/>
              </a:rPr>
              <a:t>&gt;</a:t>
            </a:r>
          </a:p>
        </p:txBody>
      </p:sp>
      <p:sp>
        <p:nvSpPr>
          <p:cNvPr id="4" name="矩形 3"/>
          <p:cNvSpPr/>
          <p:nvPr/>
        </p:nvSpPr>
        <p:spPr>
          <a:xfrm>
            <a:off x="526366" y="4178300"/>
            <a:ext cx="8617634" cy="2262158"/>
          </a:xfrm>
          <a:prstGeom prst="rect">
            <a:avLst/>
          </a:prstGeom>
        </p:spPr>
        <p:txBody>
          <a:bodyPr wrap="square">
            <a:spAutoFit/>
          </a:bodyPr>
          <a:lstStyle/>
          <a:p>
            <a:pPr>
              <a:spcBef>
                <a:spcPts val="1200"/>
              </a:spcBef>
            </a:pPr>
            <a:r>
              <a:rPr lang="zh-TW" altLang="en-US" sz="3200" b="1" dirty="0">
                <a:solidFill>
                  <a:srgbClr val="C00000"/>
                </a:solidFill>
                <a:latin typeface="微軟正黑體" panose="020B0604030504040204" pitchFamily="34" charset="-120"/>
                <a:ea typeface="微軟正黑體" panose="020B0604030504040204" pitchFamily="34" charset="-120"/>
              </a:rPr>
              <a:t>為了 </a:t>
            </a:r>
            <a:r>
              <a:rPr lang="zh-TW" altLang="en-US" sz="2600" dirty="0">
                <a:latin typeface="微軟正黑體" panose="020B0604030504040204" pitchFamily="34" charset="-120"/>
                <a:ea typeface="微軟正黑體" panose="020B0604030504040204" pitchFamily="34" charset="-120"/>
              </a:rPr>
              <a:t>便能夠掌握良好的開發進度。</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Must</a:t>
            </a:r>
            <a:r>
              <a:rPr lang="zh-TW" altLang="en-US" sz="2400"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pPr>
              <a:spcBef>
                <a:spcPts val="1200"/>
              </a:spcBef>
            </a:pPr>
            <a:r>
              <a:rPr lang="zh-TW" altLang="en-US" sz="2800" b="1" dirty="0">
                <a:solidFill>
                  <a:srgbClr val="C00000"/>
                </a:solidFill>
                <a:latin typeface="微軟正黑體" panose="020B0604030504040204" pitchFamily="34" charset="-120"/>
                <a:ea typeface="微軟正黑體" panose="020B0604030504040204" pitchFamily="34" charset="-120"/>
              </a:rPr>
              <a:t>作為一個 </a:t>
            </a:r>
            <a:r>
              <a:rPr lang="zh-TW" altLang="en-US" sz="2600" dirty="0">
                <a:latin typeface="微軟正黑體" panose="020B0604030504040204" pitchFamily="34" charset="-120"/>
                <a:ea typeface="微軟正黑體" panose="020B0604030504040204" pitchFamily="34" charset="-120"/>
              </a:rPr>
              <a:t>開發團隊</a:t>
            </a:r>
            <a:r>
              <a:rPr lang="zh-TW" altLang="en-US" sz="2800" b="1" dirty="0">
                <a:latin typeface="微軟正黑體" panose="020B0604030504040204" pitchFamily="34" charset="-120"/>
                <a:ea typeface="微軟正黑體" panose="020B0604030504040204" pitchFamily="34" charset="-120"/>
              </a:rPr>
              <a:t>，</a:t>
            </a:r>
            <a:endParaRPr lang="en-US" altLang="zh-TW" sz="2800" b="1" dirty="0">
              <a:latin typeface="微軟正黑體" panose="020B0604030504040204" pitchFamily="34" charset="-120"/>
              <a:ea typeface="微軟正黑體" panose="020B0604030504040204" pitchFamily="34" charset="-120"/>
            </a:endParaRPr>
          </a:p>
          <a:p>
            <a:pPr>
              <a:spcBef>
                <a:spcPts val="1200"/>
              </a:spcBef>
            </a:pPr>
            <a:r>
              <a:rPr lang="zh-TW" altLang="en-US" sz="3200" b="1" dirty="0">
                <a:solidFill>
                  <a:srgbClr val="C00000"/>
                </a:solidFill>
                <a:latin typeface="微軟正黑體" panose="020B0604030504040204" pitchFamily="34" charset="-120"/>
                <a:ea typeface="微軟正黑體" panose="020B0604030504040204" pitchFamily="34" charset="-120"/>
              </a:rPr>
              <a:t>我想要</a:t>
            </a:r>
            <a:r>
              <a:rPr lang="zh-TW" altLang="en-US" sz="2400" dirty="0">
                <a:latin typeface="微軟正黑體" panose="020B0604030504040204" pitchFamily="34" charset="-120"/>
                <a:ea typeface="微軟正黑體" panose="020B0604030504040204" pitchFamily="34" charset="-120"/>
              </a:rPr>
              <a:t>可以專心的從事開發的作業，而不受到外部的干擾。</a:t>
            </a:r>
            <a:endParaRPr lang="en-US" altLang="zh-TW" sz="2400" dirty="0">
              <a:latin typeface="微軟正黑體" panose="020B0604030504040204" pitchFamily="34" charset="-120"/>
              <a:ea typeface="微軟正黑體" panose="020B0604030504040204" pitchFamily="34" charset="-120"/>
            </a:endParaRPr>
          </a:p>
          <a:p>
            <a:pPr>
              <a:spcBef>
                <a:spcPts val="600"/>
              </a:spcBef>
            </a:pPr>
            <a:endParaRPr lang="zh-TW" altLang="en-US" sz="2400" dirty="0"/>
          </a:p>
        </p:txBody>
      </p:sp>
      <p:sp>
        <p:nvSpPr>
          <p:cNvPr id="5" name="圓角矩形 4"/>
          <p:cNvSpPr/>
          <p:nvPr/>
        </p:nvSpPr>
        <p:spPr>
          <a:xfrm>
            <a:off x="152400" y="3924300"/>
            <a:ext cx="8826500" cy="2311400"/>
          </a:xfrm>
          <a:prstGeom prst="roundRect">
            <a:avLst/>
          </a:prstGeom>
          <a:noFill/>
          <a:ln w="38100">
            <a:solidFill>
              <a:schemeClr val="accent2"/>
            </a:solid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 name="矩形 5"/>
          <p:cNvSpPr/>
          <p:nvPr/>
        </p:nvSpPr>
        <p:spPr>
          <a:xfrm>
            <a:off x="977872" y="3350210"/>
            <a:ext cx="7192931"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利益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Feature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 可以</a:t>
            </a:r>
            <a:r>
              <a:rPr lang="zh-TW" altLang="en-US" dirty="0">
                <a:latin typeface="微軟正黑體" panose="020B0604030504040204" pitchFamily="34" charset="-120"/>
                <a:ea typeface="微軟正黑體" panose="020B0604030504040204" pitchFamily="34" charset="-120"/>
              </a:rPr>
              <a:t>用這種方式進行使用者故事的縱向切割分析法。</a:t>
            </a:r>
            <a:endParaRPr lang="zh-TW" altLang="en-US" dirty="0"/>
          </a:p>
        </p:txBody>
      </p:sp>
      <p:sp>
        <p:nvSpPr>
          <p:cNvPr id="7" name="矩形 6"/>
          <p:cNvSpPr/>
          <p:nvPr/>
        </p:nvSpPr>
        <p:spPr>
          <a:xfrm>
            <a:off x="788861" y="1497768"/>
            <a:ext cx="2509020" cy="523220"/>
          </a:xfrm>
          <a:prstGeom prst="rect">
            <a:avLst/>
          </a:prstGeom>
        </p:spPr>
        <p:txBody>
          <a:bodyPr wrap="none">
            <a:spAutoFit/>
          </a:bodyPr>
          <a:lstStyle/>
          <a:p>
            <a:r>
              <a:rPr lang="zh-TW" altLang="en-US" sz="2800" b="1" dirty="0">
                <a:solidFill>
                  <a:srgbClr val="C00000"/>
                </a:solidFill>
                <a:latin typeface="微軟正黑體" panose="020B0604030504040204" pitchFamily="34" charset="-120"/>
                <a:ea typeface="微軟正黑體" panose="020B0604030504040204" pitchFamily="34" charset="-120"/>
              </a:rPr>
              <a:t>為了</a:t>
            </a:r>
            <a:r>
              <a:rPr lang="en-US" altLang="zh-TW" sz="2800" dirty="0">
                <a:solidFill>
                  <a:schemeClr val="accent1"/>
                </a:solidFill>
                <a:latin typeface="微軟正黑體" panose="020B0604030504040204" pitchFamily="34" charset="-120"/>
                <a:ea typeface="微軟正黑體" panose="020B0604030504040204" pitchFamily="34" charset="-120"/>
              </a:rPr>
              <a:t>&lt;</a:t>
            </a:r>
            <a:r>
              <a:rPr lang="zh-TW" altLang="en-US" sz="2800" b="1" dirty="0">
                <a:solidFill>
                  <a:srgbClr val="0066CC"/>
                </a:solidFill>
                <a:latin typeface="微軟正黑體" panose="020B0604030504040204" pitchFamily="34" charset="-120"/>
                <a:ea typeface="微軟正黑體" panose="020B0604030504040204" pitchFamily="34" charset="-120"/>
              </a:rPr>
              <a:t>利益</a:t>
            </a:r>
            <a:r>
              <a:rPr lang="en-US" altLang="zh-TW" sz="2800" dirty="0">
                <a:solidFill>
                  <a:schemeClr val="accent1"/>
                </a:solidFill>
                <a:latin typeface="微軟正黑體" panose="020B0604030504040204" pitchFamily="34" charset="-120"/>
                <a:ea typeface="微軟正黑體" panose="020B0604030504040204" pitchFamily="34" charset="-120"/>
              </a:rPr>
              <a:t>&gt;</a:t>
            </a:r>
            <a:r>
              <a:rPr lang="zh-TW" altLang="en-US" sz="2800" dirty="0">
                <a:latin typeface="微軟正黑體" panose="020B0604030504040204" pitchFamily="34" charset="-120"/>
                <a:ea typeface="微軟正黑體" panose="020B0604030504040204" pitchFamily="34" charset="-120"/>
              </a:rPr>
              <a:t>，</a:t>
            </a:r>
            <a:endParaRPr lang="en-US" sz="2800" dirty="0"/>
          </a:p>
        </p:txBody>
      </p:sp>
    </p:spTree>
    <p:extLst>
      <p:ext uri="{BB962C8B-B14F-4D97-AF65-F5344CB8AC3E}">
        <p14:creationId xmlns:p14="http://schemas.microsoft.com/office/powerpoint/2010/main" val="113378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490030" y="2359269"/>
            <a:ext cx="4349881" cy="2557780"/>
          </a:xfrm>
          <a:prstGeom prst="rect">
            <a:avLst/>
          </a:prstGeom>
          <a:effectLst>
            <a:outerShdw blurRad="50800" dist="38100" dir="2700000" algn="tl" rotWithShape="0">
              <a:prstClr val="black">
                <a:alpha val="40000"/>
              </a:prstClr>
            </a:outerShdw>
          </a:effectLst>
        </p:spPr>
      </p:pic>
      <p:sp>
        <p:nvSpPr>
          <p:cNvPr id="5" name="矩形 4"/>
          <p:cNvSpPr/>
          <p:nvPr/>
        </p:nvSpPr>
        <p:spPr>
          <a:xfrm>
            <a:off x="204395" y="6439256"/>
            <a:ext cx="9071714"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電子卡片能夠方便加入更多的資訊，但實體化的卡片更有利於溝通且更能促進思考 </a:t>
            </a:r>
            <a:r>
              <a:rPr lang="en-US" altLang="zh-TW" dirty="0">
                <a:latin typeface="微軟正黑體" panose="020B0604030504040204" pitchFamily="34" charset="-120"/>
                <a:ea typeface="微軟正黑體" panose="020B0604030504040204" pitchFamily="34" charset="-120"/>
              </a:rPr>
              <a:t>》</a:t>
            </a:r>
            <a:endParaRPr lang="en-US" dirty="0"/>
          </a:p>
        </p:txBody>
      </p:sp>
      <p:sp>
        <p:nvSpPr>
          <p:cNvPr id="6" name="標題 1"/>
          <p:cNvSpPr>
            <a:spLocks noGrp="1"/>
          </p:cNvSpPr>
          <p:nvPr>
            <p:ph type="title"/>
          </p:nvPr>
        </p:nvSpPr>
        <p:spPr>
          <a:xfrm>
            <a:off x="473337" y="169147"/>
            <a:ext cx="8294146" cy="1046467"/>
          </a:xfrm>
        </p:spPr>
        <p:txBody>
          <a:bodyPr>
            <a:normAutofit fontScale="90000"/>
          </a:bodyPr>
          <a:lstStyle/>
          <a:p>
            <a:pPr algn="ctr"/>
            <a:r>
              <a:rPr lang="zh-TW" altLang="en-US" sz="3600" b="1" dirty="0">
                <a:latin typeface="微軟正黑體" panose="020B0604030504040204" pitchFamily="34" charset="-120"/>
                <a:ea typeface="微軟正黑體" panose="020B0604030504040204" pitchFamily="34" charset="-120"/>
              </a:rPr>
              <a:t>運用參數讓「使用者故事」由抽象到具體化</a:t>
            </a:r>
            <a:endParaRPr lang="en-US" sz="2200" b="1" dirty="0">
              <a:solidFill>
                <a:srgbClr val="C00000"/>
              </a:solidFill>
              <a:latin typeface="微軟正黑體" panose="020B0604030504040204" pitchFamily="34" charset="-120"/>
              <a:ea typeface="微軟正黑體" panose="020B0604030504040204" pitchFamily="34" charset="-120"/>
            </a:endParaRPr>
          </a:p>
        </p:txBody>
      </p:sp>
      <p:sp>
        <p:nvSpPr>
          <p:cNvPr id="8" name="圓角矩形 7"/>
          <p:cNvSpPr/>
          <p:nvPr/>
        </p:nvSpPr>
        <p:spPr>
          <a:xfrm>
            <a:off x="1624797" y="3851995"/>
            <a:ext cx="984829" cy="430887"/>
          </a:xfrm>
          <a:prstGeom prst="roundRect">
            <a:avLst/>
          </a:prstGeom>
          <a:noFill/>
          <a:ln w="28575">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tx1"/>
                </a:solidFill>
                <a:latin typeface="微軟正黑體" panose="020B0604030504040204" pitchFamily="34" charset="-120"/>
                <a:ea typeface="微軟正黑體" panose="020B0604030504040204" pitchFamily="34" charset="-120"/>
              </a:rPr>
              <a:t>場景</a:t>
            </a:r>
            <a:endParaRPr lang="zh-TW" altLang="en-US" sz="2200" dirty="0">
              <a:solidFill>
                <a:schemeClr val="tx1"/>
              </a:solidFill>
            </a:endParaRPr>
          </a:p>
        </p:txBody>
      </p:sp>
      <p:sp>
        <p:nvSpPr>
          <p:cNvPr id="9" name="圓角矩形 8"/>
          <p:cNvSpPr/>
          <p:nvPr/>
        </p:nvSpPr>
        <p:spPr>
          <a:xfrm>
            <a:off x="1624799" y="1667855"/>
            <a:ext cx="984829" cy="430887"/>
          </a:xfrm>
          <a:prstGeom prst="roundRect">
            <a:avLst/>
          </a:prstGeom>
          <a:noFill/>
          <a:ln w="28575">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tx1"/>
                </a:solidFill>
                <a:latin typeface="微軟正黑體" panose="020B0604030504040204" pitchFamily="34" charset="-120"/>
                <a:ea typeface="微軟正黑體" panose="020B0604030504040204" pitchFamily="34" charset="-120"/>
              </a:rPr>
              <a:t>抬頭</a:t>
            </a:r>
            <a:r>
              <a:rPr lang="en-US" altLang="zh-TW" sz="2400" b="1" dirty="0">
                <a:solidFill>
                  <a:schemeClr val="tx1"/>
                </a:solidFill>
                <a:latin typeface="微軟正黑體" panose="020B0604030504040204" pitchFamily="34" charset="-120"/>
                <a:ea typeface="微軟正黑體" panose="020B0604030504040204" pitchFamily="34" charset="-120"/>
              </a:rPr>
              <a:t> </a:t>
            </a:r>
            <a:endParaRPr lang="zh-TW" altLang="en-US" sz="2400" b="1" dirty="0">
              <a:solidFill>
                <a:schemeClr val="tx1"/>
              </a:solidFill>
              <a:latin typeface="微軟正黑體" panose="020B0604030504040204" pitchFamily="34" charset="-120"/>
              <a:ea typeface="微軟正黑體" panose="020B0604030504040204" pitchFamily="34" charset="-120"/>
            </a:endParaRPr>
          </a:p>
        </p:txBody>
      </p:sp>
      <p:sp>
        <p:nvSpPr>
          <p:cNvPr id="11" name="圓角矩形 10"/>
          <p:cNvSpPr/>
          <p:nvPr/>
        </p:nvSpPr>
        <p:spPr>
          <a:xfrm>
            <a:off x="1624797" y="2702049"/>
            <a:ext cx="984829" cy="430887"/>
          </a:xfrm>
          <a:prstGeom prst="roundRect">
            <a:avLst/>
          </a:prstGeom>
          <a:noFill/>
          <a:ln w="28575">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tx1"/>
                </a:solidFill>
                <a:latin typeface="微軟正黑體" panose="020B0604030504040204" pitchFamily="34" charset="-120"/>
                <a:ea typeface="微軟正黑體" panose="020B0604030504040204" pitchFamily="34" charset="-120"/>
              </a:rPr>
              <a:t>故事</a:t>
            </a:r>
            <a:endParaRPr lang="zh-TW" altLang="en-US" sz="2400" b="1" dirty="0">
              <a:solidFill>
                <a:schemeClr val="tx1"/>
              </a:solidFill>
              <a:latin typeface="微軟正黑體" panose="020B0604030504040204" pitchFamily="34" charset="-120"/>
              <a:ea typeface="微軟正黑體" panose="020B0604030504040204" pitchFamily="34" charset="-120"/>
            </a:endParaRPr>
          </a:p>
        </p:txBody>
      </p:sp>
      <p:sp>
        <p:nvSpPr>
          <p:cNvPr id="12" name="圓角矩形 11"/>
          <p:cNvSpPr/>
          <p:nvPr/>
        </p:nvSpPr>
        <p:spPr>
          <a:xfrm>
            <a:off x="1624797" y="5110606"/>
            <a:ext cx="984829" cy="430887"/>
          </a:xfrm>
          <a:prstGeom prst="roundRect">
            <a:avLst/>
          </a:prstGeom>
          <a:noFill/>
          <a:ln w="28575">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a:solidFill>
                  <a:schemeClr val="tx1"/>
                </a:solidFill>
                <a:latin typeface="微軟正黑體" panose="020B0604030504040204" pitchFamily="34" charset="-120"/>
                <a:ea typeface="微軟正黑體" panose="020B0604030504040204" pitchFamily="34" charset="-120"/>
              </a:rPr>
              <a:t>註釋</a:t>
            </a:r>
            <a:endParaRPr lang="zh-TW" altLang="en-US" sz="2200" dirty="0">
              <a:solidFill>
                <a:schemeClr val="tx1"/>
              </a:solidFill>
            </a:endParaRPr>
          </a:p>
        </p:txBody>
      </p:sp>
      <p:sp>
        <p:nvSpPr>
          <p:cNvPr id="13" name="矩形 12"/>
          <p:cNvSpPr/>
          <p:nvPr/>
        </p:nvSpPr>
        <p:spPr>
          <a:xfrm>
            <a:off x="3963692" y="1883298"/>
            <a:ext cx="3635760" cy="369332"/>
          </a:xfrm>
          <a:prstGeom prst="rect">
            <a:avLst/>
          </a:prstGeom>
        </p:spPr>
        <p:txBody>
          <a:bodyPr wrap="square">
            <a:spAutoFit/>
          </a:bodyPr>
          <a:lstStyle/>
          <a:p>
            <a:r>
              <a:rPr lang="zh-TW" altLang="en-US" sz="1600" b="1" dirty="0">
                <a:latin typeface="微軟正黑體" panose="020B0604030504040204" pitchFamily="34" charset="-120"/>
                <a:ea typeface="微軟正黑體" panose="020B0604030504040204" pitchFamily="34" charset="-120"/>
              </a:rPr>
              <a:t>抬頭</a:t>
            </a:r>
            <a:r>
              <a:rPr lang="en-US" altLang="zh-TW" sz="1600"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使用者需要註冊以獲取帳號</a:t>
            </a:r>
            <a:endParaRPr lang="en-US" sz="1600" dirty="0"/>
          </a:p>
        </p:txBody>
      </p:sp>
      <p:cxnSp>
        <p:nvCxnSpPr>
          <p:cNvPr id="20" name="直線單箭頭接點 19"/>
          <p:cNvCxnSpPr>
            <a:endCxn id="13" idx="1"/>
          </p:cNvCxnSpPr>
          <p:nvPr/>
        </p:nvCxnSpPr>
        <p:spPr>
          <a:xfrm>
            <a:off x="2761454" y="1905562"/>
            <a:ext cx="1202238" cy="162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2761454" y="2919662"/>
            <a:ext cx="63175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761454" y="4067438"/>
            <a:ext cx="601119"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049753" y="5125645"/>
            <a:ext cx="3635760" cy="369332"/>
          </a:xfrm>
          <a:prstGeom prst="rect">
            <a:avLst/>
          </a:prstGeom>
        </p:spPr>
        <p:txBody>
          <a:bodyPr wrap="square">
            <a:spAutoFit/>
          </a:bodyPr>
          <a:lstStyle/>
          <a:p>
            <a:r>
              <a:rPr lang="zh-TW" altLang="en-US" sz="1600" b="1" dirty="0">
                <a:latin typeface="微軟正黑體" panose="020B0604030504040204" pitchFamily="34" charset="-120"/>
                <a:ea typeface="微軟正黑體" panose="020B0604030504040204" pitchFamily="34" charset="-120"/>
              </a:rPr>
              <a:t>註釋</a:t>
            </a:r>
            <a:r>
              <a:rPr lang="en-US" altLang="zh-TW" sz="1600"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自</a:t>
            </a:r>
            <a:r>
              <a:rPr lang="en-US" altLang="zh-TW" sz="1600" dirty="0">
                <a:latin typeface="微軟正黑體" panose="020B0604030504040204" pitchFamily="34" charset="-120"/>
                <a:ea typeface="微軟正黑體" panose="020B0604030504040204" pitchFamily="34" charset="-120"/>
              </a:rPr>
              <a:t>106</a:t>
            </a:r>
            <a:r>
              <a:rPr lang="zh-TW" altLang="en-US" sz="1600" dirty="0">
                <a:latin typeface="微軟正黑體" panose="020B0604030504040204" pitchFamily="34" charset="-120"/>
                <a:ea typeface="微軟正黑體" panose="020B0604030504040204" pitchFamily="34" charset="-120"/>
              </a:rPr>
              <a:t> 開始帳號改成 </a:t>
            </a:r>
            <a:r>
              <a:rPr lang="en-US" altLang="zh-TW" sz="1600" dirty="0">
                <a:latin typeface="微軟正黑體" panose="020B0604030504040204" pitchFamily="34" charset="-120"/>
                <a:ea typeface="微軟正黑體" panose="020B0604030504040204" pitchFamily="34" charset="-120"/>
              </a:rPr>
              <a:t>12</a:t>
            </a:r>
            <a:r>
              <a:rPr lang="zh-TW" altLang="en-US" sz="1600" dirty="0">
                <a:latin typeface="微軟正黑體" panose="020B0604030504040204" pitchFamily="34" charset="-120"/>
                <a:ea typeface="微軟正黑體" panose="020B0604030504040204" pitchFamily="34" charset="-120"/>
              </a:rPr>
              <a:t>碼</a:t>
            </a:r>
            <a:endParaRPr lang="en-US" sz="1600" dirty="0"/>
          </a:p>
        </p:txBody>
      </p:sp>
      <p:cxnSp>
        <p:nvCxnSpPr>
          <p:cNvPr id="31" name="直線單箭頭接點 30"/>
          <p:cNvCxnSpPr/>
          <p:nvPr/>
        </p:nvCxnSpPr>
        <p:spPr>
          <a:xfrm>
            <a:off x="2936838" y="5310311"/>
            <a:ext cx="806823"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8479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向下箭號 10"/>
          <p:cNvSpPr/>
          <p:nvPr/>
        </p:nvSpPr>
        <p:spPr>
          <a:xfrm rot="19040976">
            <a:off x="6983505" y="2278217"/>
            <a:ext cx="738187" cy="1403888"/>
          </a:xfrm>
          <a:prstGeom prst="downArrow">
            <a:avLst/>
          </a:prstGeom>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627634" y="469626"/>
            <a:ext cx="7886700" cy="395270"/>
          </a:xfrm>
        </p:spPr>
        <p:txBody>
          <a:bodyPr>
            <a:normAutofit fontScale="90000"/>
          </a:bodyPr>
          <a:lstStyle/>
          <a:p>
            <a:r>
              <a:rPr lang="zh-TW" altLang="en-US" dirty="0">
                <a:latin typeface="微軟正黑體" panose="020B0604030504040204" pitchFamily="34" charset="-120"/>
                <a:ea typeface="微軟正黑體" panose="020B0604030504040204" pitchFamily="34" charset="-120"/>
              </a:rPr>
              <a:t>看圖說故事</a:t>
            </a:r>
          </a:p>
        </p:txBody>
      </p:sp>
      <p:pic>
        <p:nvPicPr>
          <p:cNvPr id="4" name="圖片 3"/>
          <p:cNvPicPr>
            <a:picLocks noChangeAspect="1"/>
          </p:cNvPicPr>
          <p:nvPr/>
        </p:nvPicPr>
        <p:blipFill>
          <a:blip r:embed="rId2"/>
          <a:stretch>
            <a:fillRect/>
          </a:stretch>
        </p:blipFill>
        <p:spPr>
          <a:xfrm>
            <a:off x="6312142" y="416371"/>
            <a:ext cx="2467022" cy="1580853"/>
          </a:xfrm>
          <a:prstGeom prst="rect">
            <a:avLst/>
          </a:prstGeom>
          <a:effectLst>
            <a:outerShdw blurRad="50800" dist="38100" dir="2700000" algn="tl" rotWithShape="0">
              <a:prstClr val="black">
                <a:alpha val="40000"/>
              </a:prstClr>
            </a:outerShdw>
          </a:effectLst>
        </p:spPr>
      </p:pic>
      <p:sp>
        <p:nvSpPr>
          <p:cNvPr id="5" name="矩形 4"/>
          <p:cNvSpPr/>
          <p:nvPr/>
        </p:nvSpPr>
        <p:spPr>
          <a:xfrm>
            <a:off x="7177603" y="24177"/>
            <a:ext cx="768159"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Email</a:t>
            </a:r>
            <a:endParaRPr lang="zh-TW" altLang="en-US" dirty="0"/>
          </a:p>
        </p:txBody>
      </p:sp>
      <p:sp>
        <p:nvSpPr>
          <p:cNvPr id="7" name="矩形 6"/>
          <p:cNvSpPr/>
          <p:nvPr/>
        </p:nvSpPr>
        <p:spPr>
          <a:xfrm>
            <a:off x="628647" y="2321980"/>
            <a:ext cx="8022659" cy="830997"/>
          </a:xfrm>
          <a:prstGeom prst="rect">
            <a:avLst/>
          </a:prstGeom>
        </p:spPr>
        <p:txBody>
          <a:bodyPr wrap="square">
            <a:spAutoFit/>
          </a:bodyPr>
          <a:lstStyle/>
          <a:p>
            <a:r>
              <a:rPr lang="zh-TW" altLang="en-US" sz="2400" b="1" dirty="0">
                <a:solidFill>
                  <a:srgbClr val="C00000"/>
                </a:solidFill>
                <a:latin typeface="微軟正黑體" panose="020B0604030504040204" pitchFamily="34" charset="-120"/>
                <a:ea typeface="微軟正黑體" panose="020B0604030504040204" pitchFamily="34" charset="-120"/>
              </a:rPr>
              <a:t>身為</a:t>
            </a:r>
            <a:r>
              <a:rPr lang="zh-TW" altLang="en-US" sz="2400" dirty="0">
                <a:latin typeface="微軟正黑體" panose="020B0604030504040204" pitchFamily="34" charset="-120"/>
                <a:ea typeface="微軟正黑體" panose="020B0604030504040204" pitchFamily="34" charset="-120"/>
              </a:rPr>
              <a:t>公司的一員</a:t>
            </a:r>
            <a:r>
              <a:rPr lang="en-CA" altLang="zh-TW" sz="2400" dirty="0">
                <a:latin typeface="微軟正黑體" panose="020B0604030504040204" pitchFamily="34" charset="-120"/>
                <a:ea typeface="微軟正黑體" panose="020B0604030504040204" pitchFamily="34" charset="-120"/>
              </a:rPr>
              <a:t>, </a:t>
            </a:r>
            <a:r>
              <a:rPr lang="zh-TW" altLang="en-US" sz="2400" b="1" dirty="0">
                <a:solidFill>
                  <a:srgbClr val="C00000"/>
                </a:solidFill>
                <a:latin typeface="微軟正黑體" panose="020B0604030504040204" pitchFamily="34" charset="-120"/>
                <a:ea typeface="微軟正黑體" panose="020B0604030504040204" pitchFamily="34" charset="-120"/>
              </a:rPr>
              <a:t>我希望</a:t>
            </a:r>
            <a:r>
              <a:rPr lang="zh-TW" altLang="en-US" sz="2400" dirty="0">
                <a:latin typeface="微軟正黑體" panose="020B0604030504040204" pitchFamily="34" charset="-120"/>
                <a:ea typeface="微軟正黑體" panose="020B0604030504040204" pitchFamily="34" charset="-120"/>
              </a:rPr>
              <a:t>可以透過電子郵件跟我的工作夥伴取得聯繫，</a:t>
            </a:r>
            <a:r>
              <a:rPr lang="zh-TW" altLang="en-US" sz="2400" b="1"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latin typeface="微軟正黑體" panose="020B0604030504040204" pitchFamily="34" charset="-120"/>
                <a:ea typeface="微軟正黑體" panose="020B0604030504040204" pitchFamily="34" charset="-120"/>
              </a:rPr>
              <a:t>便能在業務上進行溝通。</a:t>
            </a:r>
            <a:endParaRPr lang="en-CA" altLang="zh-TW" sz="2400" dirty="0">
              <a:latin typeface="微軟正黑體" panose="020B0604030504040204" pitchFamily="34" charset="-120"/>
              <a:ea typeface="微軟正黑體" panose="020B0604030504040204" pitchFamily="34" charset="-120"/>
            </a:endParaRPr>
          </a:p>
        </p:txBody>
      </p:sp>
      <p:sp>
        <p:nvSpPr>
          <p:cNvPr id="9" name="圓角矩形 8"/>
          <p:cNvSpPr/>
          <p:nvPr/>
        </p:nvSpPr>
        <p:spPr>
          <a:xfrm>
            <a:off x="628648" y="1581288"/>
            <a:ext cx="2201177" cy="39463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zh-TW" altLang="en-US">
                <a:latin typeface="微軟正黑體" panose="020B0604030504040204" pitchFamily="34" charset="-120"/>
                <a:ea typeface="微軟正黑體" panose="020B0604030504040204" pitchFamily="34" charset="-120"/>
              </a:rPr>
              <a:t>較大的使用者故事</a:t>
            </a:r>
            <a:endParaRPr lang="zh-TW" altLang="en-US" dirty="0"/>
          </a:p>
        </p:txBody>
      </p:sp>
      <p:sp>
        <p:nvSpPr>
          <p:cNvPr id="10" name="圓角矩形 9"/>
          <p:cNvSpPr/>
          <p:nvPr/>
        </p:nvSpPr>
        <p:spPr>
          <a:xfrm>
            <a:off x="628650" y="3436831"/>
            <a:ext cx="3154078" cy="39463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zh-TW" altLang="en-US" dirty="0">
                <a:latin typeface="微軟正黑體" panose="020B0604030504040204" pitchFamily="34" charset="-120"/>
                <a:ea typeface="微軟正黑體" panose="020B0604030504040204" pitchFamily="34" charset="-120"/>
              </a:rPr>
              <a:t>衍生出許多小的使用者故事</a:t>
            </a:r>
            <a:endParaRPr lang="zh-TW" altLang="en-US" dirty="0"/>
          </a:p>
        </p:txBody>
      </p:sp>
      <p:sp>
        <p:nvSpPr>
          <p:cNvPr id="13" name="矩形 12"/>
          <p:cNvSpPr/>
          <p:nvPr/>
        </p:nvSpPr>
        <p:spPr>
          <a:xfrm>
            <a:off x="7160130" y="3604268"/>
            <a:ext cx="1571264" cy="461665"/>
          </a:xfrm>
          <a:prstGeom prst="rect">
            <a:avLst/>
          </a:prstGeom>
        </p:spPr>
        <p:txBody>
          <a:bodyPr wrap="none">
            <a:spAutoFit/>
          </a:bodyPr>
          <a:lstStyle/>
          <a:p>
            <a:r>
              <a:rPr lang="zh-TW" altLang="en-US" sz="2400" b="1" dirty="0">
                <a:solidFill>
                  <a:srgbClr val="C00000"/>
                </a:solidFill>
                <a:latin typeface="微軟正黑體" panose="020B0604030504040204" pitchFamily="34" charset="-120"/>
                <a:ea typeface="微軟正黑體" panose="020B0604030504040204" pitchFamily="34" charset="-120"/>
              </a:rPr>
              <a:t>目標</a:t>
            </a:r>
            <a:r>
              <a:rPr lang="en-US" altLang="zh-TW" sz="2400" b="1" dirty="0">
                <a:solidFill>
                  <a:srgbClr val="C00000"/>
                </a:solidFill>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溝通</a:t>
            </a:r>
            <a:endParaRPr lang="zh-TW" altLang="en-US" sz="2400" b="1" dirty="0">
              <a:solidFill>
                <a:srgbClr val="C00000"/>
              </a:solidFill>
            </a:endParaRPr>
          </a:p>
        </p:txBody>
      </p:sp>
      <p:sp>
        <p:nvSpPr>
          <p:cNvPr id="14" name="矩形 13"/>
          <p:cNvSpPr/>
          <p:nvPr/>
        </p:nvSpPr>
        <p:spPr>
          <a:xfrm>
            <a:off x="628649" y="5272813"/>
            <a:ext cx="8022659" cy="830997"/>
          </a:xfrm>
          <a:prstGeom prst="rect">
            <a:avLst/>
          </a:prstGeom>
        </p:spPr>
        <p:txBody>
          <a:bodyPr wrap="square">
            <a:spAutoFit/>
          </a:bodyPr>
          <a:lstStyle/>
          <a:p>
            <a:r>
              <a:rPr lang="zh-TW" altLang="en-US" sz="2400" b="1" dirty="0">
                <a:solidFill>
                  <a:srgbClr val="C00000"/>
                </a:solidFill>
                <a:latin typeface="微軟正黑體" panose="020B0604030504040204" pitchFamily="34" charset="-120"/>
                <a:ea typeface="微軟正黑體" panose="020B0604030504040204" pitchFamily="34" charset="-120"/>
              </a:rPr>
              <a:t>身為</a:t>
            </a:r>
            <a:r>
              <a:rPr lang="zh-TW" altLang="en-US" sz="2400" dirty="0">
                <a:latin typeface="微軟正黑體" panose="020B0604030504040204" pitchFamily="34" charset="-120"/>
                <a:ea typeface="微軟正黑體" panose="020B0604030504040204" pitchFamily="34" charset="-120"/>
              </a:rPr>
              <a:t>公司的一員</a:t>
            </a:r>
            <a:r>
              <a:rPr lang="en-CA" altLang="zh-TW" sz="2400" dirty="0">
                <a:latin typeface="微軟正黑體" panose="020B0604030504040204" pitchFamily="34" charset="-120"/>
                <a:ea typeface="微軟正黑體" panose="020B0604030504040204" pitchFamily="34" charset="-120"/>
              </a:rPr>
              <a:t>, </a:t>
            </a:r>
            <a:r>
              <a:rPr lang="zh-TW" altLang="en-US" sz="2400" b="1" dirty="0">
                <a:solidFill>
                  <a:srgbClr val="C00000"/>
                </a:solidFill>
                <a:latin typeface="微軟正黑體" panose="020B0604030504040204" pitchFamily="34" charset="-120"/>
                <a:ea typeface="微軟正黑體" panose="020B0604030504040204" pitchFamily="34" charset="-120"/>
              </a:rPr>
              <a:t>我希望</a:t>
            </a:r>
            <a:r>
              <a:rPr lang="zh-TW" altLang="en-US" sz="2400" dirty="0">
                <a:latin typeface="微軟正黑體" panose="020B0604030504040204" pitchFamily="34" charset="-120"/>
                <a:ea typeface="微軟正黑體" panose="020B0604030504040204" pitchFamily="34" charset="-120"/>
              </a:rPr>
              <a:t>可以透過電子郵件傳遞文件，</a:t>
            </a:r>
            <a:r>
              <a:rPr lang="zh-TW" altLang="en-US" sz="2400" b="1"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latin typeface="微軟正黑體" panose="020B0604030504040204" pitchFamily="34" charset="-120"/>
                <a:ea typeface="微軟正黑體" panose="020B0604030504040204" pitchFamily="34" charset="-120"/>
              </a:rPr>
              <a:t>便能直接在</a:t>
            </a:r>
            <a:r>
              <a:rPr lang="en-US" altLang="zh-TW" sz="2400" dirty="0">
                <a:latin typeface="微軟正黑體" panose="020B0604030504040204" pitchFamily="34" charset="-120"/>
                <a:ea typeface="微軟正黑體" panose="020B0604030504040204" pitchFamily="34" charset="-120"/>
              </a:rPr>
              <a:t>email </a:t>
            </a:r>
            <a:r>
              <a:rPr lang="zh-TW" altLang="en-US" sz="2400" dirty="0">
                <a:latin typeface="微軟正黑體" panose="020B0604030504040204" pitchFamily="34" charset="-120"/>
                <a:ea typeface="微軟正黑體" panose="020B0604030504040204" pitchFamily="34" charset="-120"/>
              </a:rPr>
              <a:t>中進行文件的傳遞。</a:t>
            </a:r>
            <a:endParaRPr lang="en-CA" altLang="zh-TW" sz="2400" dirty="0">
              <a:latin typeface="微軟正黑體" panose="020B0604030504040204" pitchFamily="34" charset="-120"/>
              <a:ea typeface="微軟正黑體" panose="020B0604030504040204" pitchFamily="34" charset="-120"/>
            </a:endParaRPr>
          </a:p>
        </p:txBody>
      </p:sp>
      <p:sp>
        <p:nvSpPr>
          <p:cNvPr id="15" name="矩形 14"/>
          <p:cNvSpPr/>
          <p:nvPr/>
        </p:nvSpPr>
        <p:spPr>
          <a:xfrm>
            <a:off x="628648" y="4264639"/>
            <a:ext cx="8022659" cy="830997"/>
          </a:xfrm>
          <a:prstGeom prst="rect">
            <a:avLst/>
          </a:prstGeom>
        </p:spPr>
        <p:txBody>
          <a:bodyPr wrap="square">
            <a:spAutoFit/>
          </a:bodyPr>
          <a:lstStyle/>
          <a:p>
            <a:r>
              <a:rPr lang="zh-TW" altLang="en-US" sz="2400" b="1" dirty="0">
                <a:solidFill>
                  <a:srgbClr val="C00000"/>
                </a:solidFill>
                <a:latin typeface="微軟正黑體" panose="020B0604030504040204" pitchFamily="34" charset="-120"/>
                <a:ea typeface="微軟正黑體" panose="020B0604030504040204" pitchFamily="34" charset="-120"/>
              </a:rPr>
              <a:t>身為</a:t>
            </a:r>
            <a:r>
              <a:rPr lang="zh-TW" altLang="en-US" sz="2400" dirty="0">
                <a:latin typeface="微軟正黑體" panose="020B0604030504040204" pitchFamily="34" charset="-120"/>
                <a:ea typeface="微軟正黑體" panose="020B0604030504040204" pitchFamily="34" charset="-120"/>
              </a:rPr>
              <a:t>公司的一員</a:t>
            </a:r>
            <a:r>
              <a:rPr lang="en-CA" altLang="zh-TW" sz="2400" dirty="0">
                <a:latin typeface="微軟正黑體" panose="020B0604030504040204" pitchFamily="34" charset="-120"/>
                <a:ea typeface="微軟正黑體" panose="020B0604030504040204" pitchFamily="34" charset="-120"/>
              </a:rPr>
              <a:t>, </a:t>
            </a:r>
            <a:r>
              <a:rPr lang="zh-TW" altLang="en-US" sz="2400" b="1" dirty="0">
                <a:solidFill>
                  <a:srgbClr val="C00000"/>
                </a:solidFill>
                <a:latin typeface="微軟正黑體" panose="020B0604030504040204" pitchFamily="34" charset="-120"/>
                <a:ea typeface="微軟正黑體" panose="020B0604030504040204" pitchFamily="34" charset="-120"/>
              </a:rPr>
              <a:t>我希望</a:t>
            </a:r>
            <a:r>
              <a:rPr lang="zh-TW" altLang="en-US" sz="2400" dirty="0">
                <a:latin typeface="微軟正黑體" panose="020B0604030504040204" pitchFamily="34" charset="-120"/>
                <a:ea typeface="微軟正黑體" panose="020B0604030504040204" pitchFamily="34" charset="-120"/>
              </a:rPr>
              <a:t>可以透過電子郵件進行工作溝通，</a:t>
            </a:r>
            <a:r>
              <a:rPr lang="zh-TW" altLang="en-US" sz="2400" b="1" dirty="0">
                <a:solidFill>
                  <a:srgbClr val="C00000"/>
                </a:solidFill>
                <a:latin typeface="微軟正黑體" panose="020B0604030504040204" pitchFamily="34" charset="-120"/>
                <a:ea typeface="微軟正黑體" panose="020B0604030504040204" pitchFamily="34" charset="-120"/>
              </a:rPr>
              <a:t>從此以後</a:t>
            </a:r>
            <a:r>
              <a:rPr lang="zh-TW" altLang="en-US" sz="2400" dirty="0">
                <a:latin typeface="微軟正黑體" panose="020B0604030504040204" pitchFamily="34" charset="-120"/>
                <a:ea typeface="微軟正黑體" panose="020B0604030504040204" pitchFamily="34" charset="-120"/>
              </a:rPr>
              <a:t>便能直接在</a:t>
            </a:r>
            <a:r>
              <a:rPr lang="en-US" altLang="zh-TW" sz="2400" dirty="0">
                <a:latin typeface="微軟正黑體" panose="020B0604030504040204" pitchFamily="34" charset="-120"/>
                <a:ea typeface="微軟正黑體" panose="020B0604030504040204" pitchFamily="34" charset="-120"/>
              </a:rPr>
              <a:t>email </a:t>
            </a:r>
            <a:r>
              <a:rPr lang="zh-TW" altLang="en-US" sz="2400" dirty="0">
                <a:latin typeface="微軟正黑體" panose="020B0604030504040204" pitchFamily="34" charset="-120"/>
                <a:ea typeface="微軟正黑體" panose="020B0604030504040204" pitchFamily="34" charset="-120"/>
              </a:rPr>
              <a:t>傳遞訊息。</a:t>
            </a:r>
            <a:endParaRPr lang="en-CA" altLang="zh-TW" sz="2400" dirty="0">
              <a:latin typeface="微軟正黑體" panose="020B0604030504040204" pitchFamily="34" charset="-120"/>
              <a:ea typeface="微軟正黑體" panose="020B0604030504040204" pitchFamily="34" charset="-120"/>
            </a:endParaRPr>
          </a:p>
        </p:txBody>
      </p:sp>
      <p:sp>
        <p:nvSpPr>
          <p:cNvPr id="16" name="矩形 15"/>
          <p:cNvSpPr/>
          <p:nvPr/>
        </p:nvSpPr>
        <p:spPr>
          <a:xfrm>
            <a:off x="628648" y="5842337"/>
            <a:ext cx="715260" cy="1015663"/>
          </a:xfrm>
          <a:prstGeom prst="rect">
            <a:avLst/>
          </a:prstGeom>
        </p:spPr>
        <p:txBody>
          <a:bodyPr wrap="none">
            <a:spAutoFit/>
          </a:bodyPr>
          <a:lstStyle/>
          <a:p>
            <a:r>
              <a:rPr lang="en-US" altLang="zh-TW" sz="6000" dirty="0"/>
              <a:t>…</a:t>
            </a:r>
            <a:endParaRPr lang="zh-TW" altLang="en-US" sz="6000" dirty="0"/>
          </a:p>
        </p:txBody>
      </p:sp>
    </p:spTree>
    <p:extLst>
      <p:ext uri="{BB962C8B-B14F-4D97-AF65-F5344CB8AC3E}">
        <p14:creationId xmlns:p14="http://schemas.microsoft.com/office/powerpoint/2010/main" val="791531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488" y="2687575"/>
            <a:ext cx="5454183" cy="3509491"/>
          </a:xfrm>
          <a:prstGeom prst="rect">
            <a:avLst/>
          </a:prstGeom>
          <a:effectLst>
            <a:outerShdw blurRad="50800" dist="38100" dir="2700000" algn="tl" rotWithShape="0">
              <a:prstClr val="black">
                <a:alpha val="40000"/>
              </a:prstClr>
            </a:outerShdw>
          </a:effectLst>
        </p:spPr>
      </p:pic>
      <p:pic>
        <p:nvPicPr>
          <p:cNvPr id="5" name="圖片 4"/>
          <p:cNvPicPr>
            <a:picLocks noChangeAspect="1"/>
          </p:cNvPicPr>
          <p:nvPr/>
        </p:nvPicPr>
        <p:blipFill>
          <a:blip r:embed="rId3"/>
          <a:stretch>
            <a:fillRect/>
          </a:stretch>
        </p:blipFill>
        <p:spPr>
          <a:xfrm>
            <a:off x="4029898" y="504333"/>
            <a:ext cx="1636010" cy="1048345"/>
          </a:xfrm>
          <a:prstGeom prst="rect">
            <a:avLst/>
          </a:prstGeom>
          <a:effectLst>
            <a:outerShdw blurRad="50800" dist="38100" dir="2700000" algn="tl" rotWithShape="0">
              <a:prstClr val="black">
                <a:alpha val="40000"/>
              </a:prstClr>
            </a:outerShdw>
          </a:effectLst>
        </p:spPr>
      </p:pic>
      <p:sp>
        <p:nvSpPr>
          <p:cNvPr id="6" name="向右箭號 5"/>
          <p:cNvSpPr/>
          <p:nvPr/>
        </p:nvSpPr>
        <p:spPr>
          <a:xfrm rot="5400000">
            <a:off x="4593990" y="1988139"/>
            <a:ext cx="507824" cy="505643"/>
          </a:xfrm>
          <a:prstGeom prst="striped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3"/>
              </a:solidFill>
            </a:endParaRPr>
          </a:p>
        </p:txBody>
      </p:sp>
      <p:cxnSp>
        <p:nvCxnSpPr>
          <p:cNvPr id="3" name="直線接點 2"/>
          <p:cNvCxnSpPr/>
          <p:nvPr/>
        </p:nvCxnSpPr>
        <p:spPr>
          <a:xfrm flipV="1">
            <a:off x="5532812" y="448328"/>
            <a:ext cx="736607" cy="1628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665908" y="106396"/>
            <a:ext cx="1569660"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收方郵件地址</a:t>
            </a:r>
            <a:endParaRPr lang="zh-TW" altLang="en-US" dirty="0"/>
          </a:p>
        </p:txBody>
      </p:sp>
      <p:cxnSp>
        <p:nvCxnSpPr>
          <p:cNvPr id="8" name="直線接點 7"/>
          <p:cNvCxnSpPr/>
          <p:nvPr/>
        </p:nvCxnSpPr>
        <p:spPr>
          <a:xfrm>
            <a:off x="5532812" y="709639"/>
            <a:ext cx="95798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490800" y="524973"/>
            <a:ext cx="646331"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主旨</a:t>
            </a:r>
            <a:endParaRPr lang="zh-TW" altLang="en-US" dirty="0"/>
          </a:p>
        </p:txBody>
      </p:sp>
      <p:cxnSp>
        <p:nvCxnSpPr>
          <p:cNvPr id="12" name="直線接點 11"/>
          <p:cNvCxnSpPr/>
          <p:nvPr/>
        </p:nvCxnSpPr>
        <p:spPr>
          <a:xfrm>
            <a:off x="5519038" y="1179673"/>
            <a:ext cx="95798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490800" y="1034285"/>
            <a:ext cx="646331" cy="369332"/>
          </a:xfrm>
          <a:prstGeom prst="rect">
            <a:avLst/>
          </a:prstGeom>
        </p:spPr>
        <p:txBody>
          <a:bodyPr wrap="none">
            <a:spAutoFit/>
          </a:bodyPr>
          <a:lstStyle/>
          <a:p>
            <a:r>
              <a:rPr lang="zh-TW" altLang="en-US" dirty="0"/>
              <a:t>內文</a:t>
            </a:r>
          </a:p>
        </p:txBody>
      </p:sp>
      <p:sp>
        <p:nvSpPr>
          <p:cNvPr id="14" name="向左箭號 13"/>
          <p:cNvSpPr/>
          <p:nvPr/>
        </p:nvSpPr>
        <p:spPr>
          <a:xfrm>
            <a:off x="7873465" y="3297719"/>
            <a:ext cx="231007" cy="38501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5" name="矩形 14"/>
          <p:cNvSpPr/>
          <p:nvPr/>
        </p:nvSpPr>
        <p:spPr>
          <a:xfrm>
            <a:off x="8227865" y="3028559"/>
            <a:ext cx="646331" cy="923330"/>
          </a:xfrm>
          <a:prstGeom prst="rect">
            <a:avLst/>
          </a:prstGeom>
        </p:spPr>
        <p:txBody>
          <a:bodyPr wrap="none">
            <a:spAutoFit/>
          </a:bodyPr>
          <a:lstStyle/>
          <a:p>
            <a:r>
              <a:rPr lang="zh-TW" altLang="en-US" dirty="0"/>
              <a:t>內文</a:t>
            </a:r>
            <a:endParaRPr lang="en-US" altLang="zh-TW" dirty="0"/>
          </a:p>
          <a:p>
            <a:r>
              <a:rPr lang="zh-TW" altLang="en-US" dirty="0"/>
              <a:t>編寫</a:t>
            </a:r>
            <a:endParaRPr lang="en-US" altLang="zh-TW" dirty="0"/>
          </a:p>
          <a:p>
            <a:r>
              <a:rPr lang="zh-TW" altLang="en-US" dirty="0"/>
              <a:t>工具</a:t>
            </a:r>
          </a:p>
        </p:txBody>
      </p:sp>
      <p:sp>
        <p:nvSpPr>
          <p:cNvPr id="16" name="向左箭號 15"/>
          <p:cNvSpPr/>
          <p:nvPr/>
        </p:nvSpPr>
        <p:spPr>
          <a:xfrm>
            <a:off x="7882829" y="5810451"/>
            <a:ext cx="231007" cy="38501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8248263" y="5679790"/>
            <a:ext cx="646331" cy="646331"/>
          </a:xfrm>
          <a:prstGeom prst="rect">
            <a:avLst/>
          </a:prstGeom>
        </p:spPr>
        <p:txBody>
          <a:bodyPr wrap="none">
            <a:spAutoFit/>
          </a:bodyPr>
          <a:lstStyle/>
          <a:p>
            <a:r>
              <a:rPr lang="zh-TW" altLang="en-US" dirty="0"/>
              <a:t>狀態</a:t>
            </a:r>
            <a:endParaRPr lang="en-US" altLang="zh-TW" dirty="0"/>
          </a:p>
          <a:p>
            <a:r>
              <a:rPr lang="zh-TW" altLang="en-US" dirty="0"/>
              <a:t>顯示</a:t>
            </a:r>
          </a:p>
        </p:txBody>
      </p:sp>
      <p:sp>
        <p:nvSpPr>
          <p:cNvPr id="18" name="向右箭號 17"/>
          <p:cNvSpPr/>
          <p:nvPr/>
        </p:nvSpPr>
        <p:spPr>
          <a:xfrm>
            <a:off x="1713339" y="2861348"/>
            <a:ext cx="293487" cy="382884"/>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92383" y="2894400"/>
            <a:ext cx="877163" cy="923330"/>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程式的</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各種功</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能選項</a:t>
            </a:r>
          </a:p>
        </p:txBody>
      </p:sp>
      <p:sp>
        <p:nvSpPr>
          <p:cNvPr id="20" name="向右箭號 19"/>
          <p:cNvSpPr/>
          <p:nvPr/>
        </p:nvSpPr>
        <p:spPr>
          <a:xfrm>
            <a:off x="1713338" y="4396838"/>
            <a:ext cx="293487" cy="382884"/>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807798" y="4456556"/>
            <a:ext cx="646331" cy="646331"/>
          </a:xfrm>
          <a:prstGeom prst="rect">
            <a:avLst/>
          </a:prstGeom>
        </p:spPr>
        <p:txBody>
          <a:bodyPr wrap="none">
            <a:spAutoFit/>
          </a:bodyPr>
          <a:lstStyle/>
          <a:p>
            <a:r>
              <a:rPr lang="zh-TW" altLang="en-US" dirty="0"/>
              <a:t>基本</a:t>
            </a:r>
            <a:endParaRPr lang="en-US" altLang="zh-TW" dirty="0"/>
          </a:p>
          <a:p>
            <a:r>
              <a:rPr lang="zh-TW" altLang="en-US" dirty="0"/>
              <a:t>操作</a:t>
            </a:r>
          </a:p>
        </p:txBody>
      </p:sp>
      <p:sp>
        <p:nvSpPr>
          <p:cNvPr id="22" name="雲朵形圖說文字 21"/>
          <p:cNvSpPr/>
          <p:nvPr/>
        </p:nvSpPr>
        <p:spPr>
          <a:xfrm>
            <a:off x="692383" y="1704903"/>
            <a:ext cx="1519291" cy="564289"/>
          </a:xfrm>
          <a:prstGeom prst="cloudCallout">
            <a:avLst>
              <a:gd name="adj1" fmla="val 52720"/>
              <a:gd name="adj2" fmla="val 948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rPr>
              <a:t>實 務</a:t>
            </a:r>
          </a:p>
        </p:txBody>
      </p:sp>
      <p:sp>
        <p:nvSpPr>
          <p:cNvPr id="24" name="雲朵形圖說文字 23"/>
          <p:cNvSpPr/>
          <p:nvPr/>
        </p:nvSpPr>
        <p:spPr>
          <a:xfrm>
            <a:off x="7512302" y="150647"/>
            <a:ext cx="1471923" cy="525700"/>
          </a:xfrm>
          <a:prstGeom prst="cloudCallout">
            <a:avLst>
              <a:gd name="adj1" fmla="val -70093"/>
              <a:gd name="adj2" fmla="val 7489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a:solidFill>
                  <a:schemeClr val="bg1"/>
                </a:solidFill>
                <a:latin typeface="微軟正黑體" panose="020B0604030504040204" pitchFamily="34" charset="-120"/>
                <a:ea typeface="微軟正黑體" panose="020B0604030504040204" pitchFamily="34" charset="-120"/>
              </a:rPr>
              <a:t>構 想</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2" name="矩形 1"/>
          <p:cNvSpPr/>
          <p:nvPr/>
        </p:nvSpPr>
        <p:spPr>
          <a:xfrm>
            <a:off x="108022" y="248698"/>
            <a:ext cx="1800493"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運用畫面作溝通</a:t>
            </a:r>
            <a:endParaRPr lang="zh-TW" altLang="en-US" dirty="0"/>
          </a:p>
        </p:txBody>
      </p:sp>
    </p:spTree>
    <p:extLst>
      <p:ext uri="{BB962C8B-B14F-4D97-AF65-F5344CB8AC3E}">
        <p14:creationId xmlns:p14="http://schemas.microsoft.com/office/powerpoint/2010/main" val="1803237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圖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2427" y="1959306"/>
            <a:ext cx="515126" cy="456505"/>
          </a:xfrm>
          <a:prstGeom prst="rect">
            <a:avLst/>
          </a:prstGeom>
        </p:spPr>
      </p:pic>
      <p:sp>
        <p:nvSpPr>
          <p:cNvPr id="59" name="矩形 58"/>
          <p:cNvSpPr/>
          <p:nvPr/>
        </p:nvSpPr>
        <p:spPr>
          <a:xfrm>
            <a:off x="6164456" y="4152229"/>
            <a:ext cx="1339668" cy="913424"/>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4657369" y="1441299"/>
            <a:ext cx="1841205" cy="1072283"/>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3125430" y="4015254"/>
            <a:ext cx="1747849" cy="2534401"/>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1525308" y="4029317"/>
            <a:ext cx="1403719" cy="2110822"/>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318319" y="3027660"/>
            <a:ext cx="574196" cy="300082"/>
          </a:xfrm>
          <a:prstGeom prst="rect">
            <a:avLst/>
          </a:prstGeom>
        </p:spPr>
        <p:txBody>
          <a:bodyPr wrap="none">
            <a:spAutoFit/>
          </a:bodyPr>
          <a:lstStyle/>
          <a:p>
            <a:pPr algn="ctr"/>
            <a:r>
              <a:rPr lang="zh-TW" altLang="en-US" sz="1350" b="1" dirty="0">
                <a:latin typeface="微軟正黑體" panose="020B0604030504040204" pitchFamily="34" charset="-120"/>
                <a:ea typeface="微軟正黑體" panose="020B0604030504040204" pitchFamily="34" charset="-120"/>
              </a:rPr>
              <a:t>學員</a:t>
            </a:r>
            <a:r>
              <a:rPr lang="en-US" altLang="zh-TW" sz="1350" b="1" dirty="0">
                <a:latin typeface="微軟正黑體" panose="020B0604030504040204" pitchFamily="34" charset="-120"/>
                <a:ea typeface="微軟正黑體" panose="020B0604030504040204" pitchFamily="34" charset="-120"/>
              </a:rPr>
              <a:t> </a:t>
            </a:r>
          </a:p>
        </p:txBody>
      </p:sp>
      <p:sp>
        <p:nvSpPr>
          <p:cNvPr id="13" name="矩形 12"/>
          <p:cNvSpPr/>
          <p:nvPr/>
        </p:nvSpPr>
        <p:spPr>
          <a:xfrm>
            <a:off x="7677609" y="2842457"/>
            <a:ext cx="1456143" cy="261610"/>
          </a:xfrm>
          <a:prstGeom prst="rect">
            <a:avLst/>
          </a:prstGeom>
        </p:spPr>
        <p:txBody>
          <a:bodyPr wrap="square">
            <a:spAutoFit/>
          </a:bodyPr>
          <a:lstStyle/>
          <a:p>
            <a:r>
              <a:rPr lang="en-US" altLang="zh-TW" sz="1100" b="1" dirty="0">
                <a:latin typeface="微軟正黑體" panose="020B0604030504040204" pitchFamily="34" charset="-120"/>
                <a:ea typeface="微軟正黑體" panose="020B0604030504040204" pitchFamily="34" charset="-120"/>
              </a:rPr>
              <a:t>Sprint</a:t>
            </a:r>
            <a:r>
              <a:rPr lang="zh-TW" altLang="en-US" sz="1100" b="1" dirty="0">
                <a:latin typeface="微軟正黑體" panose="020B0604030504040204" pitchFamily="34" charset="-120"/>
                <a:ea typeface="微軟正黑體" panose="020B0604030504040204" pitchFamily="34" charset="-120"/>
              </a:rPr>
              <a:t> </a:t>
            </a:r>
            <a:r>
              <a:rPr lang="en-US" altLang="zh-TW" sz="1100" b="1" dirty="0">
                <a:latin typeface="微軟正黑體" panose="020B0604030504040204" pitchFamily="34" charset="-120"/>
                <a:ea typeface="微軟正黑體" panose="020B0604030504040204" pitchFamily="34" charset="-120"/>
              </a:rPr>
              <a:t>Backlog</a:t>
            </a:r>
            <a:endParaRPr lang="zh-TW" altLang="en-US" sz="1100" b="1" dirty="0">
              <a:latin typeface="微軟正黑體" panose="020B0604030504040204" pitchFamily="34" charset="-120"/>
              <a:ea typeface="微軟正黑體" panose="020B0604030504040204" pitchFamily="34" charset="-120"/>
            </a:endParaRPr>
          </a:p>
        </p:txBody>
      </p:sp>
      <p:sp>
        <p:nvSpPr>
          <p:cNvPr id="22" name="矩形 21"/>
          <p:cNvSpPr/>
          <p:nvPr/>
        </p:nvSpPr>
        <p:spPr>
          <a:xfrm>
            <a:off x="3640865" y="169935"/>
            <a:ext cx="2396810" cy="415498"/>
          </a:xfrm>
          <a:prstGeom prst="rect">
            <a:avLst/>
          </a:prstGeom>
        </p:spPr>
        <p:txBody>
          <a:bodyPr wrap="none">
            <a:spAutoFit/>
          </a:bodyPr>
          <a:lstStyle/>
          <a:p>
            <a:r>
              <a:rPr lang="zh-TW" altLang="en-US" sz="2100" b="1" spc="300" dirty="0">
                <a:latin typeface="微軟正黑體" panose="020B0604030504040204" pitchFamily="34" charset="-120"/>
                <a:ea typeface="微軟正黑體" panose="020B0604030504040204" pitchFamily="34" charset="-120"/>
              </a:rPr>
              <a:t>課程</a:t>
            </a:r>
            <a:r>
              <a:rPr lang="en-US" altLang="zh-TW" sz="2100" b="1" spc="300" dirty="0">
                <a:latin typeface="微軟正黑體" panose="020B0604030504040204" pitchFamily="34" charset="-120"/>
                <a:ea typeface="微軟正黑體" panose="020B0604030504040204" pitchFamily="34" charset="-120"/>
              </a:rPr>
              <a:t> </a:t>
            </a:r>
            <a:r>
              <a:rPr lang="zh-TW" altLang="en-US" sz="2100" b="1" spc="225" dirty="0">
                <a:latin typeface="微軟正黑體" panose="020B0604030504040204" pitchFamily="34" charset="-120"/>
                <a:ea typeface="微軟正黑體" panose="020B0604030504040204" pitchFamily="34" charset="-120"/>
              </a:rPr>
              <a:t>場景示意圖</a:t>
            </a:r>
          </a:p>
        </p:txBody>
      </p:sp>
      <p:cxnSp>
        <p:nvCxnSpPr>
          <p:cNvPr id="24" name="直線接點 23"/>
          <p:cNvCxnSpPr/>
          <p:nvPr/>
        </p:nvCxnSpPr>
        <p:spPr>
          <a:xfrm>
            <a:off x="1189220" y="2374917"/>
            <a:ext cx="0" cy="599301"/>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直線接點 24"/>
          <p:cNvCxnSpPr/>
          <p:nvPr/>
        </p:nvCxnSpPr>
        <p:spPr>
          <a:xfrm>
            <a:off x="7565368" y="2385410"/>
            <a:ext cx="0" cy="599301"/>
          </a:xfrm>
          <a:prstGeom prst="line">
            <a:avLst/>
          </a:prstGeom>
        </p:spPr>
        <p:style>
          <a:lnRef idx="1">
            <a:schemeClr val="accent3"/>
          </a:lnRef>
          <a:fillRef idx="0">
            <a:schemeClr val="accent3"/>
          </a:fillRef>
          <a:effectRef idx="0">
            <a:schemeClr val="accent3"/>
          </a:effectRef>
          <a:fontRef idx="minor">
            <a:schemeClr val="tx1"/>
          </a:fontRef>
        </p:style>
      </p:cxnSp>
      <p:sp>
        <p:nvSpPr>
          <p:cNvPr id="26" name="矩形 25"/>
          <p:cNvSpPr/>
          <p:nvPr/>
        </p:nvSpPr>
        <p:spPr>
          <a:xfrm>
            <a:off x="342818" y="2374916"/>
            <a:ext cx="588623" cy="253916"/>
          </a:xfrm>
          <a:prstGeom prst="rect">
            <a:avLst/>
          </a:prstGeom>
        </p:spPr>
        <p:txBody>
          <a:bodyPr wrap="none">
            <a:spAutoFit/>
          </a:bodyPr>
          <a:lstStyle/>
          <a:p>
            <a:r>
              <a:rPr lang="zh-TW" altLang="en-US" sz="1050" b="1" dirty="0">
                <a:solidFill>
                  <a:schemeClr val="accent1"/>
                </a:solidFill>
                <a:latin typeface="微軟正黑體" panose="020B0604030504040204" pitchFamily="34" charset="-120"/>
                <a:ea typeface="微軟正黑體" panose="020B0604030504040204" pitchFamily="34" charset="-120"/>
              </a:rPr>
              <a:t>涉及人</a:t>
            </a:r>
          </a:p>
        </p:txBody>
      </p:sp>
      <p:sp>
        <p:nvSpPr>
          <p:cNvPr id="27" name="矩形 26"/>
          <p:cNvSpPr/>
          <p:nvPr/>
        </p:nvSpPr>
        <p:spPr>
          <a:xfrm>
            <a:off x="7973653" y="2385408"/>
            <a:ext cx="588623" cy="253916"/>
          </a:xfrm>
          <a:prstGeom prst="rect">
            <a:avLst/>
          </a:prstGeom>
        </p:spPr>
        <p:txBody>
          <a:bodyPr wrap="none">
            <a:spAutoFit/>
          </a:bodyPr>
          <a:lstStyle/>
          <a:p>
            <a:r>
              <a:rPr lang="zh-TW" altLang="en-US" sz="1050" b="1" dirty="0">
                <a:solidFill>
                  <a:schemeClr val="accent1"/>
                </a:solidFill>
                <a:latin typeface="微軟正黑體" panose="020B0604030504040204" pitchFamily="34" charset="-120"/>
                <a:ea typeface="微軟正黑體" panose="020B0604030504040204" pitchFamily="34" charset="-120"/>
              </a:rPr>
              <a:t>標的物</a:t>
            </a:r>
          </a:p>
        </p:txBody>
      </p:sp>
      <p:cxnSp>
        <p:nvCxnSpPr>
          <p:cNvPr id="41" name="直線單箭頭接點 40"/>
          <p:cNvCxnSpPr>
            <a:stCxn id="26" idx="3"/>
          </p:cNvCxnSpPr>
          <p:nvPr/>
        </p:nvCxnSpPr>
        <p:spPr>
          <a:xfrm flipV="1">
            <a:off x="931441" y="2495172"/>
            <a:ext cx="260633" cy="670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flipV="1">
            <a:off x="7573846" y="2498593"/>
            <a:ext cx="348725" cy="111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74187" y="3642196"/>
            <a:ext cx="913242" cy="3077766"/>
          </a:xfrm>
          <a:prstGeom prst="rect">
            <a:avLst/>
          </a:prstGeom>
        </p:spPr>
        <p:txBody>
          <a:bodyPr wrap="square">
            <a:spAutoFit/>
          </a:bodyPr>
          <a:lstStyle/>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尋</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求</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真</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正</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的</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400" b="1" spc="225" dirty="0">
                <a:solidFill>
                  <a:srgbClr val="C00000"/>
                </a:solidFill>
                <a:latin typeface="微軟正黑體" panose="020B0604030504040204" pitchFamily="34" charset="-120"/>
                <a:ea typeface="微軟正黑體" panose="020B0604030504040204" pitchFamily="34" charset="-120"/>
              </a:rPr>
              <a:t>「需求」</a:t>
            </a:r>
            <a:endParaRPr lang="en-US" altLang="zh-TW" sz="14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才</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是</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開</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始</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時</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最</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重</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的</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r>
              <a:rPr lang="zh-TW" altLang="en-US" sz="1200" b="1" spc="225" dirty="0">
                <a:solidFill>
                  <a:srgbClr val="C00000"/>
                </a:solidFill>
                <a:latin typeface="微軟正黑體" panose="020B0604030504040204" pitchFamily="34" charset="-120"/>
                <a:ea typeface="微軟正黑體" panose="020B0604030504040204" pitchFamily="34" charset="-120"/>
              </a:rPr>
              <a:t>事</a:t>
            </a:r>
            <a:endParaRPr lang="en-US" altLang="zh-TW" sz="1200" b="1" spc="225" dirty="0">
              <a:solidFill>
                <a:srgbClr val="C00000"/>
              </a:solidFill>
              <a:latin typeface="微軟正黑體" panose="020B0604030504040204" pitchFamily="34" charset="-120"/>
              <a:ea typeface="微軟正黑體" panose="020B0604030504040204" pitchFamily="34" charset="-120"/>
            </a:endParaRPr>
          </a:p>
          <a:p>
            <a:pPr algn="ctr"/>
            <a:endParaRPr lang="en-US" altLang="zh-TW" sz="1200" b="1" spc="225" dirty="0">
              <a:solidFill>
                <a:srgbClr val="C00000"/>
              </a:solidFill>
              <a:latin typeface="微軟正黑體" panose="020B0604030504040204" pitchFamily="34" charset="-120"/>
              <a:ea typeface="微軟正黑體" panose="020B0604030504040204" pitchFamily="34" charset="-120"/>
            </a:endParaRPr>
          </a:p>
        </p:txBody>
      </p:sp>
      <p:sp>
        <p:nvSpPr>
          <p:cNvPr id="65" name="箭號: 向上 64"/>
          <p:cNvSpPr/>
          <p:nvPr/>
        </p:nvSpPr>
        <p:spPr>
          <a:xfrm>
            <a:off x="729343" y="3378881"/>
            <a:ext cx="269854" cy="229073"/>
          </a:xfrm>
          <a:prstGeom prst="upArrow">
            <a:avLst/>
          </a:prstGeom>
          <a:solidFill>
            <a:schemeClr val="accent4"/>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69" name="圖片 68"/>
          <p:cNvPicPr>
            <a:picLocks noChangeAspect="1"/>
          </p:cNvPicPr>
          <p:nvPr/>
        </p:nvPicPr>
        <p:blipFill>
          <a:blip r:embed="rId4"/>
          <a:stretch>
            <a:fillRect/>
          </a:stretch>
        </p:blipFill>
        <p:spPr>
          <a:xfrm>
            <a:off x="7842436" y="3146346"/>
            <a:ext cx="483037" cy="384458"/>
          </a:xfrm>
          <a:prstGeom prst="rect">
            <a:avLst/>
          </a:prstGeom>
          <a:effectLst>
            <a:outerShdw blurRad="63500" sx="102000" sy="102000" algn="ctr" rotWithShape="0">
              <a:prstClr val="black">
                <a:alpha val="40000"/>
              </a:prstClr>
            </a:outerShdw>
          </a:effectLst>
        </p:spPr>
      </p:pic>
      <p:cxnSp>
        <p:nvCxnSpPr>
          <p:cNvPr id="84" name="直線單箭頭接點 83"/>
          <p:cNvCxnSpPr/>
          <p:nvPr/>
        </p:nvCxnSpPr>
        <p:spPr>
          <a:xfrm>
            <a:off x="999197" y="3152402"/>
            <a:ext cx="28000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a:off x="7442879" y="3185131"/>
            <a:ext cx="24497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3" name="圖片 82"/>
          <p:cNvPicPr>
            <a:picLocks noChangeAspect="1"/>
          </p:cNvPicPr>
          <p:nvPr/>
        </p:nvPicPr>
        <p:blipFill>
          <a:blip r:embed="rId5"/>
          <a:stretch>
            <a:fillRect/>
          </a:stretch>
        </p:blipFill>
        <p:spPr>
          <a:xfrm>
            <a:off x="343288" y="1895003"/>
            <a:ext cx="615649" cy="255651"/>
          </a:xfrm>
          <a:prstGeom prst="rect">
            <a:avLst/>
          </a:prstGeom>
        </p:spPr>
      </p:pic>
      <p:cxnSp>
        <p:nvCxnSpPr>
          <p:cNvPr id="39" name="直線接點 38"/>
          <p:cNvCxnSpPr/>
          <p:nvPr/>
        </p:nvCxnSpPr>
        <p:spPr>
          <a:xfrm>
            <a:off x="1783046" y="5326078"/>
            <a:ext cx="58954" cy="170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473666" y="2892743"/>
            <a:ext cx="1210588" cy="584775"/>
          </a:xfrm>
          <a:prstGeom prst="rect">
            <a:avLst/>
          </a:prstGeom>
        </p:spPr>
        <p:txBody>
          <a:bodyPr wrap="none">
            <a:spAutoFit/>
          </a:bodyPr>
          <a:lstStyle/>
          <a:p>
            <a:pPr algn="ctr"/>
            <a:r>
              <a:rPr lang="zh-TW" altLang="en-US" sz="1600" b="1" dirty="0">
                <a:latin typeface="微軟正黑體" panose="020B0604030504040204" pitchFamily="34" charset="-120"/>
                <a:ea typeface="微軟正黑體" panose="020B0604030504040204" pitchFamily="34" charset="-120"/>
              </a:rPr>
              <a:t>使用者故事</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b="1" dirty="0">
                <a:latin typeface="微軟正黑體" panose="020B0604030504040204" pitchFamily="34" charset="-120"/>
                <a:ea typeface="微軟正黑體" panose="020B0604030504040204" pitchFamily="34" charset="-120"/>
              </a:rPr>
              <a:t>概述</a:t>
            </a:r>
            <a:endParaRPr lang="zh-TW" altLang="en-US" sz="1600" dirty="0"/>
          </a:p>
        </p:txBody>
      </p:sp>
      <p:sp>
        <p:nvSpPr>
          <p:cNvPr id="8" name="矩形 7"/>
          <p:cNvSpPr/>
          <p:nvPr/>
        </p:nvSpPr>
        <p:spPr>
          <a:xfrm>
            <a:off x="3118629" y="2892743"/>
            <a:ext cx="1210588" cy="584775"/>
          </a:xfrm>
          <a:prstGeom prst="rect">
            <a:avLst/>
          </a:prstGeom>
        </p:spPr>
        <p:txBody>
          <a:bodyPr wrap="none">
            <a:spAutoFit/>
          </a:bodyPr>
          <a:lstStyle/>
          <a:p>
            <a:r>
              <a:rPr lang="zh-TW" altLang="en-US" sz="1600" b="1" dirty="0">
                <a:latin typeface="微軟正黑體" panose="020B0604030504040204" pitchFamily="34" charset="-120"/>
                <a:ea typeface="微軟正黑體" panose="020B0604030504040204" pitchFamily="34" charset="-120"/>
              </a:rPr>
              <a:t>如何寫好</a:t>
            </a:r>
            <a:endParaRPr lang="en-US" altLang="zh-TW" sz="16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使用者故事</a:t>
            </a:r>
            <a:endParaRPr lang="zh-TW" altLang="en-US" sz="1600" dirty="0"/>
          </a:p>
        </p:txBody>
      </p:sp>
      <p:sp>
        <p:nvSpPr>
          <p:cNvPr id="10" name="矩形 9"/>
          <p:cNvSpPr/>
          <p:nvPr/>
        </p:nvSpPr>
        <p:spPr>
          <a:xfrm>
            <a:off x="4851213" y="2915777"/>
            <a:ext cx="1005403" cy="584775"/>
          </a:xfrm>
          <a:prstGeom prst="rect">
            <a:avLst/>
          </a:prstGeom>
        </p:spPr>
        <p:txBody>
          <a:bodyPr wrap="none">
            <a:spAutoFit/>
          </a:bodyPr>
          <a:lstStyle/>
          <a:p>
            <a:r>
              <a:rPr lang="zh-TW" altLang="en-US" sz="1600" b="1" dirty="0">
                <a:latin typeface="微軟正黑體" panose="020B0604030504040204" pitchFamily="34" charset="-120"/>
                <a:ea typeface="微軟正黑體" panose="020B0604030504040204" pitchFamily="34" charset="-120"/>
              </a:rPr>
              <a:t>好的使用</a:t>
            </a:r>
            <a:endParaRPr lang="en-US" altLang="zh-TW" sz="16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者故事</a:t>
            </a:r>
            <a:endParaRPr lang="zh-TW" altLang="en-US" sz="1600" dirty="0"/>
          </a:p>
        </p:txBody>
      </p:sp>
      <p:sp>
        <p:nvSpPr>
          <p:cNvPr id="11" name="矩形 10"/>
          <p:cNvSpPr/>
          <p:nvPr/>
        </p:nvSpPr>
        <p:spPr>
          <a:xfrm>
            <a:off x="6255878" y="3031232"/>
            <a:ext cx="1125757" cy="523220"/>
          </a:xfrm>
          <a:prstGeom prst="rect">
            <a:avLst/>
          </a:prstGeom>
        </p:spPr>
        <p:txBody>
          <a:bodyPr wrap="none">
            <a:spAutoFit/>
          </a:bodyPr>
          <a:lstStyle/>
          <a:p>
            <a:r>
              <a:rPr lang="en-US" altLang="zh-TW" sz="1400" b="1" dirty="0">
                <a:latin typeface="微軟正黑體" panose="020B0604030504040204" pitchFamily="34" charset="-120"/>
                <a:ea typeface="微軟正黑體" panose="020B0604030504040204" pitchFamily="34" charset="-120"/>
              </a:rPr>
              <a:t>User Story </a:t>
            </a:r>
          </a:p>
          <a:p>
            <a:r>
              <a:rPr lang="en-US" altLang="zh-TW" sz="1400" b="1" dirty="0">
                <a:latin typeface="微軟正黑體" panose="020B0604030504040204" pitchFamily="34" charset="-120"/>
                <a:ea typeface="微軟正黑體" panose="020B0604030504040204" pitchFamily="34" charset="-120"/>
              </a:rPr>
              <a:t>Mapping</a:t>
            </a:r>
            <a:endParaRPr lang="zh-TW" altLang="en-US" sz="1400" dirty="0"/>
          </a:p>
        </p:txBody>
      </p:sp>
      <p:cxnSp>
        <p:nvCxnSpPr>
          <p:cNvPr id="33" name="直線單箭頭接點 32"/>
          <p:cNvCxnSpPr>
            <a:cxnSpLocks/>
            <a:stCxn id="7" idx="3"/>
          </p:cNvCxnSpPr>
          <p:nvPr/>
        </p:nvCxnSpPr>
        <p:spPr>
          <a:xfrm>
            <a:off x="2684254" y="3185131"/>
            <a:ext cx="377388" cy="111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32260" y="4049157"/>
            <a:ext cx="1431995" cy="954107"/>
          </a:xfrm>
          <a:prstGeom prst="rect">
            <a:avLst/>
          </a:prstGeom>
        </p:spPr>
        <p:txBody>
          <a:bodyPr wrap="none">
            <a:spAutoFit/>
          </a:bodyPr>
          <a:lstStyle/>
          <a:p>
            <a:r>
              <a:rPr lang="zh-TW" altLang="en-US" sz="1400" b="1" dirty="0">
                <a:latin typeface="微軟正黑體" panose="020B0604030504040204" pitchFamily="34" charset="-120"/>
                <a:ea typeface="微軟正黑體" panose="020B0604030504040204" pitchFamily="34" charset="-120"/>
              </a:rPr>
              <a:t>何謂 </a:t>
            </a:r>
            <a:r>
              <a:rPr lang="en-US" altLang="zh-TW" sz="1400" b="1" dirty="0">
                <a:latin typeface="微軟正黑體" panose="020B0604030504040204" pitchFamily="34" charset="-120"/>
                <a:ea typeface="微軟正黑體" panose="020B0604030504040204" pitchFamily="34" charset="-120"/>
              </a:rPr>
              <a:t>3C?</a:t>
            </a:r>
          </a:p>
          <a:p>
            <a:pPr marL="285750" indent="-285750">
              <a:buFont typeface="Arial" panose="020B0604020202020204" pitchFamily="34" charset="0"/>
              <a:buChar char="•"/>
            </a:pPr>
            <a:r>
              <a:rPr lang="en-US" altLang="zh-TW" sz="1400" dirty="0"/>
              <a:t>Card</a:t>
            </a:r>
          </a:p>
          <a:p>
            <a:pPr marL="285750" indent="-285750">
              <a:buFont typeface="Arial" panose="020B0604020202020204" pitchFamily="34" charset="0"/>
              <a:buChar char="•"/>
            </a:pPr>
            <a:r>
              <a:rPr lang="en-US" altLang="zh-TW" sz="1400" dirty="0"/>
              <a:t>Conversation</a:t>
            </a:r>
          </a:p>
          <a:p>
            <a:pPr marL="285750" indent="-285750">
              <a:buFont typeface="Arial" panose="020B0604020202020204" pitchFamily="34" charset="0"/>
              <a:buChar char="•"/>
            </a:pPr>
            <a:r>
              <a:rPr lang="en-US" altLang="zh-TW" sz="1400" dirty="0"/>
              <a:t>Confirmation</a:t>
            </a:r>
            <a:endParaRPr lang="zh-TW" altLang="en-US" sz="1400" dirty="0"/>
          </a:p>
        </p:txBody>
      </p:sp>
      <p:cxnSp>
        <p:nvCxnSpPr>
          <p:cNvPr id="16" name="直線單箭頭接點 15"/>
          <p:cNvCxnSpPr>
            <a:cxnSpLocks/>
          </p:cNvCxnSpPr>
          <p:nvPr/>
        </p:nvCxnSpPr>
        <p:spPr>
          <a:xfrm flipV="1">
            <a:off x="2078960" y="3459305"/>
            <a:ext cx="0" cy="4570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98781" y="5293605"/>
            <a:ext cx="1441420" cy="307777"/>
          </a:xfrm>
          <a:prstGeom prst="rect">
            <a:avLst/>
          </a:prstGeom>
        </p:spPr>
        <p:txBody>
          <a:bodyPr wrap="none">
            <a:spAutoFit/>
          </a:bodyPr>
          <a:lstStyle/>
          <a:p>
            <a:r>
              <a:rPr lang="zh-TW" altLang="en-US" sz="1400" dirty="0">
                <a:latin typeface="微軟正黑體" panose="020B0604030504040204" pitchFamily="34" charset="-120"/>
                <a:ea typeface="微軟正黑體" panose="020B0604030504040204" pitchFamily="34" charset="-120"/>
              </a:rPr>
              <a:t>計畫會議的主角</a:t>
            </a:r>
            <a:endParaRPr lang="zh-TW" altLang="en-US" sz="1400" dirty="0"/>
          </a:p>
        </p:txBody>
      </p:sp>
      <p:sp>
        <p:nvSpPr>
          <p:cNvPr id="19" name="矩形 18"/>
          <p:cNvSpPr/>
          <p:nvPr/>
        </p:nvSpPr>
        <p:spPr>
          <a:xfrm>
            <a:off x="1536482" y="5018301"/>
            <a:ext cx="1021433" cy="307777"/>
          </a:xfrm>
          <a:prstGeom prst="rect">
            <a:avLst/>
          </a:prstGeom>
        </p:spPr>
        <p:txBody>
          <a:bodyPr wrap="none">
            <a:spAutoFit/>
          </a:bodyPr>
          <a:lstStyle/>
          <a:p>
            <a:r>
              <a:rPr lang="en-US" altLang="zh-TW" sz="1400" dirty="0">
                <a:latin typeface="微軟正黑體" panose="020B0604030504040204" pitchFamily="34" charset="-120"/>
                <a:ea typeface="微軟正黑體" panose="020B0604030504040204" pitchFamily="34" charset="-120"/>
              </a:rPr>
              <a:t>PO </a:t>
            </a:r>
            <a:r>
              <a:rPr lang="zh-TW" altLang="en-US" sz="1400" dirty="0">
                <a:latin typeface="微軟正黑體" panose="020B0604030504040204" pitchFamily="34" charset="-120"/>
                <a:ea typeface="微軟正黑體" panose="020B0604030504040204" pitchFamily="34" charset="-120"/>
              </a:rPr>
              <a:t>的職責</a:t>
            </a:r>
            <a:endParaRPr lang="zh-TW" altLang="en-US" sz="1400" dirty="0"/>
          </a:p>
        </p:txBody>
      </p:sp>
      <p:sp>
        <p:nvSpPr>
          <p:cNvPr id="20" name="矩形 19"/>
          <p:cNvSpPr/>
          <p:nvPr/>
        </p:nvSpPr>
        <p:spPr>
          <a:xfrm>
            <a:off x="1496444" y="5590033"/>
            <a:ext cx="1544012" cy="536044"/>
          </a:xfrm>
          <a:prstGeom prst="rect">
            <a:avLst/>
          </a:prstGeom>
        </p:spPr>
        <p:txBody>
          <a:bodyPr wrap="square">
            <a:spAutoFit/>
          </a:bodyPr>
          <a:lstStyle/>
          <a:p>
            <a:pPr>
              <a:spcBef>
                <a:spcPts val="100"/>
              </a:spcBef>
            </a:pPr>
            <a:r>
              <a:rPr lang="zh-TW" altLang="en-US" sz="1400" dirty="0">
                <a:latin typeface="微軟正黑體" panose="020B0604030504040204" pitchFamily="34" charset="-120"/>
                <a:ea typeface="微軟正黑體" panose="020B0604030504040204" pitchFamily="34" charset="-120"/>
              </a:rPr>
              <a:t>善用抽象化</a:t>
            </a:r>
            <a:endParaRPr lang="en-US" altLang="zh-TW" sz="1400" dirty="0">
              <a:latin typeface="微軟正黑體" panose="020B0604030504040204" pitchFamily="34" charset="-120"/>
              <a:ea typeface="微軟正黑體" panose="020B0604030504040204" pitchFamily="34" charset="-120"/>
            </a:endParaRPr>
          </a:p>
          <a:p>
            <a:pPr>
              <a:spcBef>
                <a:spcPts val="100"/>
              </a:spcBef>
            </a:pPr>
            <a:r>
              <a:rPr lang="zh-TW" altLang="en-US" sz="1400" dirty="0">
                <a:latin typeface="微軟正黑體" panose="020B0604030504040204" pitchFamily="34" charset="-120"/>
                <a:ea typeface="微軟正黑體" panose="020B0604030504040204" pitchFamily="34" charset="-120"/>
              </a:rPr>
              <a:t>看見全貌</a:t>
            </a:r>
            <a:endParaRPr lang="en-US" altLang="zh-TW" sz="1400" dirty="0">
              <a:latin typeface="微軟正黑體" panose="020B0604030504040204" pitchFamily="34" charset="-120"/>
              <a:ea typeface="微軟正黑體" panose="020B0604030504040204" pitchFamily="34" charset="-120"/>
            </a:endParaRPr>
          </a:p>
        </p:txBody>
      </p:sp>
      <p:sp>
        <p:nvSpPr>
          <p:cNvPr id="29" name="矩形 28"/>
          <p:cNvSpPr/>
          <p:nvPr/>
        </p:nvSpPr>
        <p:spPr>
          <a:xfrm>
            <a:off x="3254010" y="4013974"/>
            <a:ext cx="1829184" cy="2516073"/>
          </a:xfrm>
          <a:prstGeom prst="rect">
            <a:avLst/>
          </a:prstGeom>
        </p:spPr>
        <p:txBody>
          <a:bodyPr wrap="square">
            <a:spAutoFit/>
          </a:bodyPr>
          <a:lstStyle/>
          <a:p>
            <a:pPr>
              <a:spcBef>
                <a:spcPts val="100"/>
              </a:spcBef>
            </a:pPr>
            <a:r>
              <a:rPr lang="zh-TW" altLang="en-US" sz="1400" dirty="0">
                <a:latin typeface="微軟正黑體" panose="020B0604030504040204" pitchFamily="34" charset="-120"/>
                <a:ea typeface="微軟正黑體" panose="020B0604030504040204" pitchFamily="34" charset="-120"/>
              </a:rPr>
              <a:t>使用者故事</a:t>
            </a:r>
            <a:endParaRPr lang="en-US" altLang="zh-TW" sz="1400" dirty="0">
              <a:latin typeface="微軟正黑體" panose="020B0604030504040204" pitchFamily="34" charset="-120"/>
              <a:ea typeface="微軟正黑體" panose="020B0604030504040204" pitchFamily="34" charset="-120"/>
            </a:endParaRPr>
          </a:p>
          <a:p>
            <a:pPr>
              <a:spcBef>
                <a:spcPts val="100"/>
              </a:spcBef>
            </a:pP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Invest</a:t>
            </a:r>
            <a:r>
              <a:rPr lang="zh-TW" altLang="en-US" sz="1400" dirty="0">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pPr>
              <a:spcBef>
                <a:spcPts val="100"/>
              </a:spcBef>
            </a:pPr>
            <a:r>
              <a:rPr lang="en-US" altLang="zh-TW" sz="1400" dirty="0">
                <a:latin typeface="微軟正黑體" panose="020B0604030504040204" pitchFamily="34" charset="-120"/>
                <a:ea typeface="微軟正黑體" panose="020B0604030504040204" pitchFamily="34" charset="-120"/>
              </a:rPr>
              <a:t>SMART</a:t>
            </a:r>
            <a:r>
              <a:rPr lang="zh-TW" altLang="en-US" sz="1400" dirty="0">
                <a:latin typeface="微軟正黑體" panose="020B0604030504040204" pitchFamily="34" charset="-120"/>
                <a:ea typeface="微軟正黑體" panose="020B0604030504040204" pitchFamily="34" charset="-120"/>
              </a:rPr>
              <a:t>原則</a:t>
            </a:r>
            <a:endParaRPr lang="en-US" altLang="zh-TW" sz="1400" dirty="0">
              <a:latin typeface="微軟正黑體" panose="020B0604030504040204" pitchFamily="34" charset="-120"/>
              <a:ea typeface="微軟正黑體" panose="020B0604030504040204" pitchFamily="34" charset="-120"/>
            </a:endParaRPr>
          </a:p>
          <a:p>
            <a:pPr>
              <a:spcBef>
                <a:spcPts val="100"/>
              </a:spcBef>
            </a:pPr>
            <a:r>
              <a:rPr lang="zh-TW" altLang="en-US" sz="1400" dirty="0">
                <a:latin typeface="微軟正黑體" panose="020B0604030504040204" pitchFamily="34" charset="-120"/>
                <a:ea typeface="微軟正黑體" panose="020B0604030504040204" pitchFamily="34" charset="-120"/>
              </a:rPr>
              <a:t>及 </a:t>
            </a:r>
            <a:r>
              <a:rPr lang="en-US" altLang="zh-TW" sz="1400" dirty="0">
                <a:latin typeface="微軟正黑體" panose="020B0604030504040204" pitchFamily="34" charset="-120"/>
                <a:ea typeface="微軟正黑體" panose="020B0604030504040204" pitchFamily="34" charset="-120"/>
              </a:rPr>
              <a:t>DEEP</a:t>
            </a:r>
            <a:r>
              <a:rPr lang="zh-TW" altLang="en-US" sz="1400" dirty="0">
                <a:latin typeface="微軟正黑體" panose="020B0604030504040204" pitchFamily="34" charset="-120"/>
                <a:ea typeface="微軟正黑體" panose="020B0604030504040204" pitchFamily="34" charset="-120"/>
              </a:rPr>
              <a:t> 特性</a:t>
            </a:r>
            <a:endParaRPr lang="en-US" altLang="zh-TW" sz="1400" dirty="0">
              <a:latin typeface="微軟正黑體" panose="020B0604030504040204" pitchFamily="34" charset="-120"/>
              <a:ea typeface="微軟正黑體" panose="020B0604030504040204" pitchFamily="34" charset="-120"/>
            </a:endParaRPr>
          </a:p>
          <a:p>
            <a:pPr>
              <a:spcBef>
                <a:spcPts val="100"/>
              </a:spcBef>
            </a:pPr>
            <a:endParaRPr lang="en-US" altLang="zh-TW" sz="1600" dirty="0">
              <a:latin typeface="微軟正黑體" panose="020B0604030504040204" pitchFamily="34" charset="-120"/>
              <a:ea typeface="微軟正黑體" panose="020B0604030504040204" pitchFamily="34" charset="-120"/>
            </a:endParaRPr>
          </a:p>
          <a:p>
            <a:pPr>
              <a:spcBef>
                <a:spcPts val="100"/>
              </a:spcBef>
            </a:pPr>
            <a:r>
              <a:rPr lang="zh-TW" altLang="en-US" sz="1600" dirty="0">
                <a:latin typeface="微軟正黑體" panose="020B0604030504040204" pitchFamily="34" charset="-120"/>
                <a:ea typeface="微軟正黑體" panose="020B0604030504040204" pitchFamily="34" charset="-120"/>
              </a:rPr>
              <a:t>轉換到卡片上</a:t>
            </a:r>
            <a:endParaRPr lang="en-US" altLang="zh-TW" sz="1600" dirty="0">
              <a:latin typeface="微軟正黑體" panose="020B0604030504040204" pitchFamily="34" charset="-120"/>
              <a:ea typeface="微軟正黑體" panose="020B0604030504040204" pitchFamily="34" charset="-120"/>
            </a:endParaRPr>
          </a:p>
          <a:p>
            <a:pPr>
              <a:spcBef>
                <a:spcPts val="100"/>
              </a:spcBef>
            </a:pPr>
            <a:r>
              <a:rPr lang="zh-TW" altLang="en-US" sz="1600" dirty="0">
                <a:latin typeface="微軟正黑體" panose="020B0604030504040204" pitchFamily="34" charset="-120"/>
                <a:ea typeface="微軟正黑體" panose="020B0604030504040204" pitchFamily="34" charset="-120"/>
              </a:rPr>
              <a:t>開發實務運用</a:t>
            </a:r>
            <a:endParaRPr lang="en-US" altLang="zh-TW" sz="1600" dirty="0">
              <a:latin typeface="微軟正黑體" panose="020B0604030504040204" pitchFamily="34" charset="-120"/>
              <a:ea typeface="微軟正黑體" panose="020B0604030504040204" pitchFamily="34" charset="-120"/>
            </a:endParaRPr>
          </a:p>
          <a:p>
            <a:pPr>
              <a:spcBef>
                <a:spcPts val="100"/>
              </a:spcBef>
            </a:pPr>
            <a:r>
              <a:rPr lang="zh-TW" altLang="en-US" sz="1600" dirty="0">
                <a:latin typeface="微軟正黑體" panose="020B0604030504040204" pitchFamily="34" charset="-120"/>
                <a:ea typeface="微軟正黑體" panose="020B0604030504040204" pitchFamily="34" charset="-120"/>
              </a:rPr>
              <a:t>場景明確化工</a:t>
            </a:r>
            <a:endParaRPr lang="en-US" altLang="zh-TW" sz="1600" dirty="0">
              <a:latin typeface="微軟正黑體" panose="020B0604030504040204" pitchFamily="34" charset="-120"/>
              <a:ea typeface="微軟正黑體" panose="020B0604030504040204" pitchFamily="34" charset="-120"/>
            </a:endParaRPr>
          </a:p>
          <a:p>
            <a:pPr>
              <a:spcBef>
                <a:spcPts val="100"/>
              </a:spcBef>
            </a:pPr>
            <a:r>
              <a:rPr lang="zh-TW" altLang="en-US" sz="1600" dirty="0">
                <a:latin typeface="微軟正黑體" panose="020B0604030504040204" pitchFamily="34" charset="-120"/>
                <a:ea typeface="微軟正黑體" panose="020B0604030504040204" pitchFamily="34" charset="-120"/>
              </a:rPr>
              <a:t>作流程</a:t>
            </a:r>
            <a:endParaRPr lang="en-US" altLang="zh-TW" sz="1400" dirty="0">
              <a:latin typeface="微軟正黑體" panose="020B0604030504040204" pitchFamily="34" charset="-120"/>
              <a:ea typeface="微軟正黑體" panose="020B0604030504040204" pitchFamily="34" charset="-120"/>
            </a:endParaRPr>
          </a:p>
          <a:p>
            <a:pPr>
              <a:spcBef>
                <a:spcPts val="100"/>
              </a:spcBef>
            </a:pPr>
            <a:endParaRPr lang="en-US" altLang="zh-TW" sz="1400" dirty="0">
              <a:latin typeface="微軟正黑體" panose="020B0604030504040204" pitchFamily="34" charset="-120"/>
              <a:ea typeface="微軟正黑體" panose="020B0604030504040204" pitchFamily="34" charset="-120"/>
            </a:endParaRPr>
          </a:p>
        </p:txBody>
      </p:sp>
      <p:cxnSp>
        <p:nvCxnSpPr>
          <p:cNvPr id="44" name="直線單箭頭接點 43"/>
          <p:cNvCxnSpPr>
            <a:cxnSpLocks/>
          </p:cNvCxnSpPr>
          <p:nvPr/>
        </p:nvCxnSpPr>
        <p:spPr>
          <a:xfrm flipV="1">
            <a:off x="3708952" y="3477518"/>
            <a:ext cx="0" cy="4570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cxnSpLocks/>
          </p:cNvCxnSpPr>
          <p:nvPr/>
        </p:nvCxnSpPr>
        <p:spPr>
          <a:xfrm>
            <a:off x="4397019" y="3177701"/>
            <a:ext cx="377388" cy="111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cxnSpLocks/>
          </p:cNvCxnSpPr>
          <p:nvPr/>
        </p:nvCxnSpPr>
        <p:spPr>
          <a:xfrm>
            <a:off x="5848312" y="3207046"/>
            <a:ext cx="377388" cy="111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708451" y="1529499"/>
            <a:ext cx="2024055" cy="954107"/>
          </a:xfrm>
          <a:prstGeom prst="rect">
            <a:avLst/>
          </a:prstGeom>
        </p:spPr>
        <p:txBody>
          <a:bodyPr wrap="square">
            <a:spAutoFit/>
          </a:bodyPr>
          <a:lstStyle/>
          <a:p>
            <a:pPr>
              <a:buFont typeface="Arial" panose="020B0604020202020204" pitchFamily="34" charset="0"/>
              <a:buChar char="•"/>
            </a:pPr>
            <a:r>
              <a:rPr lang="zh-TW" altLang="en-US" sz="1400" dirty="0"/>
              <a:t>  簡潔的需求描述。</a:t>
            </a:r>
            <a:endParaRPr lang="en-US" altLang="zh-TW" sz="1400" dirty="0"/>
          </a:p>
          <a:p>
            <a:pPr>
              <a:buFont typeface="Arial" panose="020B0604020202020204" pitchFamily="34" charset="0"/>
              <a:buChar char="•"/>
            </a:pPr>
            <a:r>
              <a:rPr lang="zh-TW" altLang="en-US" sz="1400" dirty="0"/>
              <a:t>  對迭代時的工作的</a:t>
            </a:r>
            <a:endParaRPr lang="en-US" altLang="zh-TW" sz="1400" dirty="0"/>
          </a:p>
          <a:p>
            <a:r>
              <a:rPr lang="zh-TW" altLang="en-US" sz="1400" dirty="0"/>
              <a:t>    對話及討論</a:t>
            </a:r>
            <a:endParaRPr lang="en-US" altLang="zh-TW" sz="1400" dirty="0"/>
          </a:p>
          <a:p>
            <a:pPr>
              <a:buFont typeface="Arial" panose="020B0604020202020204" pitchFamily="34" charset="0"/>
              <a:buChar char="•"/>
            </a:pPr>
            <a:r>
              <a:rPr lang="zh-TW" altLang="en-US" sz="1400" dirty="0"/>
              <a:t>  測試案例</a:t>
            </a:r>
            <a:endParaRPr lang="en-US" altLang="zh-TW" sz="1400" dirty="0"/>
          </a:p>
        </p:txBody>
      </p:sp>
      <p:cxnSp>
        <p:nvCxnSpPr>
          <p:cNvPr id="50" name="直線單箭頭接點 49"/>
          <p:cNvCxnSpPr>
            <a:cxnSpLocks/>
          </p:cNvCxnSpPr>
          <p:nvPr/>
        </p:nvCxnSpPr>
        <p:spPr>
          <a:xfrm flipH="1">
            <a:off x="5343694" y="2560107"/>
            <a:ext cx="3588" cy="32753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164456" y="4176438"/>
            <a:ext cx="1291459" cy="738664"/>
          </a:xfrm>
          <a:prstGeom prst="rect">
            <a:avLst/>
          </a:prstGeom>
        </p:spPr>
        <p:txBody>
          <a:bodyPr wrap="square">
            <a:spAutoFit/>
          </a:bodyPr>
          <a:lstStyle/>
          <a:p>
            <a:pPr>
              <a:buFont typeface="Arial" panose="020B0604020202020204" pitchFamily="34" charset="0"/>
              <a:buChar char="•"/>
            </a:pPr>
            <a:r>
              <a:rPr lang="zh-TW" altLang="en-US" sz="1400" dirty="0"/>
              <a:t>  清晰簡潔的</a:t>
            </a:r>
            <a:endParaRPr lang="en-US" altLang="zh-TW" sz="1400" dirty="0"/>
          </a:p>
          <a:p>
            <a:r>
              <a:rPr lang="zh-TW" altLang="en-US" sz="1400" dirty="0"/>
              <a:t>    需求整理。</a:t>
            </a:r>
            <a:endParaRPr lang="en-US" altLang="zh-TW" sz="1400" dirty="0"/>
          </a:p>
          <a:p>
            <a:pPr>
              <a:buFont typeface="Arial" panose="020B0604020202020204" pitchFamily="34" charset="0"/>
              <a:buChar char="•"/>
            </a:pPr>
            <a:r>
              <a:rPr lang="zh-TW" altLang="en-US" sz="1400" dirty="0"/>
              <a:t>  看見全貌</a:t>
            </a:r>
            <a:endParaRPr lang="en-US" altLang="zh-TW" sz="1400" dirty="0"/>
          </a:p>
        </p:txBody>
      </p:sp>
      <p:cxnSp>
        <p:nvCxnSpPr>
          <p:cNvPr id="60" name="直線單箭頭接點 59"/>
          <p:cNvCxnSpPr>
            <a:cxnSpLocks/>
          </p:cNvCxnSpPr>
          <p:nvPr/>
        </p:nvCxnSpPr>
        <p:spPr>
          <a:xfrm flipV="1">
            <a:off x="6755505" y="3638806"/>
            <a:ext cx="0" cy="4570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196" y="1167276"/>
            <a:ext cx="388232" cy="291174"/>
          </a:xfrm>
          <a:prstGeom prst="rect">
            <a:avLst/>
          </a:prstGeom>
          <a:effectLst>
            <a:outerShdw blurRad="63500" sx="102000" sy="102000" algn="ctr" rotWithShape="0">
              <a:prstClr val="black">
                <a:alpha val="40000"/>
              </a:prstClr>
            </a:outerShdw>
          </a:effectLst>
        </p:spPr>
      </p:pic>
      <p:pic>
        <p:nvPicPr>
          <p:cNvPr id="5" name="圖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343" y="1037777"/>
            <a:ext cx="440119" cy="330089"/>
          </a:xfrm>
          <a:prstGeom prst="rect">
            <a:avLst/>
          </a:prstGeom>
          <a:effectLst>
            <a:outerShdw blurRad="63500" sx="102000" sy="102000" algn="ctr" rotWithShape="0">
              <a:prstClr val="black">
                <a:alpha val="40000"/>
              </a:prstClr>
            </a:outerShdw>
          </a:effectLst>
        </p:spPr>
      </p:pic>
      <p:pic>
        <p:nvPicPr>
          <p:cNvPr id="3" name="圖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797" y="947193"/>
            <a:ext cx="440326" cy="330244"/>
          </a:xfrm>
          <a:prstGeom prst="rect">
            <a:avLst/>
          </a:prstGeom>
          <a:effectLst>
            <a:outerShdw blurRad="63500" sx="102000" sy="102000" algn="ctr" rotWithShape="0">
              <a:prstClr val="black">
                <a:alpha val="40000"/>
              </a:prstClr>
            </a:outerShdw>
          </a:effectLst>
        </p:spPr>
      </p:pic>
      <p:pic>
        <p:nvPicPr>
          <p:cNvPr id="6" name="圖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91853" y="2029263"/>
            <a:ext cx="415574" cy="311681"/>
          </a:xfrm>
          <a:prstGeom prst="rect">
            <a:avLst/>
          </a:prstGeom>
          <a:effectLst>
            <a:outerShdw blurRad="63500" sx="102000" sy="102000" algn="ctr" rotWithShape="0">
              <a:prstClr val="black">
                <a:alpha val="40000"/>
              </a:prstClr>
            </a:outerShdw>
          </a:effectLst>
        </p:spPr>
      </p:pic>
      <p:pic>
        <p:nvPicPr>
          <p:cNvPr id="9" name="圖片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19099" y="2104078"/>
            <a:ext cx="415574" cy="311681"/>
          </a:xfrm>
          <a:prstGeom prst="rect">
            <a:avLst/>
          </a:prstGeom>
          <a:effectLst>
            <a:outerShdw blurRad="63500" sx="102000" sy="102000" algn="ctr" rotWithShape="0">
              <a:prstClr val="black">
                <a:alpha val="40000"/>
              </a:prstClr>
            </a:outerShdw>
          </a:effectLst>
        </p:spPr>
      </p:pic>
      <p:pic>
        <p:nvPicPr>
          <p:cNvPr id="14" name="圖片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6980" y="2178893"/>
            <a:ext cx="415574" cy="311681"/>
          </a:xfrm>
          <a:prstGeom prst="rect">
            <a:avLst/>
          </a:prstGeom>
          <a:effectLst>
            <a:outerShdw blurRad="63500" sx="102000" sy="102000" algn="ctr" rotWithShape="0">
              <a:prstClr val="black">
                <a:alpha val="40000"/>
              </a:prstClr>
            </a:outerShdw>
          </a:effectLst>
        </p:spPr>
      </p:pic>
      <p:pic>
        <p:nvPicPr>
          <p:cNvPr id="15" name="圖片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79578" y="1983936"/>
            <a:ext cx="461287" cy="345966"/>
          </a:xfrm>
          <a:prstGeom prst="rect">
            <a:avLst/>
          </a:prstGeom>
          <a:effectLst>
            <a:outerShdw blurRad="63500" sx="102000" sy="102000" algn="ctr" rotWithShape="0">
              <a:prstClr val="black">
                <a:alpha val="40000"/>
              </a:prstClr>
            </a:outerShdw>
          </a:effectLst>
        </p:spPr>
      </p:pic>
      <p:pic>
        <p:nvPicPr>
          <p:cNvPr id="18" name="圖片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74221" y="2113659"/>
            <a:ext cx="454232" cy="354112"/>
          </a:xfrm>
          <a:prstGeom prst="rect">
            <a:avLst/>
          </a:prstGeom>
          <a:effectLst>
            <a:outerShdw blurRad="63500" sx="102000" sy="102000" algn="ctr" rotWithShape="0">
              <a:prstClr val="black">
                <a:alpha val="40000"/>
              </a:prstClr>
            </a:outerShdw>
          </a:effectLst>
        </p:spPr>
      </p:pic>
      <p:pic>
        <p:nvPicPr>
          <p:cNvPr id="23" name="圖片 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95657" y="2209404"/>
            <a:ext cx="467605" cy="350703"/>
          </a:xfrm>
          <a:prstGeom prst="rect">
            <a:avLst/>
          </a:prstGeom>
          <a:effectLst>
            <a:outerShdw blurRad="63500" sx="102000" sy="102000" algn="ctr" rotWithShape="0">
              <a:prstClr val="black">
                <a:alpha val="40000"/>
              </a:prstClr>
            </a:outerShdw>
          </a:effectLst>
        </p:spPr>
      </p:pic>
      <p:pic>
        <p:nvPicPr>
          <p:cNvPr id="28" name="圖片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50550" y="3817171"/>
            <a:ext cx="351074" cy="263306"/>
          </a:xfrm>
          <a:prstGeom prst="rect">
            <a:avLst/>
          </a:prstGeom>
          <a:effectLst>
            <a:outerShdw blurRad="63500" sx="102000" sy="102000" algn="ctr" rotWithShape="0">
              <a:prstClr val="black">
                <a:alpha val="40000"/>
              </a:prstClr>
            </a:outerShdw>
          </a:effectLst>
        </p:spPr>
      </p:pic>
      <p:pic>
        <p:nvPicPr>
          <p:cNvPr id="30" name="圖片 2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8045" y="3902747"/>
            <a:ext cx="351074" cy="263306"/>
          </a:xfrm>
          <a:prstGeom prst="rect">
            <a:avLst/>
          </a:prstGeom>
          <a:effectLst>
            <a:outerShdw blurRad="63500" sx="102000" sy="102000" algn="ctr" rotWithShape="0">
              <a:prstClr val="black">
                <a:alpha val="40000"/>
              </a:prstClr>
            </a:outerShdw>
          </a:effectLst>
        </p:spPr>
      </p:pic>
      <p:pic>
        <p:nvPicPr>
          <p:cNvPr id="31" name="圖片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42360" y="2118268"/>
            <a:ext cx="467833" cy="350875"/>
          </a:xfrm>
          <a:prstGeom prst="rect">
            <a:avLst/>
          </a:prstGeom>
          <a:effectLst>
            <a:outerShdw blurRad="63500" sx="102000" sy="102000" algn="ctr" rotWithShape="0">
              <a:prstClr val="black">
                <a:alpha val="40000"/>
              </a:prstClr>
            </a:outerShdw>
          </a:effectLst>
        </p:spPr>
      </p:pic>
      <p:pic>
        <p:nvPicPr>
          <p:cNvPr id="35" name="圖片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416124" y="5920589"/>
            <a:ext cx="451029" cy="351791"/>
          </a:xfrm>
          <a:prstGeom prst="rect">
            <a:avLst/>
          </a:prstGeom>
          <a:effectLst>
            <a:outerShdw blurRad="63500" sx="102000" sy="102000" algn="ctr" rotWithShape="0">
              <a:prstClr val="black">
                <a:alpha val="40000"/>
              </a:prstClr>
            </a:outerShdw>
          </a:effectLst>
        </p:spPr>
      </p:pic>
      <p:pic>
        <p:nvPicPr>
          <p:cNvPr id="36" name="圖片 3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563001" y="6031143"/>
            <a:ext cx="462165" cy="346624"/>
          </a:xfrm>
          <a:prstGeom prst="rect">
            <a:avLst/>
          </a:prstGeom>
          <a:effectLst>
            <a:outerShdw blurRad="63500" sx="102000" sy="102000" algn="ctr" rotWithShape="0">
              <a:prstClr val="black">
                <a:alpha val="40000"/>
              </a:prstClr>
            </a:outerShdw>
          </a:effectLst>
        </p:spPr>
      </p:pic>
      <p:sp>
        <p:nvSpPr>
          <p:cNvPr id="56" name="矩形 55"/>
          <p:cNvSpPr/>
          <p:nvPr/>
        </p:nvSpPr>
        <p:spPr>
          <a:xfrm>
            <a:off x="6067569" y="5550716"/>
            <a:ext cx="1764411" cy="307777"/>
          </a:xfrm>
          <a:prstGeom prst="rect">
            <a:avLst/>
          </a:prstGeom>
        </p:spPr>
        <p:txBody>
          <a:bodyPr wrap="square">
            <a:spAutoFit/>
          </a:bodyPr>
          <a:lstStyle/>
          <a:p>
            <a:r>
              <a:rPr lang="en-US" altLang="zh-TW" sz="1400" b="1" dirty="0">
                <a:latin typeface="微軟正黑體" panose="020B0604030504040204" pitchFamily="34" charset="-120"/>
                <a:ea typeface="微軟正黑體" panose="020B0604030504040204" pitchFamily="34" charset="-120"/>
              </a:rPr>
              <a:t>Impact Mapping</a:t>
            </a:r>
            <a:endParaRPr lang="zh-TW" altLang="en-US" sz="1400" b="1" dirty="0">
              <a:latin typeface="微軟正黑體" panose="020B0604030504040204" pitchFamily="34" charset="-120"/>
              <a:ea typeface="微軟正黑體" panose="020B0604030504040204" pitchFamily="34" charset="-120"/>
            </a:endParaRPr>
          </a:p>
        </p:txBody>
      </p:sp>
      <p:cxnSp>
        <p:nvCxnSpPr>
          <p:cNvPr id="58" name="直線單箭頭接點 57"/>
          <p:cNvCxnSpPr>
            <a:cxnSpLocks/>
          </p:cNvCxnSpPr>
          <p:nvPr/>
        </p:nvCxnSpPr>
        <p:spPr>
          <a:xfrm flipV="1">
            <a:off x="6776439" y="5066226"/>
            <a:ext cx="0" cy="4570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265734" y="2775960"/>
            <a:ext cx="1056700" cy="307777"/>
          </a:xfrm>
          <a:prstGeom prst="rect">
            <a:avLst/>
          </a:prstGeom>
        </p:spPr>
        <p:txBody>
          <a:bodyPr wrap="none">
            <a:spAutoFit/>
          </a:bodyPr>
          <a:lstStyle/>
          <a:p>
            <a:r>
              <a:rPr lang="en-US" altLang="zh-TW" sz="1400" b="1" spc="300" dirty="0">
                <a:latin typeface="微軟正黑體" panose="020B0604030504040204" pitchFamily="34" charset="-120"/>
                <a:ea typeface="微軟正黑體" panose="020B0604030504040204" pitchFamily="34" charset="-120"/>
              </a:rPr>
              <a:t>《</a:t>
            </a:r>
            <a:r>
              <a:rPr lang="zh-TW" altLang="en-US" sz="1400" b="1" spc="300" dirty="0">
                <a:latin typeface="微軟正黑體" panose="020B0604030504040204" pitchFamily="34" charset="-120"/>
                <a:ea typeface="微軟正黑體" panose="020B0604030504040204" pitchFamily="34" charset="-120"/>
              </a:rPr>
              <a:t>工具</a:t>
            </a:r>
            <a:r>
              <a:rPr lang="en-US" altLang="zh-TW" sz="1400" b="1" spc="300" dirty="0">
                <a:latin typeface="微軟正黑體" panose="020B0604030504040204" pitchFamily="34" charset="-120"/>
                <a:ea typeface="微軟正黑體" panose="020B0604030504040204" pitchFamily="34" charset="-120"/>
              </a:rPr>
              <a:t>》</a:t>
            </a:r>
          </a:p>
        </p:txBody>
      </p:sp>
      <p:pic>
        <p:nvPicPr>
          <p:cNvPr id="40" name="圖片 3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141071" y="3318043"/>
            <a:ext cx="456169" cy="342127"/>
          </a:xfrm>
          <a:prstGeom prst="rect">
            <a:avLst/>
          </a:prstGeom>
          <a:effectLst>
            <a:outerShdw blurRad="63500" sx="102000" sy="102000" algn="ctr" rotWithShape="0">
              <a:prstClr val="black">
                <a:alpha val="40000"/>
              </a:prstClr>
            </a:outerShdw>
          </a:effectLst>
        </p:spPr>
      </p:pic>
      <p:sp>
        <p:nvSpPr>
          <p:cNvPr id="64" name="矩形 63"/>
          <p:cNvSpPr/>
          <p:nvPr/>
        </p:nvSpPr>
        <p:spPr>
          <a:xfrm>
            <a:off x="7977559" y="3731842"/>
            <a:ext cx="1020764" cy="276999"/>
          </a:xfrm>
          <a:prstGeom prst="rect">
            <a:avLst/>
          </a:prstGeom>
        </p:spPr>
        <p:txBody>
          <a:bodyPr wrap="square">
            <a:spAutoFit/>
          </a:bodyPr>
          <a:lstStyle/>
          <a:p>
            <a:r>
              <a:rPr lang="zh-TW" altLang="en-US" sz="1200" dirty="0">
                <a:latin typeface="微軟正黑體" panose="020B0604030504040204" pitchFamily="34" charset="-120"/>
                <a:ea typeface="微軟正黑體" panose="020B0604030504040204" pitchFamily="34" charset="-120"/>
              </a:rPr>
              <a:t>場景示意圖</a:t>
            </a:r>
          </a:p>
        </p:txBody>
      </p:sp>
      <p:pic>
        <p:nvPicPr>
          <p:cNvPr id="66" name="圖片 6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438955" y="2113659"/>
            <a:ext cx="260197" cy="195301"/>
          </a:xfrm>
          <a:prstGeom prst="rect">
            <a:avLst/>
          </a:prstGeom>
        </p:spPr>
      </p:pic>
      <p:pic>
        <p:nvPicPr>
          <p:cNvPr id="67" name="圖片 6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876146" y="2029263"/>
            <a:ext cx="260197" cy="195301"/>
          </a:xfrm>
          <a:prstGeom prst="rect">
            <a:avLst/>
          </a:prstGeom>
        </p:spPr>
      </p:pic>
      <p:pic>
        <p:nvPicPr>
          <p:cNvPr id="68" name="圖片 6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347553" y="2147350"/>
            <a:ext cx="260197" cy="195301"/>
          </a:xfrm>
          <a:prstGeom prst="rect">
            <a:avLst/>
          </a:prstGeom>
        </p:spPr>
      </p:pic>
      <p:pic>
        <p:nvPicPr>
          <p:cNvPr id="70" name="圖片 6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474778" y="1919230"/>
            <a:ext cx="162278" cy="162278"/>
          </a:xfrm>
          <a:prstGeom prst="rect">
            <a:avLst/>
          </a:prstGeom>
        </p:spPr>
      </p:pic>
      <p:pic>
        <p:nvPicPr>
          <p:cNvPr id="71" name="圖片 7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63924" y="2330879"/>
            <a:ext cx="162278" cy="162278"/>
          </a:xfrm>
          <a:prstGeom prst="rect">
            <a:avLst/>
          </a:prstGeom>
        </p:spPr>
      </p:pic>
      <p:pic>
        <p:nvPicPr>
          <p:cNvPr id="72" name="圖片 7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92552" y="2481889"/>
            <a:ext cx="260197" cy="195301"/>
          </a:xfrm>
          <a:prstGeom prst="rect">
            <a:avLst/>
          </a:prstGeom>
        </p:spPr>
      </p:pic>
      <p:pic>
        <p:nvPicPr>
          <p:cNvPr id="73" name="圖片 7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50076" y="5953529"/>
            <a:ext cx="260197" cy="195301"/>
          </a:xfrm>
          <a:prstGeom prst="rect">
            <a:avLst/>
          </a:prstGeom>
        </p:spPr>
      </p:pic>
      <p:pic>
        <p:nvPicPr>
          <p:cNvPr id="74" name="圖片 7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292973" y="6366034"/>
            <a:ext cx="162278" cy="162278"/>
          </a:xfrm>
          <a:prstGeom prst="rect">
            <a:avLst/>
          </a:prstGeom>
        </p:spPr>
      </p:pic>
      <p:pic>
        <p:nvPicPr>
          <p:cNvPr id="34" name="圖片 3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18756" y="6156565"/>
            <a:ext cx="488645" cy="366484"/>
          </a:xfrm>
          <a:prstGeom prst="rect">
            <a:avLst/>
          </a:prstGeom>
          <a:effectLst>
            <a:outerShdw blurRad="63500" sx="102000" sy="102000" algn="ctr" rotWithShape="0">
              <a:prstClr val="black">
                <a:alpha val="40000"/>
              </a:prstClr>
            </a:outerShdw>
          </a:effectLst>
        </p:spPr>
      </p:pic>
      <p:pic>
        <p:nvPicPr>
          <p:cNvPr id="75" name="圖片 7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601593" y="6606649"/>
            <a:ext cx="260197" cy="195301"/>
          </a:xfrm>
          <a:prstGeom prst="rect">
            <a:avLst/>
          </a:prstGeom>
        </p:spPr>
      </p:pic>
      <p:sp>
        <p:nvSpPr>
          <p:cNvPr id="37" name="星形: 五角 36"/>
          <p:cNvSpPr/>
          <p:nvPr/>
        </p:nvSpPr>
        <p:spPr>
          <a:xfrm>
            <a:off x="5817749" y="5523292"/>
            <a:ext cx="249820" cy="295884"/>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1456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p:cNvPicPr>
            <a:picLocks noChangeAspect="1"/>
          </p:cNvPicPr>
          <p:nvPr/>
        </p:nvPicPr>
        <p:blipFill>
          <a:blip r:embed="rId2"/>
          <a:stretch>
            <a:fillRect/>
          </a:stretch>
        </p:blipFill>
        <p:spPr>
          <a:xfrm>
            <a:off x="658736" y="727871"/>
            <a:ext cx="7656589" cy="5639389"/>
          </a:xfrm>
          <a:prstGeom prst="rect">
            <a:avLst/>
          </a:prstGeom>
        </p:spPr>
      </p:pic>
      <p:cxnSp>
        <p:nvCxnSpPr>
          <p:cNvPr id="8" name="直線接點 7"/>
          <p:cNvCxnSpPr/>
          <p:nvPr/>
        </p:nvCxnSpPr>
        <p:spPr>
          <a:xfrm>
            <a:off x="8662139" y="1762654"/>
            <a:ext cx="340093" cy="589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8662138" y="3304973"/>
            <a:ext cx="340093" cy="589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8662138" y="4761634"/>
            <a:ext cx="340093" cy="589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662138" y="6203845"/>
            <a:ext cx="340093" cy="589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8832184" y="1762654"/>
            <a:ext cx="0" cy="1542319"/>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8832184" y="3304973"/>
            <a:ext cx="0" cy="1456661"/>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8832184" y="4747184"/>
            <a:ext cx="0" cy="1456661"/>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8014678" y="2332818"/>
            <a:ext cx="1045607" cy="307777"/>
          </a:xfrm>
          <a:prstGeom prst="rect">
            <a:avLst/>
          </a:prstGeom>
        </p:spPr>
        <p:txBody>
          <a:bodyPr wrap="none">
            <a:spAutoFit/>
          </a:bodyPr>
          <a:lstStyle/>
          <a:p>
            <a:r>
              <a:rPr lang="en-US" altLang="zh-TW" sz="1400" dirty="0">
                <a:latin typeface="微軟正黑體" panose="020B0604030504040204" pitchFamily="34" charset="-120"/>
                <a:ea typeface="微軟正黑體" panose="020B0604030504040204" pitchFamily="34" charset="-120"/>
              </a:rPr>
              <a:t>iteration 1</a:t>
            </a:r>
            <a:endParaRPr lang="zh-TW" altLang="en-US" sz="1400" dirty="0"/>
          </a:p>
        </p:txBody>
      </p:sp>
      <p:sp>
        <p:nvSpPr>
          <p:cNvPr id="22" name="矩形 21"/>
          <p:cNvSpPr/>
          <p:nvPr/>
        </p:nvSpPr>
        <p:spPr>
          <a:xfrm>
            <a:off x="8014678" y="3978235"/>
            <a:ext cx="1045607" cy="307777"/>
          </a:xfrm>
          <a:prstGeom prst="rect">
            <a:avLst/>
          </a:prstGeom>
        </p:spPr>
        <p:txBody>
          <a:bodyPr wrap="none">
            <a:spAutoFit/>
          </a:bodyPr>
          <a:lstStyle/>
          <a:p>
            <a:r>
              <a:rPr lang="en-US" altLang="zh-TW" sz="1400" dirty="0">
                <a:latin typeface="微軟正黑體" panose="020B0604030504040204" pitchFamily="34" charset="-120"/>
                <a:ea typeface="微軟正黑體" panose="020B0604030504040204" pitchFamily="34" charset="-120"/>
              </a:rPr>
              <a:t>iteration 2</a:t>
            </a:r>
            <a:endParaRPr lang="zh-TW" altLang="en-US" sz="1400" dirty="0"/>
          </a:p>
        </p:txBody>
      </p:sp>
      <p:sp>
        <p:nvSpPr>
          <p:cNvPr id="23" name="矩形 22"/>
          <p:cNvSpPr/>
          <p:nvPr/>
        </p:nvSpPr>
        <p:spPr>
          <a:xfrm>
            <a:off x="8014678" y="5341005"/>
            <a:ext cx="1045607" cy="307777"/>
          </a:xfrm>
          <a:prstGeom prst="rect">
            <a:avLst/>
          </a:prstGeom>
        </p:spPr>
        <p:txBody>
          <a:bodyPr wrap="none">
            <a:spAutoFit/>
          </a:bodyPr>
          <a:lstStyle/>
          <a:p>
            <a:r>
              <a:rPr lang="en-US" altLang="zh-TW" sz="1400" dirty="0">
                <a:latin typeface="微軟正黑體" panose="020B0604030504040204" pitchFamily="34" charset="-120"/>
                <a:ea typeface="微軟正黑體" panose="020B0604030504040204" pitchFamily="34" charset="-120"/>
              </a:rPr>
              <a:t>iteration 3</a:t>
            </a:r>
            <a:endParaRPr lang="zh-TW" altLang="en-US" sz="1400" dirty="0"/>
          </a:p>
        </p:txBody>
      </p:sp>
      <p:pic>
        <p:nvPicPr>
          <p:cNvPr id="24" name="圖片 23"/>
          <p:cNvPicPr>
            <a:picLocks noChangeAspect="1"/>
          </p:cNvPicPr>
          <p:nvPr/>
        </p:nvPicPr>
        <p:blipFill>
          <a:blip r:embed="rId3"/>
          <a:stretch>
            <a:fillRect/>
          </a:stretch>
        </p:blipFill>
        <p:spPr>
          <a:xfrm>
            <a:off x="116958" y="6438144"/>
            <a:ext cx="2276475" cy="304800"/>
          </a:xfrm>
          <a:prstGeom prst="rect">
            <a:avLst/>
          </a:prstGeom>
        </p:spPr>
      </p:pic>
      <p:sp>
        <p:nvSpPr>
          <p:cNvPr id="2" name="矩形 1"/>
          <p:cNvSpPr/>
          <p:nvPr/>
        </p:nvSpPr>
        <p:spPr>
          <a:xfrm>
            <a:off x="658736" y="1401643"/>
            <a:ext cx="7656589" cy="6777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直線接點 3"/>
          <p:cNvCxnSpPr/>
          <p:nvPr/>
        </p:nvCxnSpPr>
        <p:spPr>
          <a:xfrm flipV="1">
            <a:off x="7752552" y="1039837"/>
            <a:ext cx="247425" cy="33617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7983458" y="1039837"/>
            <a:ext cx="502388" cy="805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497669" y="872210"/>
            <a:ext cx="646331" cy="369332"/>
          </a:xfrm>
          <a:prstGeom prst="rect">
            <a:avLst/>
          </a:prstGeom>
        </p:spPr>
        <p:txBody>
          <a:bodyPr wrap="non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骨架</a:t>
            </a:r>
            <a:endParaRPr lang="zh-TW" altLang="en-US" dirty="0">
              <a:solidFill>
                <a:srgbClr val="C00000"/>
              </a:solidFill>
            </a:endParaRPr>
          </a:p>
        </p:txBody>
      </p:sp>
      <p:cxnSp>
        <p:nvCxnSpPr>
          <p:cNvPr id="7" name="直線單箭頭接點 6"/>
          <p:cNvCxnSpPr/>
          <p:nvPr/>
        </p:nvCxnSpPr>
        <p:spPr>
          <a:xfrm flipH="1">
            <a:off x="2884300" y="581444"/>
            <a:ext cx="594624" cy="7993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449540" y="233124"/>
            <a:ext cx="1202573"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EPIC</a:t>
            </a:r>
            <a:r>
              <a:rPr lang="zh-TW" altLang="en-US" b="1" dirty="0">
                <a:solidFill>
                  <a:srgbClr val="C00000"/>
                </a:solidFill>
                <a:latin typeface="微軟正黑體" panose="020B0604030504040204" pitchFamily="34" charset="-120"/>
                <a:ea typeface="微軟正黑體" panose="020B0604030504040204" pitchFamily="34" charset="-120"/>
              </a:rPr>
              <a:t> 篇章</a:t>
            </a:r>
            <a:endParaRPr lang="zh-TW" altLang="en-US" dirty="0">
              <a:solidFill>
                <a:srgbClr val="C00000"/>
              </a:solidFill>
            </a:endParaRPr>
          </a:p>
        </p:txBody>
      </p:sp>
      <p:cxnSp>
        <p:nvCxnSpPr>
          <p:cNvPr id="26" name="直線單箭頭接點 25"/>
          <p:cNvCxnSpPr/>
          <p:nvPr/>
        </p:nvCxnSpPr>
        <p:spPr>
          <a:xfrm flipH="1">
            <a:off x="1260451" y="629441"/>
            <a:ext cx="289825" cy="3723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478924" y="231235"/>
            <a:ext cx="1542345"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Feature </a:t>
            </a:r>
            <a:r>
              <a:rPr lang="zh-TW" altLang="en-US" b="1" dirty="0">
                <a:solidFill>
                  <a:srgbClr val="C00000"/>
                </a:solidFill>
                <a:latin typeface="微軟正黑體" panose="020B0604030504040204" pitchFamily="34" charset="-120"/>
                <a:ea typeface="微軟正黑體" panose="020B0604030504040204" pitchFamily="34" charset="-120"/>
              </a:rPr>
              <a:t>特性</a:t>
            </a:r>
            <a:endParaRPr lang="zh-TW" altLang="en-US" dirty="0">
              <a:solidFill>
                <a:srgbClr val="C00000"/>
              </a:solidFill>
            </a:endParaRPr>
          </a:p>
        </p:txBody>
      </p:sp>
      <p:cxnSp>
        <p:nvCxnSpPr>
          <p:cNvPr id="28" name="直線單箭頭接點 27"/>
          <p:cNvCxnSpPr/>
          <p:nvPr/>
        </p:nvCxnSpPr>
        <p:spPr>
          <a:xfrm flipH="1">
            <a:off x="4839255" y="581444"/>
            <a:ext cx="1078069" cy="176472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848080" y="231235"/>
            <a:ext cx="1856662" cy="369332"/>
          </a:xfrm>
          <a:prstGeom prst="rect">
            <a:avLst/>
          </a:prstGeom>
        </p:spPr>
        <p:txBody>
          <a:bodyPr wrap="none">
            <a:spAutoFit/>
          </a:bodyPr>
          <a:lstStyle/>
          <a:p>
            <a:r>
              <a:rPr lang="en-US" altLang="zh-TW" b="1" dirty="0">
                <a:solidFill>
                  <a:srgbClr val="C00000"/>
                </a:solidFill>
                <a:latin typeface="微軟正黑體" panose="020B0604030504040204" pitchFamily="34" charset="-120"/>
                <a:ea typeface="微軟正黑體" panose="020B0604030504040204" pitchFamily="34" charset="-120"/>
              </a:rPr>
              <a:t>User Story </a:t>
            </a:r>
            <a:r>
              <a:rPr lang="zh-TW" altLang="en-US" b="1" dirty="0">
                <a:solidFill>
                  <a:srgbClr val="C00000"/>
                </a:solidFill>
                <a:latin typeface="微軟正黑體" panose="020B0604030504040204" pitchFamily="34" charset="-120"/>
                <a:ea typeface="微軟正黑體" panose="020B0604030504040204" pitchFamily="34" charset="-120"/>
              </a:rPr>
              <a:t>故事</a:t>
            </a:r>
          </a:p>
        </p:txBody>
      </p:sp>
    </p:spTree>
    <p:extLst>
      <p:ext uri="{BB962C8B-B14F-4D97-AF65-F5344CB8AC3E}">
        <p14:creationId xmlns:p14="http://schemas.microsoft.com/office/powerpoint/2010/main" val="4260239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3718" y="51441"/>
            <a:ext cx="8481848" cy="1325563"/>
          </a:xfrm>
        </p:spPr>
        <p:txBody>
          <a:bodyPr/>
          <a:lstStyle/>
          <a:p>
            <a:pPr algn="ctr"/>
            <a:r>
              <a:rPr lang="en-US" altLang="zh-TW" b="1" dirty="0"/>
              <a:t>Theme - EPIC – Feature – User Story</a:t>
            </a:r>
            <a:endParaRPr lang="zh-TW" altLang="en-US" b="1" dirty="0"/>
          </a:p>
        </p:txBody>
      </p:sp>
      <p:pic>
        <p:nvPicPr>
          <p:cNvPr id="4" name="圖片 3"/>
          <p:cNvPicPr>
            <a:picLocks noChangeAspect="1"/>
          </p:cNvPicPr>
          <p:nvPr/>
        </p:nvPicPr>
        <p:blipFill>
          <a:blip r:embed="rId2"/>
          <a:stretch>
            <a:fillRect/>
          </a:stretch>
        </p:blipFill>
        <p:spPr>
          <a:xfrm>
            <a:off x="909087" y="1473254"/>
            <a:ext cx="4509054" cy="4086718"/>
          </a:xfrm>
          <a:prstGeom prst="rect">
            <a:avLst/>
          </a:prstGeom>
        </p:spPr>
      </p:pic>
      <p:sp>
        <p:nvSpPr>
          <p:cNvPr id="5" name="矩形 4"/>
          <p:cNvSpPr/>
          <p:nvPr/>
        </p:nvSpPr>
        <p:spPr>
          <a:xfrm>
            <a:off x="6989645" y="1899009"/>
            <a:ext cx="1063112" cy="461665"/>
          </a:xfrm>
          <a:prstGeom prst="rect">
            <a:avLst/>
          </a:prstGeom>
        </p:spPr>
        <p:txBody>
          <a:bodyPr wrap="none">
            <a:spAutoFit/>
          </a:bodyPr>
          <a:lstStyle/>
          <a:p>
            <a:r>
              <a:rPr lang="en-US" altLang="zh-TW" sz="2400" b="1" dirty="0">
                <a:solidFill>
                  <a:srgbClr val="C00000"/>
                </a:solidFill>
              </a:rPr>
              <a:t>Theme</a:t>
            </a:r>
            <a:endParaRPr lang="zh-TW" altLang="en-US" sz="2400" dirty="0">
              <a:solidFill>
                <a:srgbClr val="C00000"/>
              </a:solidFill>
            </a:endParaRPr>
          </a:p>
        </p:txBody>
      </p:sp>
      <p:sp>
        <p:nvSpPr>
          <p:cNvPr id="6" name="矩形 5"/>
          <p:cNvSpPr/>
          <p:nvPr/>
        </p:nvSpPr>
        <p:spPr>
          <a:xfrm>
            <a:off x="6989645" y="3167608"/>
            <a:ext cx="704039" cy="461665"/>
          </a:xfrm>
          <a:prstGeom prst="rect">
            <a:avLst/>
          </a:prstGeom>
        </p:spPr>
        <p:txBody>
          <a:bodyPr wrap="none">
            <a:spAutoFit/>
          </a:bodyPr>
          <a:lstStyle/>
          <a:p>
            <a:r>
              <a:rPr lang="en-US" altLang="zh-TW" sz="2400" b="1" dirty="0">
                <a:solidFill>
                  <a:srgbClr val="C00000"/>
                </a:solidFill>
              </a:rPr>
              <a:t>Epic</a:t>
            </a:r>
            <a:endParaRPr lang="zh-TW" altLang="en-US" sz="2400" dirty="0">
              <a:solidFill>
                <a:srgbClr val="C00000"/>
              </a:solidFill>
            </a:endParaRPr>
          </a:p>
        </p:txBody>
      </p:sp>
      <p:sp>
        <p:nvSpPr>
          <p:cNvPr id="7" name="矩形 6"/>
          <p:cNvSpPr/>
          <p:nvPr/>
        </p:nvSpPr>
        <p:spPr>
          <a:xfrm>
            <a:off x="6989645" y="3901230"/>
            <a:ext cx="1159676" cy="461665"/>
          </a:xfrm>
          <a:prstGeom prst="rect">
            <a:avLst/>
          </a:prstGeom>
        </p:spPr>
        <p:txBody>
          <a:bodyPr wrap="none">
            <a:spAutoFit/>
          </a:bodyPr>
          <a:lstStyle/>
          <a:p>
            <a:r>
              <a:rPr lang="en-US" altLang="zh-TW" sz="2400" b="1" dirty="0">
                <a:solidFill>
                  <a:srgbClr val="C00000"/>
                </a:solidFill>
              </a:rPr>
              <a:t>Feature</a:t>
            </a:r>
            <a:endParaRPr lang="zh-TW" altLang="en-US" sz="2400" dirty="0">
              <a:solidFill>
                <a:srgbClr val="C00000"/>
              </a:solidFill>
            </a:endParaRPr>
          </a:p>
        </p:txBody>
      </p:sp>
      <p:sp>
        <p:nvSpPr>
          <p:cNvPr id="8" name="矩形 7"/>
          <p:cNvSpPr/>
          <p:nvPr/>
        </p:nvSpPr>
        <p:spPr>
          <a:xfrm>
            <a:off x="6963102" y="4646621"/>
            <a:ext cx="1513491" cy="461665"/>
          </a:xfrm>
          <a:prstGeom prst="rect">
            <a:avLst/>
          </a:prstGeom>
        </p:spPr>
        <p:txBody>
          <a:bodyPr wrap="none">
            <a:spAutoFit/>
          </a:bodyPr>
          <a:lstStyle/>
          <a:p>
            <a:r>
              <a:rPr lang="en-US" altLang="zh-TW" sz="2400" b="1" dirty="0">
                <a:solidFill>
                  <a:srgbClr val="C00000"/>
                </a:solidFill>
              </a:rPr>
              <a:t>User Story</a:t>
            </a:r>
            <a:endParaRPr lang="zh-TW" altLang="en-US" sz="2400" dirty="0">
              <a:solidFill>
                <a:srgbClr val="C00000"/>
              </a:solidFill>
            </a:endParaRPr>
          </a:p>
        </p:txBody>
      </p:sp>
      <p:sp>
        <p:nvSpPr>
          <p:cNvPr id="9" name="矩形 8"/>
          <p:cNvSpPr/>
          <p:nvPr/>
        </p:nvSpPr>
        <p:spPr>
          <a:xfrm>
            <a:off x="3895939" y="5753016"/>
            <a:ext cx="2262158" cy="461665"/>
          </a:xfrm>
          <a:prstGeom prst="rect">
            <a:avLst/>
          </a:prstGeom>
        </p:spPr>
        <p:txBody>
          <a:bodyPr wrap="none">
            <a:spAutoFit/>
          </a:bodyPr>
          <a:lstStyle/>
          <a:p>
            <a:r>
              <a:rPr lang="zh-TW" altLang="en-US" sz="2400" u="sng" spc="300" dirty="0">
                <a:latin typeface="微軟正黑體" panose="020B0604030504040204" pitchFamily="34" charset="-120"/>
                <a:ea typeface="微軟正黑體" panose="020B0604030504040204" pitchFamily="34" charset="-120"/>
              </a:rPr>
              <a:t>需求的結構圖</a:t>
            </a:r>
          </a:p>
        </p:txBody>
      </p:sp>
      <p:cxnSp>
        <p:nvCxnSpPr>
          <p:cNvPr id="11" name="直線接點 10"/>
          <p:cNvCxnSpPr/>
          <p:nvPr/>
        </p:nvCxnSpPr>
        <p:spPr>
          <a:xfrm>
            <a:off x="4656083" y="2270234"/>
            <a:ext cx="3493238" cy="10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4258311" y="3606993"/>
            <a:ext cx="3493238" cy="10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486128" y="4352384"/>
            <a:ext cx="3493238" cy="10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4032573" y="5070498"/>
            <a:ext cx="4400348" cy="983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985439" y="2289967"/>
            <a:ext cx="646331" cy="369332"/>
          </a:xfrm>
          <a:prstGeom prst="rect">
            <a:avLst/>
          </a:prstGeom>
        </p:spPr>
        <p:txBody>
          <a:bodyPr wrap="none">
            <a:spAutoFit/>
          </a:bodyPr>
          <a:lstStyle/>
          <a:p>
            <a:r>
              <a:rPr lang="zh-TW" altLang="en-US" b="1">
                <a:latin typeface="微軟正黑體" panose="020B0604030504040204" pitchFamily="34" charset="-120"/>
                <a:ea typeface="微軟正黑體" panose="020B0604030504040204" pitchFamily="34" charset="-120"/>
              </a:rPr>
              <a:t>主題</a:t>
            </a:r>
            <a:endParaRPr lang="zh-TW" altLang="en-US" dirty="0">
              <a:latin typeface="微軟正黑體" panose="020B0604030504040204" pitchFamily="34" charset="-120"/>
              <a:ea typeface="微軟正黑體" panose="020B0604030504040204" pitchFamily="34" charset="-120"/>
            </a:endParaRPr>
          </a:p>
        </p:txBody>
      </p:sp>
      <p:sp>
        <p:nvSpPr>
          <p:cNvPr id="17" name="矩形 16"/>
          <p:cNvSpPr/>
          <p:nvPr/>
        </p:nvSpPr>
        <p:spPr>
          <a:xfrm>
            <a:off x="6997209" y="3617504"/>
            <a:ext cx="646331"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篇章</a:t>
            </a:r>
            <a:endParaRPr lang="zh-TW" altLang="en-US" dirty="0">
              <a:latin typeface="微軟正黑體" panose="020B0604030504040204" pitchFamily="34" charset="-120"/>
              <a:ea typeface="微軟正黑體" panose="020B0604030504040204" pitchFamily="34" charset="-120"/>
            </a:endParaRPr>
          </a:p>
        </p:txBody>
      </p:sp>
      <p:sp>
        <p:nvSpPr>
          <p:cNvPr id="18" name="矩形 17"/>
          <p:cNvSpPr/>
          <p:nvPr/>
        </p:nvSpPr>
        <p:spPr>
          <a:xfrm>
            <a:off x="6997208" y="4347365"/>
            <a:ext cx="646331"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特性</a:t>
            </a:r>
            <a:endParaRPr lang="zh-TW" altLang="en-US" dirty="0">
              <a:latin typeface="微軟正黑體" panose="020B0604030504040204" pitchFamily="34" charset="-120"/>
              <a:ea typeface="微軟正黑體" panose="020B0604030504040204" pitchFamily="34" charset="-120"/>
            </a:endParaRPr>
          </a:p>
        </p:txBody>
      </p:sp>
      <p:sp>
        <p:nvSpPr>
          <p:cNvPr id="19" name="矩形 18"/>
          <p:cNvSpPr/>
          <p:nvPr/>
        </p:nvSpPr>
        <p:spPr>
          <a:xfrm>
            <a:off x="6985439" y="5089541"/>
            <a:ext cx="1338828"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使用者故事</a:t>
            </a:r>
            <a:endParaRPr lang="zh-TW" altLang="en-US" dirty="0">
              <a:latin typeface="微軟正黑體" panose="020B0604030504040204" pitchFamily="34" charset="-120"/>
              <a:ea typeface="微軟正黑體" panose="020B0604030504040204" pitchFamily="34" charset="-120"/>
            </a:endParaRPr>
          </a:p>
        </p:txBody>
      </p:sp>
      <p:sp>
        <p:nvSpPr>
          <p:cNvPr id="20" name="矩形 19"/>
          <p:cNvSpPr/>
          <p:nvPr/>
        </p:nvSpPr>
        <p:spPr>
          <a:xfrm>
            <a:off x="126733" y="6488668"/>
            <a:ext cx="3855927" cy="369332"/>
          </a:xfrm>
          <a:prstGeom prst="rect">
            <a:avLst/>
          </a:prstGeom>
        </p:spPr>
        <p:txBody>
          <a:bodyPr wrap="none">
            <a:spAutoFit/>
          </a:bodyPr>
          <a:lstStyle/>
          <a:p>
            <a:r>
              <a:rPr lang="zh-TW" altLang="en-US" spc="300" dirty="0">
                <a:latin typeface="微軟正黑體" panose="020B0604030504040204" pitchFamily="34" charset="-120"/>
                <a:ea typeface="微軟正黑體" panose="020B0604030504040204" pitchFamily="34" charset="-120"/>
              </a:rPr>
              <a:t>參考自 </a:t>
            </a:r>
            <a:r>
              <a:rPr lang="en-US" altLang="zh-TW" dirty="0" err="1">
                <a:latin typeface="微軟正黑體" panose="020B0604030504040204" pitchFamily="34" charset="-120"/>
                <a:ea typeface="微軟正黑體" panose="020B0604030504040204" pitchFamily="34" charset="-120"/>
              </a:rPr>
              <a:t>SAFe</a:t>
            </a:r>
            <a:r>
              <a:rPr lang="en-US" altLang="zh-TW" spc="300"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by Dean </a:t>
            </a:r>
            <a:r>
              <a:rPr lang="en-US" altLang="zh-TW" dirty="0" err="1">
                <a:latin typeface="微軟正黑體" panose="020B0604030504040204" pitchFamily="34" charset="-120"/>
                <a:ea typeface="微軟正黑體" panose="020B0604030504040204" pitchFamily="34" charset="-120"/>
              </a:rPr>
              <a:t>Leffingwell</a:t>
            </a:r>
            <a:endParaRPr lang="zh-TW" altLang="en-US" dirty="0"/>
          </a:p>
        </p:txBody>
      </p:sp>
    </p:spTree>
    <p:extLst>
      <p:ext uri="{BB962C8B-B14F-4D97-AF65-F5344CB8AC3E}">
        <p14:creationId xmlns:p14="http://schemas.microsoft.com/office/powerpoint/2010/main" val="816977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6252" y="223155"/>
            <a:ext cx="9144000" cy="430401"/>
          </a:xfrm>
        </p:spPr>
        <p:txBody>
          <a:bodyPr>
            <a:noAutofit/>
          </a:bodyPr>
          <a:lstStyle/>
          <a:p>
            <a:pPr algn="ctr"/>
            <a:r>
              <a:rPr lang="zh-CN" altLang="en-US" sz="3600" b="1" dirty="0">
                <a:latin typeface="微軟正黑體" panose="020B0604030504040204" pitchFamily="34" charset="-120"/>
                <a:ea typeface="微軟正黑體" panose="020B0604030504040204" pitchFamily="34" charset="-120"/>
              </a:rPr>
              <a:t>使用者故事與任務、測試等物件的關聯</a:t>
            </a:r>
            <a:endParaRPr lang="zh-TW" altLang="en-US" sz="36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43" y="939763"/>
            <a:ext cx="8010302" cy="5918237"/>
          </a:xfrm>
          <a:prstGeom prst="rect">
            <a:avLst/>
          </a:prstGeom>
        </p:spPr>
      </p:pic>
      <p:sp>
        <p:nvSpPr>
          <p:cNvPr id="3" name="矩形 2"/>
          <p:cNvSpPr/>
          <p:nvPr/>
        </p:nvSpPr>
        <p:spPr>
          <a:xfrm>
            <a:off x="1533986" y="2278346"/>
            <a:ext cx="442750" cy="307777"/>
          </a:xfrm>
          <a:prstGeom prst="rect">
            <a:avLst/>
          </a:prstGeom>
        </p:spPr>
        <p:txBody>
          <a:bodyPr wrap="none">
            <a:spAutoFit/>
          </a:bodyPr>
          <a:lstStyle/>
          <a:p>
            <a:r>
              <a:rPr lang="en-US" altLang="zh-TW" sz="1400" b="1" dirty="0">
                <a:solidFill>
                  <a:srgbClr val="C00000"/>
                </a:solidFill>
                <a:latin typeface="微軟正黑體" panose="020B0604030504040204" pitchFamily="34" charset="-120"/>
                <a:ea typeface="微軟正黑體" panose="020B0604030504040204" pitchFamily="34" charset="-120"/>
              </a:rPr>
              <a:t>PO</a:t>
            </a:r>
            <a:endParaRPr lang="zh-TW" altLang="en-US" sz="1400" dirty="0">
              <a:solidFill>
                <a:srgbClr val="C00000"/>
              </a:solidFill>
            </a:endParaRPr>
          </a:p>
        </p:txBody>
      </p:sp>
      <p:sp>
        <p:nvSpPr>
          <p:cNvPr id="5" name="矩形 4"/>
          <p:cNvSpPr/>
          <p:nvPr/>
        </p:nvSpPr>
        <p:spPr>
          <a:xfrm>
            <a:off x="2417907" y="2289392"/>
            <a:ext cx="429926" cy="307777"/>
          </a:xfrm>
          <a:prstGeom prst="rect">
            <a:avLst/>
          </a:prstGeom>
        </p:spPr>
        <p:txBody>
          <a:bodyPr wrap="none">
            <a:spAutoFit/>
          </a:bodyPr>
          <a:lstStyle/>
          <a:p>
            <a:r>
              <a:rPr lang="en-US" altLang="zh-TW" sz="1400" b="1" dirty="0">
                <a:solidFill>
                  <a:srgbClr val="C00000"/>
                </a:solidFill>
                <a:latin typeface="微軟正黑體" panose="020B0604030504040204" pitchFamily="34" charset="-120"/>
                <a:ea typeface="微軟正黑體" panose="020B0604030504040204" pitchFamily="34" charset="-120"/>
              </a:rPr>
              <a:t>BA</a:t>
            </a:r>
            <a:endParaRPr lang="zh-TW" altLang="en-US" sz="1400" dirty="0">
              <a:solidFill>
                <a:srgbClr val="C00000"/>
              </a:solidFill>
            </a:endParaRPr>
          </a:p>
        </p:txBody>
      </p:sp>
      <p:sp>
        <p:nvSpPr>
          <p:cNvPr id="6" name="矩形 5"/>
          <p:cNvSpPr/>
          <p:nvPr/>
        </p:nvSpPr>
        <p:spPr>
          <a:xfrm>
            <a:off x="4756555" y="2278345"/>
            <a:ext cx="698589" cy="307777"/>
          </a:xfrm>
          <a:prstGeom prst="rect">
            <a:avLst/>
          </a:prstGeom>
        </p:spPr>
        <p:txBody>
          <a:bodyPr wrap="none">
            <a:spAutoFit/>
          </a:bodyPr>
          <a:lstStyle/>
          <a:p>
            <a:r>
              <a:rPr lang="en-US" altLang="zh-TW" sz="1400" b="1" dirty="0">
                <a:solidFill>
                  <a:srgbClr val="C00000"/>
                </a:solidFill>
                <a:latin typeface="微軟正黑體" panose="020B0604030504040204" pitchFamily="34" charset="-120"/>
                <a:ea typeface="微軟正黑體" panose="020B0604030504040204" pitchFamily="34" charset="-120"/>
              </a:rPr>
              <a:t>Tester</a:t>
            </a:r>
            <a:endParaRPr lang="zh-TW" altLang="en-US" sz="1400" dirty="0">
              <a:solidFill>
                <a:srgbClr val="C00000"/>
              </a:solidFill>
            </a:endParaRPr>
          </a:p>
        </p:txBody>
      </p:sp>
      <p:sp>
        <p:nvSpPr>
          <p:cNvPr id="7" name="矩形 6"/>
          <p:cNvSpPr/>
          <p:nvPr/>
        </p:nvSpPr>
        <p:spPr>
          <a:xfrm>
            <a:off x="7117076" y="2955577"/>
            <a:ext cx="704039" cy="369332"/>
          </a:xfrm>
          <a:prstGeom prst="rect">
            <a:avLst/>
          </a:prstGeom>
        </p:spPr>
        <p:txBody>
          <a:bodyPr wrap="non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估 算</a:t>
            </a:r>
            <a:endParaRPr lang="zh-TW" altLang="en-US" dirty="0">
              <a:solidFill>
                <a:srgbClr val="C00000"/>
              </a:solidFill>
            </a:endParaRPr>
          </a:p>
        </p:txBody>
      </p:sp>
      <p:sp>
        <p:nvSpPr>
          <p:cNvPr id="8" name="矩形 7"/>
          <p:cNvSpPr/>
          <p:nvPr/>
        </p:nvSpPr>
        <p:spPr>
          <a:xfrm>
            <a:off x="1412504" y="4619742"/>
            <a:ext cx="1459567" cy="338554"/>
          </a:xfrm>
          <a:prstGeom prst="rect">
            <a:avLst/>
          </a:prstGeom>
        </p:spPr>
        <p:txBody>
          <a:bodyPr wrap="non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rPr>
              <a:t>UAT</a:t>
            </a:r>
            <a:r>
              <a:rPr lang="zh-TW" altLang="en-US" sz="1600" b="1" dirty="0">
                <a:solidFill>
                  <a:srgbClr val="C00000"/>
                </a:solidFill>
                <a:latin typeface="微軟正黑體" panose="020B0604030504040204" pitchFamily="34" charset="-120"/>
                <a:ea typeface="微軟正黑體" panose="020B0604030504040204" pitchFamily="34" charset="-120"/>
              </a:rPr>
              <a:t> 實例測試</a:t>
            </a:r>
            <a:endParaRPr lang="zh-TW" altLang="en-US" sz="1600" dirty="0">
              <a:solidFill>
                <a:srgbClr val="C00000"/>
              </a:solidFill>
            </a:endParaRPr>
          </a:p>
        </p:txBody>
      </p:sp>
      <p:sp>
        <p:nvSpPr>
          <p:cNvPr id="9" name="矩形 8"/>
          <p:cNvSpPr/>
          <p:nvPr/>
        </p:nvSpPr>
        <p:spPr>
          <a:xfrm>
            <a:off x="4401508" y="4579661"/>
            <a:ext cx="1734770" cy="338554"/>
          </a:xfrm>
          <a:prstGeom prst="rect">
            <a:avLst/>
          </a:prstGeom>
        </p:spPr>
        <p:txBody>
          <a:bodyPr wrap="non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rPr>
              <a:t>PO+BA</a:t>
            </a:r>
            <a:r>
              <a:rPr lang="zh-TW" altLang="en-US" sz="1600" b="1" dirty="0">
                <a:solidFill>
                  <a:srgbClr val="C00000"/>
                </a:solidFill>
                <a:latin typeface="微軟正黑體" panose="020B0604030504040204" pitchFamily="34" charset="-120"/>
                <a:ea typeface="微軟正黑體" panose="020B0604030504040204" pitchFamily="34" charset="-120"/>
              </a:rPr>
              <a:t>撰寫場景</a:t>
            </a:r>
            <a:endParaRPr lang="zh-TW" altLang="en-US" sz="1600" dirty="0">
              <a:solidFill>
                <a:srgbClr val="C00000"/>
              </a:solidFill>
            </a:endParaRPr>
          </a:p>
        </p:txBody>
      </p:sp>
      <p:sp>
        <p:nvSpPr>
          <p:cNvPr id="10" name="矩形 9"/>
          <p:cNvSpPr/>
          <p:nvPr/>
        </p:nvSpPr>
        <p:spPr>
          <a:xfrm>
            <a:off x="7665715" y="4579661"/>
            <a:ext cx="787395" cy="338554"/>
          </a:xfrm>
          <a:prstGeom prst="rect">
            <a:avLst/>
          </a:prstGeom>
        </p:spPr>
        <p:txBody>
          <a:bodyPr wrap="non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rPr>
              <a:t>Demo</a:t>
            </a:r>
            <a:endParaRPr lang="zh-TW" altLang="en-US" sz="1600" dirty="0">
              <a:solidFill>
                <a:srgbClr val="C00000"/>
              </a:solidFill>
            </a:endParaRPr>
          </a:p>
        </p:txBody>
      </p:sp>
    </p:spTree>
    <p:extLst>
      <p:ext uri="{BB962C8B-B14F-4D97-AF65-F5344CB8AC3E}">
        <p14:creationId xmlns:p14="http://schemas.microsoft.com/office/powerpoint/2010/main" val="12048876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800102"/>
            <a:ext cx="7886700" cy="723010"/>
          </a:xfrm>
        </p:spPr>
        <p:txBody>
          <a:bodyPr>
            <a:normAutofit/>
          </a:bodyPr>
          <a:lstStyle/>
          <a:p>
            <a:pPr algn="ctr"/>
            <a:r>
              <a:rPr lang="zh-CN" altLang="en-US" sz="3200" dirty="0">
                <a:latin typeface="微軟正黑體" panose="020B0604030504040204" pitchFamily="34" charset="-120"/>
                <a:ea typeface="微軟正黑體" panose="020B0604030504040204" pitchFamily="34" charset="-120"/>
              </a:rPr>
              <a:t>使用者故事與任務、測試等物件的關聯</a:t>
            </a:r>
            <a:endParaRPr lang="zh-TW" altLang="en-US" sz="32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765300" y="2260600"/>
            <a:ext cx="6305550" cy="4503420"/>
          </a:xfrm>
        </p:spPr>
        <p:txBody>
          <a:bodyPr>
            <a:normAutofit/>
          </a:bodyPr>
          <a:lstStyle/>
          <a:p>
            <a:pPr marL="0" indent="0">
              <a:lnSpc>
                <a:spcPct val="120000"/>
              </a:lnSpc>
              <a:spcBef>
                <a:spcPts val="600"/>
              </a:spcBef>
              <a:buNone/>
            </a:pPr>
            <a:r>
              <a:rPr lang="en-US" altLang="zh-CN" sz="3200" dirty="0"/>
              <a:t>1.  </a:t>
            </a:r>
            <a:r>
              <a:rPr lang="zh-CN" altLang="en-US" sz="3200" dirty="0">
                <a:latin typeface="微軟正黑體" panose="020B0604030504040204" pitchFamily="34" charset="-120"/>
                <a:ea typeface="微軟正黑體" panose="020B0604030504040204" pitchFamily="34" charset="-120"/>
              </a:rPr>
              <a:t>與任務</a:t>
            </a:r>
            <a:r>
              <a:rPr lang="en-US" altLang="zh-TW" sz="3200" dirty="0">
                <a:latin typeface="微軟正黑體" panose="020B0604030504040204" pitchFamily="34" charset="-120"/>
                <a:ea typeface="微軟正黑體" panose="020B0604030504040204" pitchFamily="34" charset="-120"/>
              </a:rPr>
              <a:t>Task</a:t>
            </a:r>
            <a:r>
              <a:rPr lang="zh-CN" altLang="en-US" sz="3200" dirty="0">
                <a:latin typeface="微軟正黑體" panose="020B0604030504040204" pitchFamily="34" charset="-120"/>
                <a:ea typeface="微軟正黑體" panose="020B0604030504040204" pitchFamily="34" charset="-120"/>
              </a:rPr>
              <a:t>的關聯</a:t>
            </a:r>
          </a:p>
          <a:p>
            <a:pPr marL="0" indent="0">
              <a:lnSpc>
                <a:spcPct val="120000"/>
              </a:lnSpc>
              <a:spcBef>
                <a:spcPts val="600"/>
              </a:spcBef>
              <a:buNone/>
            </a:pPr>
            <a:r>
              <a:rPr lang="en-US" altLang="zh-CN" sz="3200" dirty="0"/>
              <a:t>2.  </a:t>
            </a:r>
            <a:r>
              <a:rPr lang="zh-CN" altLang="en-US" sz="3200" dirty="0">
                <a:latin typeface="微軟正黑體" panose="020B0604030504040204" pitchFamily="34" charset="-120"/>
                <a:ea typeface="微軟正黑體" panose="020B0604030504040204" pitchFamily="34" charset="-120"/>
              </a:rPr>
              <a:t>與變更的關聯</a:t>
            </a:r>
          </a:p>
          <a:p>
            <a:pPr marL="0" indent="0">
              <a:lnSpc>
                <a:spcPct val="120000"/>
              </a:lnSpc>
              <a:spcBef>
                <a:spcPts val="600"/>
              </a:spcBef>
              <a:buNone/>
            </a:pPr>
            <a:r>
              <a:rPr lang="en-US" altLang="zh-CN" sz="3200" dirty="0"/>
              <a:t>3.  </a:t>
            </a:r>
            <a:r>
              <a:rPr lang="zh-CN" altLang="en-US" sz="3200" dirty="0">
                <a:latin typeface="微軟正黑體" panose="020B0604030504040204" pitchFamily="34" charset="-120"/>
                <a:ea typeface="微軟正黑體" panose="020B0604030504040204" pitchFamily="34" charset="-120"/>
              </a:rPr>
              <a:t>與測試</a:t>
            </a:r>
            <a:r>
              <a:rPr lang="zh-TW" altLang="en-US" sz="3200" dirty="0">
                <a:latin typeface="微軟正黑體" panose="020B0604030504040204" pitchFamily="34" charset="-120"/>
                <a:ea typeface="微軟正黑體" panose="020B0604030504040204" pitchFamily="34" charset="-120"/>
              </a:rPr>
              <a:t>案</a:t>
            </a:r>
            <a:r>
              <a:rPr lang="zh-CN" altLang="en-US" sz="3200" dirty="0">
                <a:latin typeface="微軟正黑體" panose="020B0604030504040204" pitchFamily="34" charset="-120"/>
                <a:ea typeface="微軟正黑體" panose="020B0604030504040204" pitchFamily="34" charset="-120"/>
              </a:rPr>
              <a:t>例的關聯</a:t>
            </a:r>
          </a:p>
          <a:p>
            <a:pPr marL="0" indent="0">
              <a:lnSpc>
                <a:spcPct val="120000"/>
              </a:lnSpc>
              <a:spcBef>
                <a:spcPts val="600"/>
              </a:spcBef>
              <a:buNone/>
            </a:pPr>
            <a:r>
              <a:rPr lang="en-US" altLang="zh-CN" sz="3200" dirty="0"/>
              <a:t>4.  </a:t>
            </a:r>
            <a:r>
              <a:rPr lang="zh-CN" altLang="en-US" sz="3200" dirty="0">
                <a:latin typeface="微軟正黑體" panose="020B0604030504040204" pitchFamily="34" charset="-120"/>
                <a:ea typeface="微軟正黑體" panose="020B0604030504040204" pitchFamily="34" charset="-120"/>
              </a:rPr>
              <a:t>與測試歷史的關聯</a:t>
            </a:r>
          </a:p>
          <a:p>
            <a:pPr marL="0" indent="0">
              <a:lnSpc>
                <a:spcPct val="120000"/>
              </a:lnSpc>
              <a:spcBef>
                <a:spcPts val="600"/>
              </a:spcBef>
              <a:buNone/>
            </a:pPr>
            <a:r>
              <a:rPr lang="en-US" altLang="zh-CN" sz="3200" dirty="0"/>
              <a:t>5.  </a:t>
            </a:r>
            <a:r>
              <a:rPr lang="zh-CN" altLang="en-US" sz="3200" dirty="0">
                <a:latin typeface="微軟正黑體" panose="020B0604030504040204" pitchFamily="34" charset="-120"/>
                <a:ea typeface="微軟正黑體" panose="020B0604030504040204" pitchFamily="34" charset="-120"/>
              </a:rPr>
              <a:t>與缺陷</a:t>
            </a:r>
            <a:r>
              <a:rPr lang="zh-TW" altLang="en-US" sz="3200" dirty="0">
                <a:latin typeface="微軟正黑體" panose="020B0604030504040204" pitchFamily="34" charset="-120"/>
                <a:ea typeface="微軟正黑體" panose="020B0604030504040204" pitchFamily="34" charset="-120"/>
              </a:rPr>
              <a:t> </a:t>
            </a:r>
            <a:r>
              <a:rPr lang="en-US" altLang="zh-CN" sz="3200" dirty="0">
                <a:latin typeface="微軟正黑體" panose="020B0604030504040204" pitchFamily="34" charset="-120"/>
                <a:ea typeface="微軟正黑體" panose="020B0604030504040204" pitchFamily="34" charset="-120"/>
              </a:rPr>
              <a:t>Bug</a:t>
            </a:r>
            <a:r>
              <a:rPr lang="zh-TW" altLang="en-US" sz="3200" dirty="0">
                <a:latin typeface="微軟正黑體" panose="020B0604030504040204" pitchFamily="34" charset="-120"/>
                <a:ea typeface="微軟正黑體" panose="020B0604030504040204" pitchFamily="34" charset="-120"/>
              </a:rPr>
              <a:t> </a:t>
            </a:r>
            <a:r>
              <a:rPr lang="zh-CN" altLang="en-US" sz="3200" dirty="0">
                <a:latin typeface="微軟正黑體" panose="020B0604030504040204" pitchFamily="34" charset="-120"/>
                <a:ea typeface="微軟正黑體" panose="020B0604030504040204" pitchFamily="34" charset="-120"/>
              </a:rPr>
              <a:t>的關聯</a:t>
            </a:r>
          </a:p>
        </p:txBody>
      </p:sp>
    </p:spTree>
    <p:extLst>
      <p:ext uri="{BB962C8B-B14F-4D97-AF65-F5344CB8AC3E}">
        <p14:creationId xmlns:p14="http://schemas.microsoft.com/office/powerpoint/2010/main" val="985348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8640" y="533402"/>
            <a:ext cx="7886700" cy="723010"/>
          </a:xfrm>
        </p:spPr>
        <p:txBody>
          <a:bodyPr>
            <a:normAutofit/>
          </a:bodyPr>
          <a:lstStyle/>
          <a:p>
            <a:pPr algn="ctr"/>
            <a:r>
              <a:rPr lang="zh-CN" altLang="en-US" sz="3200" dirty="0">
                <a:latin typeface="微軟正黑體" panose="020B0604030504040204" pitchFamily="34" charset="-120"/>
                <a:ea typeface="微軟正黑體" panose="020B0604030504040204" pitchFamily="34" charset="-120"/>
              </a:rPr>
              <a:t>使用者故事與任務、測試等物件的關聯</a:t>
            </a:r>
            <a:endParaRPr lang="zh-TW" altLang="en-US" sz="32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548640" y="1977992"/>
            <a:ext cx="7966710" cy="4389120"/>
          </a:xfrm>
        </p:spPr>
        <p:txBody>
          <a:bodyPr>
            <a:normAutofit/>
          </a:bodyPr>
          <a:lstStyle/>
          <a:p>
            <a:pPr marL="0" indent="0">
              <a:lnSpc>
                <a:spcPct val="120000"/>
              </a:lnSpc>
              <a:spcBef>
                <a:spcPts val="600"/>
              </a:spcBef>
              <a:buNone/>
            </a:pPr>
            <a:r>
              <a:rPr lang="en-US" altLang="zh-CN" dirty="0"/>
              <a:t>1</a:t>
            </a:r>
            <a:r>
              <a:rPr lang="en-US" altLang="zh-CN" sz="3200" dirty="0"/>
              <a:t>.  </a:t>
            </a:r>
            <a:r>
              <a:rPr lang="zh-CN" altLang="en-US" sz="3200" b="1" dirty="0">
                <a:latin typeface="微軟正黑體" panose="020B0604030504040204" pitchFamily="34" charset="-120"/>
                <a:ea typeface="微軟正黑體" panose="020B0604030504040204" pitchFamily="34" charset="-120"/>
              </a:rPr>
              <a:t>與任務</a:t>
            </a:r>
            <a:r>
              <a:rPr lang="en-US" altLang="zh-TW" sz="3200" b="1" dirty="0">
                <a:latin typeface="微軟正黑體" panose="020B0604030504040204" pitchFamily="34" charset="-120"/>
                <a:ea typeface="微軟正黑體" panose="020B0604030504040204" pitchFamily="34" charset="-120"/>
              </a:rPr>
              <a:t>Task</a:t>
            </a:r>
            <a:r>
              <a:rPr lang="zh-CN" altLang="en-US" sz="3200" b="1" dirty="0">
                <a:latin typeface="微軟正黑體" panose="020B0604030504040204" pitchFamily="34" charset="-120"/>
                <a:ea typeface="微軟正黑體" panose="020B0604030504040204" pitchFamily="34" charset="-120"/>
              </a:rPr>
              <a:t>的關聯</a:t>
            </a:r>
          </a:p>
          <a:p>
            <a:pPr marL="457200" lvl="1" indent="0">
              <a:lnSpc>
                <a:spcPct val="120000"/>
              </a:lnSpc>
              <a:spcBef>
                <a:spcPts val="600"/>
              </a:spcBef>
              <a:buNone/>
            </a:pPr>
            <a:r>
              <a:rPr lang="zh-TW" altLang="en-US" sz="2800" dirty="0">
                <a:latin typeface="微軟正黑體" panose="020B0604030504040204" pitchFamily="34" charset="-120"/>
                <a:ea typeface="微軟正黑體" panose="020B0604030504040204" pitchFamily="34" charset="-120"/>
              </a:rPr>
              <a:t>使</a:t>
            </a:r>
            <a:r>
              <a:rPr lang="zh-CN" altLang="en-US" sz="2800" dirty="0">
                <a:latin typeface="微軟正黑體" panose="020B0604030504040204" pitchFamily="34" charset="-120"/>
                <a:ea typeface="微軟正黑體" panose="020B0604030504040204" pitchFamily="34" charset="-120"/>
              </a:rPr>
              <a:t>用</a:t>
            </a:r>
            <a:r>
              <a:rPr lang="zh-TW" altLang="en-US" sz="2800" dirty="0">
                <a:latin typeface="微軟正黑體" panose="020B0604030504040204" pitchFamily="34" charset="-120"/>
                <a:ea typeface="微軟正黑體" panose="020B0604030504040204" pitchFamily="34" charset="-120"/>
              </a:rPr>
              <a:t>者</a:t>
            </a:r>
            <a:r>
              <a:rPr lang="zh-CN" altLang="en-US" sz="2800" dirty="0">
                <a:latin typeface="微軟正黑體" panose="020B0604030504040204" pitchFamily="34" charset="-120"/>
                <a:ea typeface="微軟正黑體" panose="020B0604030504040204" pitchFamily="34" charset="-120"/>
              </a:rPr>
              <a:t>故事通過任務來實現。 實際開發工作比用戶故事更瑣碎。 實際上，每個故事都是多項</a:t>
            </a:r>
            <a:r>
              <a:rPr lang="en-US" altLang="zh-CN" sz="2800" dirty="0">
                <a:latin typeface="微軟正黑體" panose="020B0604030504040204" pitchFamily="34" charset="-120"/>
                <a:ea typeface="微軟正黑體" panose="020B0604030504040204" pitchFamily="34" charset="-120"/>
              </a:rPr>
              <a:t>task</a:t>
            </a:r>
            <a:r>
              <a:rPr lang="zh-CN" altLang="en-US" sz="2800" dirty="0">
                <a:latin typeface="微軟正黑體" panose="020B0604030504040204" pitchFamily="34" charset="-120"/>
                <a:ea typeface="微軟正黑體" panose="020B0604030504040204" pitchFamily="34" charset="-120"/>
              </a:rPr>
              <a:t>的集合。把故事分解成多個</a:t>
            </a:r>
            <a:r>
              <a:rPr lang="en-US" altLang="zh-CN" sz="2800" dirty="0">
                <a:latin typeface="微軟正黑體" panose="020B0604030504040204" pitchFamily="34" charset="-120"/>
                <a:ea typeface="微軟正黑體" panose="020B0604030504040204" pitchFamily="34" charset="-120"/>
              </a:rPr>
              <a:t>task</a:t>
            </a:r>
            <a:r>
              <a:rPr lang="zh-TW" altLang="en-US" sz="2800" dirty="0">
                <a:latin typeface="微軟正黑體" panose="020B0604030504040204" pitchFamily="34" charset="-120"/>
                <a:ea typeface="微軟正黑體" panose="020B0604030504040204" pitchFamily="34" charset="-120"/>
              </a:rPr>
              <a:t>再由團隊共同估工時，並共同</a:t>
            </a:r>
            <a:r>
              <a:rPr lang="zh-CN" altLang="en-US" sz="2800" dirty="0">
                <a:latin typeface="微軟正黑體" panose="020B0604030504040204" pitchFamily="34" charset="-120"/>
                <a:ea typeface="微軟正黑體" panose="020B0604030504040204" pitchFamily="34" charset="-120"/>
              </a:rPr>
              <a:t>完成所有的</a:t>
            </a:r>
            <a:r>
              <a:rPr lang="en-US" altLang="zh-CN" sz="2800" dirty="0">
                <a:latin typeface="微軟正黑體" panose="020B0604030504040204" pitchFamily="34" charset="-120"/>
                <a:ea typeface="微軟正黑體" panose="020B0604030504040204" pitchFamily="34" charset="-120"/>
              </a:rPr>
              <a:t>tasks</a:t>
            </a:r>
            <a:r>
              <a:rPr lang="zh-CN" altLang="en-US" sz="2800" dirty="0">
                <a:latin typeface="微軟正黑體" panose="020B0604030504040204" pitchFamily="34" charset="-120"/>
                <a:ea typeface="微軟正黑體" panose="020B0604030504040204" pitchFamily="34" charset="-120"/>
              </a:rPr>
              <a:t>，就</a:t>
            </a:r>
            <a:r>
              <a:rPr lang="zh-TW" altLang="en-US" sz="2800" dirty="0">
                <a:latin typeface="微軟正黑體" panose="020B0604030504040204" pitchFamily="34" charset="-120"/>
                <a:ea typeface="微軟正黑體" panose="020B0604030504040204" pitchFamily="34" charset="-120"/>
              </a:rPr>
              <a:t>是</a:t>
            </a:r>
            <a:r>
              <a:rPr lang="zh-CN" altLang="en-US" sz="2800" dirty="0">
                <a:latin typeface="微軟正黑體" panose="020B0604030504040204" pitchFamily="34" charset="-120"/>
                <a:ea typeface="微軟正黑體" panose="020B0604030504040204" pitchFamily="34" charset="-120"/>
              </a:rPr>
              <a:t>實現了</a:t>
            </a:r>
            <a:r>
              <a:rPr lang="zh-TW" altLang="en-US" sz="2800" dirty="0">
                <a:latin typeface="微軟正黑體" panose="020B0604030504040204" pitchFamily="34" charset="-120"/>
                <a:ea typeface="微軟正黑體" panose="020B0604030504040204" pitchFamily="34" charset="-120"/>
              </a:rPr>
              <a:t>使</a:t>
            </a:r>
            <a:r>
              <a:rPr lang="zh-CN" altLang="en-US" sz="2800" dirty="0">
                <a:latin typeface="微軟正黑體" panose="020B0604030504040204" pitchFamily="34" charset="-120"/>
                <a:ea typeface="微軟正黑體" panose="020B0604030504040204" pitchFamily="34" charset="-120"/>
              </a:rPr>
              <a:t>用</a:t>
            </a:r>
            <a:r>
              <a:rPr lang="zh-TW" altLang="en-US" sz="2800" dirty="0">
                <a:latin typeface="微軟正黑體" panose="020B0604030504040204" pitchFamily="34" charset="-120"/>
                <a:ea typeface="微軟正黑體" panose="020B0604030504040204" pitchFamily="34" charset="-120"/>
              </a:rPr>
              <a:t>者</a:t>
            </a:r>
            <a:r>
              <a:rPr lang="zh-CN" altLang="en-US" sz="2800" dirty="0">
                <a:latin typeface="微軟正黑體" panose="020B0604030504040204" pitchFamily="34" charset="-120"/>
                <a:ea typeface="微軟正黑體" panose="020B0604030504040204" pitchFamily="34" charset="-120"/>
              </a:rPr>
              <a:t>故事。</a:t>
            </a:r>
          </a:p>
          <a:p>
            <a:pPr marL="0" indent="0">
              <a:lnSpc>
                <a:spcPct val="120000"/>
              </a:lnSpc>
              <a:spcBef>
                <a:spcPts val="600"/>
              </a:spcBef>
              <a:buNone/>
            </a:pPr>
            <a:endParaRPr lang="zh-CN"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250255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88645" y="124462"/>
            <a:ext cx="7886700" cy="723010"/>
          </a:xfrm>
        </p:spPr>
        <p:txBody>
          <a:bodyPr>
            <a:normAutofit/>
          </a:bodyPr>
          <a:lstStyle/>
          <a:p>
            <a:pPr algn="ctr"/>
            <a:r>
              <a:rPr lang="zh-CN" altLang="en-US" sz="3200" dirty="0">
                <a:latin typeface="微軟正黑體" panose="020B0604030504040204" pitchFamily="34" charset="-120"/>
                <a:ea typeface="微軟正黑體" panose="020B0604030504040204" pitchFamily="34" charset="-120"/>
              </a:rPr>
              <a:t>使用者故事與任務、測試等物件的關聯</a:t>
            </a:r>
            <a:endParaRPr lang="zh-TW" altLang="en-US" sz="32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588645" y="1282700"/>
            <a:ext cx="8247888" cy="4935220"/>
          </a:xfrm>
        </p:spPr>
        <p:txBody>
          <a:bodyPr>
            <a:normAutofit lnSpcReduction="10000"/>
          </a:bodyPr>
          <a:lstStyle/>
          <a:p>
            <a:pPr marL="0" indent="0">
              <a:lnSpc>
                <a:spcPct val="120000"/>
              </a:lnSpc>
              <a:spcBef>
                <a:spcPts val="600"/>
              </a:spcBef>
              <a:buNone/>
            </a:pPr>
            <a:r>
              <a:rPr lang="en-US" altLang="zh-CN" sz="3200" dirty="0"/>
              <a:t>2.  </a:t>
            </a:r>
            <a:r>
              <a:rPr lang="zh-CN" altLang="en-US" sz="3200" b="1" dirty="0">
                <a:latin typeface="微軟正黑體" panose="020B0604030504040204" pitchFamily="34" charset="-120"/>
                <a:ea typeface="微軟正黑體" panose="020B0604030504040204" pitchFamily="34" charset="-120"/>
              </a:rPr>
              <a:t>與變更的關聯</a:t>
            </a:r>
          </a:p>
          <a:p>
            <a:pPr marL="457200" lvl="1" indent="0">
              <a:lnSpc>
                <a:spcPct val="120000"/>
              </a:lnSpc>
              <a:spcBef>
                <a:spcPts val="600"/>
              </a:spcBef>
              <a:buNone/>
            </a:pPr>
            <a:r>
              <a:rPr lang="zh-CN" altLang="en-US" sz="2800" dirty="0">
                <a:latin typeface="微軟正黑體" panose="020B0604030504040204" pitchFamily="34" charset="-120"/>
                <a:ea typeface="微軟正黑體" panose="020B0604030504040204" pitchFamily="34" charset="-120"/>
              </a:rPr>
              <a:t>敏捷開發鼓勵大家“擁抱變化”，每次使用者故事變更都做記錄，與相應的使用者故事相關聯，這樣方便整個團隊瞭解</a:t>
            </a:r>
            <a:r>
              <a:rPr lang="zh-TW" altLang="en-US" sz="2800" dirty="0">
                <a:latin typeface="微軟正黑體" panose="020B0604030504040204" pitchFamily="34" charset="-120"/>
                <a:ea typeface="微軟正黑體" panose="020B0604030504040204" pitchFamily="34" charset="-120"/>
              </a:rPr>
              <a:t>使</a:t>
            </a:r>
            <a:r>
              <a:rPr lang="zh-CN" altLang="en-US" sz="2800" dirty="0">
                <a:latin typeface="微軟正黑體" panose="020B0604030504040204" pitchFamily="34" charset="-120"/>
                <a:ea typeface="微軟正黑體" panose="020B0604030504040204" pitchFamily="34" charset="-120"/>
              </a:rPr>
              <a:t>用</a:t>
            </a:r>
            <a:r>
              <a:rPr lang="zh-TW" altLang="en-US" sz="2800" dirty="0">
                <a:latin typeface="微軟正黑體" panose="020B0604030504040204" pitchFamily="34" charset="-120"/>
                <a:ea typeface="微軟正黑體" panose="020B0604030504040204" pitchFamily="34" charset="-120"/>
              </a:rPr>
              <a:t>者</a:t>
            </a:r>
            <a:r>
              <a:rPr lang="zh-CN" altLang="en-US" sz="2800" dirty="0">
                <a:latin typeface="微軟正黑體" panose="020B0604030504040204" pitchFamily="34" charset="-120"/>
                <a:ea typeface="微軟正黑體" panose="020B0604030504040204" pitchFamily="34" charset="-120"/>
              </a:rPr>
              <a:t>故事的來龍去脈，減少重複</a:t>
            </a:r>
            <a:r>
              <a:rPr lang="zh-TW" altLang="en-US" sz="2800" dirty="0">
                <a:latin typeface="微軟正黑體" panose="020B0604030504040204" pitchFamily="34" charset="-120"/>
                <a:ea typeface="微軟正黑體" panose="020B0604030504040204" pitchFamily="34" charset="-120"/>
              </a:rPr>
              <a:t>工作</a:t>
            </a:r>
            <a:r>
              <a:rPr lang="zh-CN" altLang="en-US" sz="2800" dirty="0">
                <a:latin typeface="微軟正黑體" panose="020B0604030504040204" pitchFamily="34" charset="-120"/>
                <a:ea typeface="微軟正黑體" panose="020B0604030504040204" pitchFamily="34" charset="-120"/>
              </a:rPr>
              <a:t>。</a:t>
            </a:r>
            <a:endParaRPr lang="en-US" altLang="zh-CN" sz="2800" dirty="0">
              <a:latin typeface="微軟正黑體" panose="020B0604030504040204" pitchFamily="34" charset="-120"/>
              <a:ea typeface="微軟正黑體" panose="020B0604030504040204" pitchFamily="34" charset="-120"/>
            </a:endParaRPr>
          </a:p>
          <a:p>
            <a:pPr marL="457200" lvl="1" indent="0">
              <a:lnSpc>
                <a:spcPct val="120000"/>
              </a:lnSpc>
              <a:spcBef>
                <a:spcPts val="600"/>
              </a:spcBef>
              <a:buNone/>
            </a:pPr>
            <a:endParaRPr lang="en-US" altLang="zh-CN" sz="1100" dirty="0">
              <a:latin typeface="微軟正黑體" panose="020B0604030504040204" pitchFamily="34" charset="-120"/>
              <a:ea typeface="微軟正黑體" panose="020B0604030504040204" pitchFamily="34" charset="-120"/>
            </a:endParaRPr>
          </a:p>
          <a:p>
            <a:pPr marL="457200" lvl="1" indent="0">
              <a:lnSpc>
                <a:spcPct val="120000"/>
              </a:lnSpc>
              <a:spcBef>
                <a:spcPts val="600"/>
              </a:spcBef>
              <a:buNone/>
            </a:pPr>
            <a:r>
              <a:rPr lang="zh-TW" altLang="en-US" sz="2800" dirty="0">
                <a:latin typeface="微軟正黑體" panose="020B0604030504040204" pitchFamily="34" charset="-120"/>
                <a:ea typeface="微軟正黑體" panose="020B0604030504040204" pitchFamily="34" charset="-120"/>
              </a:rPr>
              <a:t>「變更」的發生通常透過會議的方式，通常工程人員透過 </a:t>
            </a:r>
            <a:r>
              <a:rPr lang="en-US" altLang="zh-TW" sz="2800" dirty="0">
                <a:latin typeface="微軟正黑體" panose="020B0604030504040204" pitchFamily="34" charset="-120"/>
                <a:ea typeface="微軟正黑體" panose="020B0604030504040204" pitchFamily="34" charset="-120"/>
              </a:rPr>
              <a:t>Workshop</a:t>
            </a:r>
            <a:r>
              <a:rPr lang="zh-TW" altLang="en-US" sz="2800" dirty="0">
                <a:latin typeface="微軟正黑體" panose="020B0604030504040204" pitchFamily="34" charset="-120"/>
                <a:ea typeface="微軟正黑體" panose="020B0604030504040204" pitchFamily="34" charset="-120"/>
              </a:rPr>
              <a:t>的形式來處理需求的變更，稱之為</a:t>
            </a:r>
            <a:r>
              <a:rPr lang="en-US" altLang="zh-TW" sz="2800" dirty="0">
                <a:latin typeface="微軟正黑體" panose="020B0604030504040204" pitchFamily="34" charset="-120"/>
                <a:ea typeface="微軟正黑體" panose="020B0604030504040204" pitchFamily="34" charset="-120"/>
              </a:rPr>
              <a:t>Grooming Meeting</a:t>
            </a:r>
            <a:r>
              <a:rPr lang="zh-TW" altLang="en-US" sz="2800" dirty="0">
                <a:latin typeface="微軟正黑體" panose="020B0604030504040204" pitchFamily="34" charset="-120"/>
                <a:ea typeface="微軟正黑體" panose="020B0604030504040204" pitchFamily="34" charset="-120"/>
              </a:rPr>
              <a:t>需求梳理會議。</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重點之一是重新調整優先順序</a:t>
            </a:r>
            <a:r>
              <a:rPr lang="en-US" altLang="zh-TW" sz="2800" dirty="0">
                <a:latin typeface="微軟正黑體" panose="020B0604030504040204" pitchFamily="34" charset="-120"/>
                <a:ea typeface="微軟正黑體" panose="020B0604030504040204" pitchFamily="34" charset="-120"/>
              </a:rPr>
              <a:t>)</a:t>
            </a:r>
            <a:endParaRPr lang="zh-CN"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687353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30202"/>
            <a:ext cx="7886700" cy="723010"/>
          </a:xfrm>
        </p:spPr>
        <p:txBody>
          <a:bodyPr>
            <a:normAutofit/>
          </a:bodyPr>
          <a:lstStyle/>
          <a:p>
            <a:pPr algn="ctr"/>
            <a:r>
              <a:rPr lang="zh-CN" altLang="en-US" sz="3200" dirty="0">
                <a:latin typeface="微軟正黑體" panose="020B0604030504040204" pitchFamily="34" charset="-120"/>
                <a:ea typeface="微軟正黑體" panose="020B0604030504040204" pitchFamily="34" charset="-120"/>
              </a:rPr>
              <a:t>使用者故事與任務、測試等物件的關聯</a:t>
            </a:r>
            <a:endParaRPr lang="zh-TW" altLang="en-US" sz="32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548639" y="1440447"/>
            <a:ext cx="8402855" cy="4846320"/>
          </a:xfrm>
        </p:spPr>
        <p:txBody>
          <a:bodyPr>
            <a:normAutofit/>
          </a:bodyPr>
          <a:lstStyle/>
          <a:p>
            <a:pPr marL="0" indent="0">
              <a:lnSpc>
                <a:spcPct val="120000"/>
              </a:lnSpc>
              <a:spcBef>
                <a:spcPts val="600"/>
              </a:spcBef>
              <a:buNone/>
            </a:pPr>
            <a:r>
              <a:rPr lang="en-US" altLang="zh-CN" sz="3200" dirty="0"/>
              <a:t>3.  </a:t>
            </a:r>
            <a:r>
              <a:rPr lang="zh-CN" altLang="en-US" sz="3200" b="1" dirty="0">
                <a:latin typeface="微軟正黑體" panose="020B0604030504040204" pitchFamily="34" charset="-120"/>
                <a:ea typeface="微軟正黑體" panose="020B0604030504040204" pitchFamily="34" charset="-120"/>
              </a:rPr>
              <a:t>與測試</a:t>
            </a:r>
            <a:r>
              <a:rPr lang="zh-TW" altLang="en-US" sz="3200" b="1" dirty="0">
                <a:latin typeface="微軟正黑體" panose="020B0604030504040204" pitchFamily="34" charset="-120"/>
                <a:ea typeface="微軟正黑體" panose="020B0604030504040204" pitchFamily="34" charset="-120"/>
              </a:rPr>
              <a:t>案</a:t>
            </a:r>
            <a:r>
              <a:rPr lang="zh-CN" altLang="en-US" sz="3200" b="1" dirty="0">
                <a:latin typeface="微軟正黑體" panose="020B0604030504040204" pitchFamily="34" charset="-120"/>
                <a:ea typeface="微軟正黑體" panose="020B0604030504040204" pitchFamily="34" charset="-120"/>
              </a:rPr>
              <a:t>例的關聯</a:t>
            </a:r>
          </a:p>
          <a:p>
            <a:pPr marL="457200" lvl="1" indent="0">
              <a:lnSpc>
                <a:spcPct val="120000"/>
              </a:lnSpc>
              <a:spcBef>
                <a:spcPts val="600"/>
              </a:spcBef>
              <a:buNone/>
            </a:pPr>
            <a:r>
              <a:rPr lang="zh-CN" altLang="en-US" dirty="0">
                <a:latin typeface="微軟正黑體" panose="020B0604030504040204" pitchFamily="34" charset="-120"/>
                <a:ea typeface="微軟正黑體" panose="020B0604030504040204" pitchFamily="34" charset="-120"/>
              </a:rPr>
              <a:t>每個使用者故事開發完成需要進行測試，測試工程師應當為</a:t>
            </a:r>
            <a:r>
              <a:rPr lang="zh-TW" altLang="en-US" dirty="0">
                <a:latin typeface="微軟正黑體" panose="020B0604030504040204" pitchFamily="34" charset="-120"/>
                <a:ea typeface="微軟正黑體" panose="020B0604030504040204" pitchFamily="34" charset="-120"/>
              </a:rPr>
              <a:t>使</a:t>
            </a:r>
            <a:r>
              <a:rPr lang="zh-CN" altLang="en-US" dirty="0">
                <a:latin typeface="微軟正黑體" panose="020B0604030504040204" pitchFamily="34" charset="-120"/>
                <a:ea typeface="微軟正黑體" panose="020B0604030504040204" pitchFamily="34" charset="-120"/>
              </a:rPr>
              <a:t>用</a:t>
            </a:r>
            <a:r>
              <a:rPr lang="zh-TW" altLang="en-US" dirty="0">
                <a:latin typeface="微軟正黑體" panose="020B0604030504040204" pitchFamily="34" charset="-120"/>
                <a:ea typeface="微軟正黑體" panose="020B0604030504040204" pitchFamily="34" charset="-120"/>
              </a:rPr>
              <a:t>者</a:t>
            </a:r>
            <a:r>
              <a:rPr lang="zh-CN" altLang="en-US" dirty="0">
                <a:latin typeface="微軟正黑體" panose="020B0604030504040204" pitchFamily="34" charset="-120"/>
                <a:ea typeface="微軟正黑體" panose="020B0604030504040204" pitchFamily="34" charset="-120"/>
              </a:rPr>
              <a:t>故事編寫一個或多個測試</a:t>
            </a:r>
            <a:r>
              <a:rPr lang="zh-TW" altLang="en-US" dirty="0">
                <a:latin typeface="微軟正黑體" panose="020B0604030504040204" pitchFamily="34" charset="-120"/>
                <a:ea typeface="微軟正黑體" panose="020B0604030504040204" pitchFamily="34" charset="-120"/>
              </a:rPr>
              <a:t>案</a:t>
            </a:r>
            <a:r>
              <a:rPr lang="zh-CN" altLang="en-US" dirty="0">
                <a:latin typeface="微軟正黑體" panose="020B0604030504040204" pitchFamily="34" charset="-120"/>
                <a:ea typeface="微軟正黑體" panose="020B0604030504040204" pitchFamily="34" charset="-120"/>
              </a:rPr>
              <a:t>例</a:t>
            </a:r>
            <a:r>
              <a:rPr lang="zh-CN" altLang="en-US" dirty="0"/>
              <a:t>。</a:t>
            </a:r>
          </a:p>
          <a:p>
            <a:pPr marL="0" indent="0">
              <a:lnSpc>
                <a:spcPct val="120000"/>
              </a:lnSpc>
              <a:spcBef>
                <a:spcPts val="600"/>
              </a:spcBef>
              <a:buNone/>
            </a:pPr>
            <a:r>
              <a:rPr lang="en-US" altLang="zh-CN" sz="3200" dirty="0"/>
              <a:t>4.  </a:t>
            </a:r>
            <a:r>
              <a:rPr lang="zh-CN" altLang="en-US" sz="3200" b="1" dirty="0">
                <a:latin typeface="微軟正黑體" panose="020B0604030504040204" pitchFamily="34" charset="-120"/>
                <a:ea typeface="微軟正黑體" panose="020B0604030504040204" pitchFamily="34" charset="-120"/>
              </a:rPr>
              <a:t>與測試歷史的關聯</a:t>
            </a:r>
          </a:p>
          <a:p>
            <a:pPr marL="457200" lvl="1" indent="0">
              <a:lnSpc>
                <a:spcPct val="120000"/>
              </a:lnSpc>
              <a:spcBef>
                <a:spcPts val="600"/>
              </a:spcBef>
              <a:buNone/>
            </a:pPr>
            <a:r>
              <a:rPr lang="zh-CN" altLang="en-US" dirty="0">
                <a:latin typeface="微軟正黑體" panose="020B0604030504040204" pitchFamily="34" charset="-120"/>
                <a:ea typeface="微軟正黑體" panose="020B0604030504040204" pitchFamily="34" charset="-120"/>
              </a:rPr>
              <a:t>記錄</a:t>
            </a:r>
            <a:r>
              <a:rPr lang="zh-TW" altLang="en-US" dirty="0">
                <a:latin typeface="微軟正黑體" panose="020B0604030504040204" pitchFamily="34" charset="-120"/>
                <a:ea typeface="微軟正黑體" panose="020B0604030504040204" pitchFamily="34" charset="-120"/>
              </a:rPr>
              <a:t>使</a:t>
            </a:r>
            <a:r>
              <a:rPr lang="zh-CN" altLang="en-US" dirty="0">
                <a:latin typeface="微軟正黑體" panose="020B0604030504040204" pitchFamily="34" charset="-120"/>
                <a:ea typeface="微軟正黑體" panose="020B0604030504040204" pitchFamily="34" charset="-120"/>
              </a:rPr>
              <a:t>用</a:t>
            </a:r>
            <a:r>
              <a:rPr lang="zh-TW" altLang="en-US" dirty="0">
                <a:latin typeface="微軟正黑體" panose="020B0604030504040204" pitchFamily="34" charset="-120"/>
                <a:ea typeface="微軟正黑體" panose="020B0604030504040204" pitchFamily="34" charset="-120"/>
              </a:rPr>
              <a:t>者</a:t>
            </a:r>
            <a:r>
              <a:rPr lang="zh-CN" altLang="en-US" dirty="0">
                <a:latin typeface="微軟正黑體" panose="020B0604030504040204" pitchFamily="34" charset="-120"/>
                <a:ea typeface="微軟正黑體" panose="020B0604030504040204" pitchFamily="34" charset="-120"/>
              </a:rPr>
              <a:t>故事經歷了哪些測試，測試的結果和處理情況如何</a:t>
            </a:r>
            <a:r>
              <a:rPr lang="zh-CN" altLang="en-US" dirty="0"/>
              <a:t>。</a:t>
            </a:r>
            <a:r>
              <a:rPr lang="en-US" altLang="zh-TW" sz="2000" dirty="0"/>
              <a:t>(</a:t>
            </a:r>
            <a:r>
              <a:rPr lang="zh-TW" altLang="en-US" sz="2000" dirty="0"/>
              <a:t>工具</a:t>
            </a:r>
            <a:r>
              <a:rPr lang="en-US" altLang="zh-TW" sz="2000" dirty="0"/>
              <a:t>)</a:t>
            </a:r>
            <a:endParaRPr lang="zh-CN" altLang="en-US" sz="2000" dirty="0"/>
          </a:p>
          <a:p>
            <a:pPr marL="0" indent="0">
              <a:lnSpc>
                <a:spcPct val="120000"/>
              </a:lnSpc>
              <a:spcBef>
                <a:spcPts val="600"/>
              </a:spcBef>
              <a:buNone/>
            </a:pPr>
            <a:r>
              <a:rPr lang="en-US" altLang="zh-CN" dirty="0"/>
              <a:t>5.  </a:t>
            </a:r>
            <a:r>
              <a:rPr lang="zh-CN" altLang="en-US" sz="3200" b="1" dirty="0">
                <a:latin typeface="微軟正黑體" panose="020B0604030504040204" pitchFamily="34" charset="-120"/>
                <a:ea typeface="微軟正黑體" panose="020B0604030504040204" pitchFamily="34" charset="-120"/>
              </a:rPr>
              <a:t>與缺陷（</a:t>
            </a:r>
            <a:r>
              <a:rPr lang="en-US" altLang="zh-CN" sz="3200" b="1" dirty="0">
                <a:latin typeface="微軟正黑體" panose="020B0604030504040204" pitchFamily="34" charset="-120"/>
                <a:ea typeface="微軟正黑體" panose="020B0604030504040204" pitchFamily="34" charset="-120"/>
              </a:rPr>
              <a:t>Bug</a:t>
            </a:r>
            <a:r>
              <a:rPr lang="zh-CN" altLang="en-US" sz="3200" b="1" dirty="0">
                <a:latin typeface="微軟正黑體" panose="020B0604030504040204" pitchFamily="34" charset="-120"/>
                <a:ea typeface="微軟正黑體" panose="020B0604030504040204" pitchFamily="34" charset="-120"/>
              </a:rPr>
              <a:t>）的關聯</a:t>
            </a:r>
          </a:p>
          <a:p>
            <a:pPr marL="457200" lvl="1" indent="0">
              <a:lnSpc>
                <a:spcPct val="120000"/>
              </a:lnSpc>
              <a:spcBef>
                <a:spcPts val="600"/>
              </a:spcBef>
              <a:buNone/>
            </a:pPr>
            <a:r>
              <a:rPr lang="zh-CN" altLang="en-US" dirty="0">
                <a:latin typeface="微軟正黑體" panose="020B0604030504040204" pitchFamily="34" charset="-120"/>
                <a:ea typeface="微軟正黑體" panose="020B0604030504040204" pitchFamily="34" charset="-120"/>
              </a:rPr>
              <a:t>記錄</a:t>
            </a:r>
            <a:r>
              <a:rPr lang="zh-TW" altLang="en-US" dirty="0">
                <a:latin typeface="微軟正黑體" panose="020B0604030504040204" pitchFamily="34" charset="-120"/>
                <a:ea typeface="微軟正黑體" panose="020B0604030504040204" pitchFamily="34" charset="-120"/>
              </a:rPr>
              <a:t>使</a:t>
            </a:r>
            <a:r>
              <a:rPr lang="zh-CN" altLang="en-US" dirty="0">
                <a:latin typeface="微軟正黑體" panose="020B0604030504040204" pitchFamily="34" charset="-120"/>
                <a:ea typeface="微軟正黑體" panose="020B0604030504040204" pitchFamily="34" charset="-120"/>
              </a:rPr>
              <a:t>用</a:t>
            </a:r>
            <a:r>
              <a:rPr lang="zh-TW" altLang="en-US" dirty="0">
                <a:latin typeface="微軟正黑體" panose="020B0604030504040204" pitchFamily="34" charset="-120"/>
                <a:ea typeface="微軟正黑體" panose="020B0604030504040204" pitchFamily="34" charset="-120"/>
              </a:rPr>
              <a:t>者</a:t>
            </a:r>
            <a:r>
              <a:rPr lang="zh-CN" altLang="en-US" dirty="0">
                <a:latin typeface="微軟正黑體" panose="020B0604030504040204" pitchFamily="34" charset="-120"/>
                <a:ea typeface="微軟正黑體" panose="020B0604030504040204" pitchFamily="34" charset="-120"/>
              </a:rPr>
              <a:t>故事發生的缺陷，查看缺陷的處理情況。</a:t>
            </a:r>
            <a:endParaRPr lang="en-US" altLang="zh-CN" dirty="0">
              <a:latin typeface="微軟正黑體" panose="020B0604030504040204" pitchFamily="34" charset="-120"/>
              <a:ea typeface="微軟正黑體" panose="020B0604030504040204" pitchFamily="34" charset="-120"/>
            </a:endParaRPr>
          </a:p>
          <a:p>
            <a:pPr marL="457200" lvl="1" indent="0">
              <a:lnSpc>
                <a:spcPct val="110000"/>
              </a:lnSpc>
              <a:spcBef>
                <a:spcPts val="0"/>
              </a:spcBef>
              <a:buNone/>
            </a:pP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工具</a:t>
            </a:r>
            <a:r>
              <a:rPr lang="en-US" altLang="zh-TW" sz="2000" dirty="0">
                <a:latin typeface="微軟正黑體" panose="020B0604030504040204" pitchFamily="34" charset="-120"/>
                <a:ea typeface="微軟正黑體" panose="020B0604030504040204" pitchFamily="34" charset="-120"/>
              </a:rPr>
              <a:t>)</a:t>
            </a:r>
            <a:endParaRPr lang="zh-CN"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44590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90148" y="128275"/>
            <a:ext cx="7886700" cy="631570"/>
          </a:xfrm>
        </p:spPr>
        <p:txBody>
          <a:bodyPr>
            <a:normAutofit/>
          </a:bodyPr>
          <a:lstStyle/>
          <a:p>
            <a:pPr algn="ctr"/>
            <a:r>
              <a:rPr lang="zh-TW" altLang="en-US" sz="3600" b="1" dirty="0">
                <a:latin typeface="微軟正黑體" panose="020B0604030504040204" pitchFamily="34" charset="-120"/>
                <a:ea typeface="微軟正黑體" panose="020B0604030504040204" pitchFamily="34" charset="-120"/>
              </a:rPr>
              <a:t>用戶故事 </a:t>
            </a:r>
            <a:r>
              <a:rPr lang="en-US" altLang="zh-TW" sz="3600" b="1" dirty="0">
                <a:latin typeface="微軟正黑體" panose="020B0604030504040204" pitchFamily="34" charset="-120"/>
                <a:ea typeface="微軟正黑體" panose="020B0604030504040204" pitchFamily="34" charset="-120"/>
              </a:rPr>
              <a:t>Invest</a:t>
            </a:r>
            <a:r>
              <a:rPr lang="zh-TW" altLang="en-US" sz="3600" b="1" dirty="0">
                <a:latin typeface="微軟正黑體" panose="020B0604030504040204" pitchFamily="34" charset="-120"/>
                <a:ea typeface="微軟正黑體" panose="020B0604030504040204" pitchFamily="34" charset="-120"/>
              </a:rPr>
              <a:t> 原則</a:t>
            </a:r>
            <a:endParaRPr lang="zh-TW" altLang="en-US" sz="3600" dirty="0">
              <a:latin typeface="微軟正黑體" panose="020B0604030504040204" pitchFamily="34" charset="-120"/>
              <a:ea typeface="微軟正黑體" panose="020B0604030504040204" pitchFamily="34" charset="-120"/>
            </a:endParaRPr>
          </a:p>
        </p:txBody>
      </p:sp>
      <p:sp>
        <p:nvSpPr>
          <p:cNvPr id="4" name="矩形 3"/>
          <p:cNvSpPr/>
          <p:nvPr/>
        </p:nvSpPr>
        <p:spPr>
          <a:xfrm>
            <a:off x="1749993" y="1870315"/>
            <a:ext cx="6726855" cy="3431709"/>
          </a:xfrm>
          <a:prstGeom prst="rect">
            <a:avLst/>
          </a:prstGeom>
        </p:spPr>
        <p:txBody>
          <a:bodyPr wrap="square">
            <a:spAutoFit/>
          </a:bodyPr>
          <a:lstStyle/>
          <a:p>
            <a:pPr>
              <a:spcBef>
                <a:spcPts val="600"/>
              </a:spcBef>
            </a:pPr>
            <a:r>
              <a:rPr lang="en-US" altLang="zh-CN" sz="3200" b="1" dirty="0">
                <a:latin typeface="微軟正黑體" panose="020B0604030504040204" pitchFamily="34" charset="-120"/>
                <a:ea typeface="微軟正黑體" panose="020B0604030504040204" pitchFamily="34" charset="-120"/>
              </a:rPr>
              <a:t>I</a:t>
            </a:r>
            <a:r>
              <a:rPr lang="zh-CN" altLang="en-US" sz="3200" dirty="0">
                <a:latin typeface="微軟正黑體" panose="020B0604030504040204" pitchFamily="34" charset="-120"/>
                <a:ea typeface="微軟正黑體" panose="020B0604030504040204" pitchFamily="34" charset="-120"/>
              </a:rPr>
              <a:t> </a:t>
            </a:r>
            <a:r>
              <a:rPr lang="en-US" altLang="zh-CN" sz="3200" dirty="0">
                <a:latin typeface="微軟正黑體" panose="020B0604030504040204" pitchFamily="34" charset="-120"/>
                <a:ea typeface="微軟正黑體" panose="020B0604030504040204" pitchFamily="34" charset="-120"/>
              </a:rPr>
              <a:t>dependent</a:t>
            </a:r>
            <a:r>
              <a:rPr lang="zh-TW" altLang="en-US" sz="3200" dirty="0">
                <a:latin typeface="微軟正黑體" panose="020B0604030504040204" pitchFamily="34" charset="-120"/>
                <a:ea typeface="微軟正黑體" panose="020B0604030504040204" pitchFamily="34" charset="-120"/>
              </a:rPr>
              <a:t>        </a:t>
            </a:r>
            <a:r>
              <a:rPr lang="zh-CN" altLang="en-US" sz="3200" dirty="0">
                <a:solidFill>
                  <a:srgbClr val="0066CC"/>
                </a:solidFill>
                <a:latin typeface="微軟正黑體" panose="020B0604030504040204" pitchFamily="34" charset="-120"/>
                <a:ea typeface="微軟正黑體" panose="020B0604030504040204" pitchFamily="34" charset="-120"/>
              </a:rPr>
              <a:t>獨立的</a:t>
            </a:r>
          </a:p>
          <a:p>
            <a:pPr>
              <a:spcBef>
                <a:spcPts val="600"/>
              </a:spcBef>
            </a:pPr>
            <a:r>
              <a:rPr lang="en-US" altLang="zh-CN" sz="3200" b="1" dirty="0">
                <a:latin typeface="微軟正黑體" panose="020B0604030504040204" pitchFamily="34" charset="-120"/>
                <a:ea typeface="微軟正黑體" panose="020B0604030504040204" pitchFamily="34" charset="-120"/>
              </a:rPr>
              <a:t>N</a:t>
            </a:r>
            <a:r>
              <a:rPr lang="zh-CN" altLang="en-US" sz="3200" dirty="0">
                <a:latin typeface="微軟正黑體" panose="020B0604030504040204" pitchFamily="34" charset="-120"/>
                <a:ea typeface="微軟正黑體" panose="020B0604030504040204" pitchFamily="34" charset="-120"/>
              </a:rPr>
              <a:t> </a:t>
            </a:r>
            <a:r>
              <a:rPr lang="en-US" altLang="zh-CN" sz="3200" dirty="0" err="1">
                <a:latin typeface="微軟正黑體" panose="020B0604030504040204" pitchFamily="34" charset="-120"/>
                <a:ea typeface="微軟正黑體" panose="020B0604030504040204" pitchFamily="34" charset="-120"/>
              </a:rPr>
              <a:t>egotiable</a:t>
            </a:r>
            <a:r>
              <a:rPr lang="zh-TW" altLang="en-US" sz="3200" dirty="0">
                <a:latin typeface="微軟正黑體" panose="020B0604030504040204" pitchFamily="34" charset="-120"/>
                <a:ea typeface="微軟正黑體" panose="020B0604030504040204" pitchFamily="34" charset="-120"/>
              </a:rPr>
              <a:t>         </a:t>
            </a:r>
            <a:r>
              <a:rPr lang="zh-CN" altLang="en-US" sz="3200" dirty="0">
                <a:solidFill>
                  <a:srgbClr val="0066CC"/>
                </a:solidFill>
                <a:latin typeface="微軟正黑體" panose="020B0604030504040204" pitchFamily="34" charset="-120"/>
                <a:ea typeface="微軟正黑體" panose="020B0604030504040204" pitchFamily="34" charset="-120"/>
              </a:rPr>
              <a:t>便於溝通的</a:t>
            </a:r>
            <a:r>
              <a:rPr lang="zh-CN" altLang="en-US" sz="3200" dirty="0">
                <a:latin typeface="微軟正黑體" panose="020B0604030504040204" pitchFamily="34" charset="-120"/>
                <a:ea typeface="微軟正黑體" panose="020B0604030504040204" pitchFamily="34" charset="-120"/>
              </a:rPr>
              <a:t> </a:t>
            </a:r>
          </a:p>
          <a:p>
            <a:pPr>
              <a:spcBef>
                <a:spcPts val="600"/>
              </a:spcBef>
            </a:pPr>
            <a:r>
              <a:rPr lang="en-US" altLang="zh-CN" sz="3200" b="1" dirty="0">
                <a:latin typeface="微軟正黑體" panose="020B0604030504040204" pitchFamily="34" charset="-120"/>
                <a:ea typeface="微軟正黑體" panose="020B0604030504040204" pitchFamily="34" charset="-120"/>
              </a:rPr>
              <a:t>V</a:t>
            </a:r>
            <a:r>
              <a:rPr lang="zh-CN" altLang="en-US" sz="3200" dirty="0">
                <a:latin typeface="微軟正黑體" panose="020B0604030504040204" pitchFamily="34" charset="-120"/>
                <a:ea typeface="微軟正黑體" panose="020B0604030504040204" pitchFamily="34" charset="-120"/>
              </a:rPr>
              <a:t> </a:t>
            </a:r>
            <a:r>
              <a:rPr lang="en-US" altLang="zh-CN" sz="3200" dirty="0" err="1">
                <a:latin typeface="微軟正黑體" panose="020B0604030504040204" pitchFamily="34" charset="-120"/>
                <a:ea typeface="微軟正黑體" panose="020B0604030504040204" pitchFamily="34" charset="-120"/>
              </a:rPr>
              <a:t>aluable</a:t>
            </a:r>
            <a:r>
              <a:rPr lang="en-US" altLang="zh-TW" sz="24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Vertical</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zh-CN" altLang="en-US" sz="3200" dirty="0">
                <a:solidFill>
                  <a:srgbClr val="0066CC"/>
                </a:solidFill>
                <a:latin typeface="微軟正黑體" panose="020B0604030504040204" pitchFamily="34" charset="-120"/>
                <a:ea typeface="微軟正黑體" panose="020B0604030504040204" pitchFamily="34" charset="-120"/>
              </a:rPr>
              <a:t>有價值的</a:t>
            </a:r>
            <a:r>
              <a:rPr lang="zh-TW" altLang="en-US" sz="3200" dirty="0">
                <a:solidFill>
                  <a:srgbClr val="0066CC"/>
                </a:solidFill>
                <a:latin typeface="微軟正黑體" panose="020B0604030504040204" pitchFamily="34" charset="-120"/>
                <a:ea typeface="微軟正黑體" panose="020B0604030504040204" pitchFamily="34" charset="-120"/>
              </a:rPr>
              <a:t> </a:t>
            </a:r>
            <a:endParaRPr lang="zh-CN" altLang="en-US" sz="3200" dirty="0">
              <a:solidFill>
                <a:srgbClr val="0066CC"/>
              </a:solidFill>
              <a:latin typeface="微軟正黑體" panose="020B0604030504040204" pitchFamily="34" charset="-120"/>
              <a:ea typeface="微軟正黑體" panose="020B0604030504040204" pitchFamily="34" charset="-120"/>
            </a:endParaRPr>
          </a:p>
          <a:p>
            <a:pPr>
              <a:spcBef>
                <a:spcPts val="600"/>
              </a:spcBef>
            </a:pPr>
            <a:r>
              <a:rPr lang="en-US" altLang="zh-CN" sz="3200" b="1" dirty="0">
                <a:latin typeface="微軟正黑體" panose="020B0604030504040204" pitchFamily="34" charset="-120"/>
                <a:ea typeface="微軟正黑體" panose="020B0604030504040204" pitchFamily="34" charset="-120"/>
              </a:rPr>
              <a:t>E</a:t>
            </a:r>
            <a:r>
              <a:rPr lang="zh-CN" altLang="en-US" sz="3200" dirty="0">
                <a:latin typeface="微軟正黑體" panose="020B0604030504040204" pitchFamily="34" charset="-120"/>
                <a:ea typeface="微軟正黑體" panose="020B0604030504040204" pitchFamily="34" charset="-120"/>
              </a:rPr>
              <a:t> </a:t>
            </a:r>
            <a:r>
              <a:rPr lang="en-US" altLang="zh-CN" sz="3200" dirty="0" err="1">
                <a:latin typeface="微軟正黑體" panose="020B0604030504040204" pitchFamily="34" charset="-120"/>
                <a:ea typeface="微軟正黑體" panose="020B0604030504040204" pitchFamily="34" charset="-120"/>
              </a:rPr>
              <a:t>stimable</a:t>
            </a:r>
            <a:r>
              <a:rPr lang="zh-TW" altLang="en-US" sz="3200" dirty="0">
                <a:latin typeface="微軟正黑體" panose="020B0604030504040204" pitchFamily="34" charset="-120"/>
                <a:ea typeface="微軟正黑體" panose="020B0604030504040204" pitchFamily="34" charset="-120"/>
              </a:rPr>
              <a:t>            </a:t>
            </a:r>
            <a:r>
              <a:rPr lang="zh-CN" altLang="en-US" sz="3200" dirty="0">
                <a:solidFill>
                  <a:srgbClr val="0066CC"/>
                </a:solidFill>
                <a:latin typeface="微軟正黑體" panose="020B0604030504040204" pitchFamily="34" charset="-120"/>
                <a:ea typeface="微軟正黑體" panose="020B0604030504040204" pitchFamily="34" charset="-120"/>
              </a:rPr>
              <a:t>可估計的</a:t>
            </a:r>
          </a:p>
          <a:p>
            <a:pPr>
              <a:spcBef>
                <a:spcPts val="600"/>
              </a:spcBef>
            </a:pPr>
            <a:r>
              <a:rPr lang="en-US" altLang="zh-CN" sz="3200" b="1" dirty="0">
                <a:latin typeface="微軟正黑體" panose="020B0604030504040204" pitchFamily="34" charset="-120"/>
                <a:ea typeface="微軟正黑體" panose="020B0604030504040204" pitchFamily="34" charset="-120"/>
              </a:rPr>
              <a:t>S</a:t>
            </a:r>
            <a:r>
              <a:rPr lang="zh-CN" altLang="en-US" sz="3200" dirty="0">
                <a:latin typeface="微軟正黑體" panose="020B0604030504040204" pitchFamily="34" charset="-120"/>
                <a:ea typeface="微軟正黑體" panose="020B0604030504040204" pitchFamily="34" charset="-120"/>
              </a:rPr>
              <a:t> </a:t>
            </a:r>
            <a:r>
              <a:rPr lang="en-US" altLang="zh-CN" sz="3200" dirty="0">
                <a:latin typeface="微軟正黑體" panose="020B0604030504040204" pitchFamily="34" charset="-120"/>
                <a:ea typeface="微軟正黑體" panose="020B0604030504040204" pitchFamily="34" charset="-120"/>
              </a:rPr>
              <a:t>mall</a:t>
            </a:r>
            <a:r>
              <a:rPr lang="zh-TW" altLang="en-US" sz="3200" dirty="0">
                <a:latin typeface="微軟正黑體" panose="020B0604030504040204" pitchFamily="34" charset="-120"/>
                <a:ea typeface="微軟正黑體" panose="020B0604030504040204" pitchFamily="34" charset="-120"/>
              </a:rPr>
              <a:t>                    </a:t>
            </a:r>
            <a:r>
              <a:rPr lang="zh-CN" altLang="en-US" sz="3200" dirty="0">
                <a:solidFill>
                  <a:srgbClr val="0066CC"/>
                </a:solidFill>
                <a:latin typeface="微軟正黑體" panose="020B0604030504040204" pitchFamily="34" charset="-120"/>
                <a:ea typeface="微軟正黑體" panose="020B0604030504040204" pitchFamily="34" charset="-120"/>
              </a:rPr>
              <a:t>短小</a:t>
            </a:r>
            <a:r>
              <a:rPr lang="zh-TW" altLang="en-US" sz="3200" dirty="0">
                <a:latin typeface="微軟正黑體" panose="020B0604030504040204" pitchFamily="34" charset="-120"/>
                <a:ea typeface="微軟正黑體" panose="020B0604030504040204" pitchFamily="34" charset="-120"/>
              </a:rPr>
              <a:t> </a:t>
            </a:r>
            <a:endParaRPr lang="en-US" altLang="zh-CN" sz="3200" dirty="0">
              <a:latin typeface="微軟正黑體" panose="020B0604030504040204" pitchFamily="34" charset="-120"/>
              <a:ea typeface="微軟正黑體" panose="020B0604030504040204" pitchFamily="34" charset="-120"/>
            </a:endParaRPr>
          </a:p>
          <a:p>
            <a:pPr>
              <a:spcBef>
                <a:spcPts val="600"/>
              </a:spcBef>
            </a:pPr>
            <a:r>
              <a:rPr lang="en-US" altLang="zh-CN" sz="3200" b="1" dirty="0">
                <a:latin typeface="微軟正黑體" panose="020B0604030504040204" pitchFamily="34" charset="-120"/>
                <a:ea typeface="微軟正黑體" panose="020B0604030504040204" pitchFamily="34" charset="-120"/>
              </a:rPr>
              <a:t>T</a:t>
            </a:r>
            <a:r>
              <a:rPr lang="zh-CN" altLang="en-US" sz="3200" dirty="0">
                <a:latin typeface="微軟正黑體" panose="020B0604030504040204" pitchFamily="34" charset="-120"/>
                <a:ea typeface="微軟正黑體" panose="020B0604030504040204" pitchFamily="34" charset="-120"/>
              </a:rPr>
              <a:t> </a:t>
            </a:r>
            <a:r>
              <a:rPr lang="en-US" altLang="zh-CN" sz="3200" dirty="0" err="1">
                <a:latin typeface="微軟正黑體" panose="020B0604030504040204" pitchFamily="34" charset="-120"/>
                <a:ea typeface="微軟正黑體" panose="020B0604030504040204" pitchFamily="34" charset="-120"/>
              </a:rPr>
              <a:t>estable</a:t>
            </a:r>
            <a:r>
              <a:rPr lang="zh-TW" altLang="en-US" sz="3200" dirty="0">
                <a:latin typeface="微軟正黑體" panose="020B0604030504040204" pitchFamily="34" charset="-120"/>
                <a:ea typeface="微軟正黑體" panose="020B0604030504040204" pitchFamily="34" charset="-120"/>
              </a:rPr>
              <a:t>              </a:t>
            </a:r>
            <a:r>
              <a:rPr lang="zh-CN" altLang="en-US" sz="3200" dirty="0">
                <a:solidFill>
                  <a:srgbClr val="0066CC"/>
                </a:solidFill>
                <a:latin typeface="微軟正黑體" panose="020B0604030504040204" pitchFamily="34" charset="-120"/>
                <a:ea typeface="微軟正黑體" panose="020B0604030504040204" pitchFamily="34" charset="-120"/>
              </a:rPr>
              <a:t>可測試的</a:t>
            </a:r>
            <a:endParaRPr lang="zh-CN" altLang="en-US" sz="3200" dirty="0">
              <a:solidFill>
                <a:srgbClr val="0066CC"/>
              </a:solidFill>
              <a:effectLst/>
              <a:latin typeface="微軟正黑體" panose="020B0604030504040204" pitchFamily="34" charset="-120"/>
              <a:ea typeface="微軟正黑體" panose="020B0604030504040204" pitchFamily="34" charset="-120"/>
            </a:endParaRPr>
          </a:p>
        </p:txBody>
      </p:sp>
      <p:sp>
        <p:nvSpPr>
          <p:cNvPr id="3" name="矩形 2"/>
          <p:cNvSpPr/>
          <p:nvPr/>
        </p:nvSpPr>
        <p:spPr>
          <a:xfrm>
            <a:off x="548640" y="6412494"/>
            <a:ext cx="8595360" cy="369332"/>
          </a:xfrm>
          <a:prstGeom prst="rect">
            <a:avLst/>
          </a:prstGeom>
        </p:spPr>
        <p:txBody>
          <a:bodyPr wrap="square">
            <a:spAutoFit/>
          </a:bodyPr>
          <a:lstStyle/>
          <a:p>
            <a:r>
              <a:rPr lang="zh-TW" altLang="en-US" dirty="0">
                <a:solidFill>
                  <a:srgbClr val="000000"/>
                </a:solidFill>
                <a:latin typeface="Microsoft JhengHei UI" panose="020B0604030504040204" pitchFamily="34" charset="-120"/>
                <a:ea typeface="Microsoft JhengHei UI" panose="020B0604030504040204" pitchFamily="34" charset="-120"/>
              </a:rPr>
              <a:t>請參考</a:t>
            </a:r>
            <a:r>
              <a:rPr lang="en-US" altLang="zh-TW" dirty="0">
                <a:solidFill>
                  <a:srgbClr val="000000"/>
                </a:solidFill>
                <a:latin typeface="Microsoft JhengHei UI" panose="020B0604030504040204" pitchFamily="34" charset="-120"/>
                <a:ea typeface="Microsoft JhengHei UI" panose="020B0604030504040204" pitchFamily="34" charset="-120"/>
              </a:rPr>
              <a:t>:</a:t>
            </a:r>
            <a:r>
              <a:rPr lang="zh-TW" altLang="en-US" dirty="0">
                <a:solidFill>
                  <a:srgbClr val="000000"/>
                </a:solidFill>
                <a:latin typeface="Microsoft JhengHei UI" panose="020B0604030504040204" pitchFamily="34" charset="-120"/>
                <a:ea typeface="Microsoft JhengHei UI" panose="020B0604030504040204" pitchFamily="34" charset="-120"/>
              </a:rPr>
              <a:t> </a:t>
            </a:r>
            <a:r>
              <a:rPr lang="en-US" altLang="zh-TW" dirty="0">
                <a:solidFill>
                  <a:schemeClr val="accent1"/>
                </a:solidFill>
                <a:latin typeface="Microsoft JhengHei UI" panose="020B0604030504040204" pitchFamily="34" charset="-120"/>
                <a:ea typeface="Microsoft JhengHei UI" panose="020B0604030504040204" pitchFamily="34" charset="-120"/>
              </a:rPr>
              <a:t>http://xp123.com/articles/invest-in-good-stories-and-smart-tasks/</a:t>
            </a:r>
            <a:endParaRPr lang="zh-TW" altLang="en-US" dirty="0">
              <a:solidFill>
                <a:schemeClr val="accent1"/>
              </a:solidFill>
            </a:endParaRPr>
          </a:p>
        </p:txBody>
      </p:sp>
      <p:sp>
        <p:nvSpPr>
          <p:cNvPr id="5" name="矩形 4"/>
          <p:cNvSpPr/>
          <p:nvPr/>
        </p:nvSpPr>
        <p:spPr>
          <a:xfrm>
            <a:off x="1430916" y="759845"/>
            <a:ext cx="6588492" cy="369332"/>
          </a:xfrm>
          <a:prstGeom prst="rect">
            <a:avLst/>
          </a:prstGeom>
        </p:spPr>
        <p:txBody>
          <a:bodyPr wrap="square">
            <a:spAutoFit/>
          </a:bodyPr>
          <a:lstStyle/>
          <a:p>
            <a:r>
              <a:rPr lang="en-US" altLang="zh-TW" dirty="0">
                <a:solidFill>
                  <a:schemeClr val="tx1">
                    <a:lumMod val="50000"/>
                    <a:lumOff val="50000"/>
                  </a:schemeClr>
                </a:solidFill>
                <a:latin typeface="Microsoft JhengHei UI" panose="020B0604030504040204" pitchFamily="34" charset="-120"/>
                <a:ea typeface="Microsoft JhengHei UI" panose="020B0604030504040204" pitchFamily="34" charset="-120"/>
              </a:rPr>
              <a:t>Bill Wake </a:t>
            </a:r>
            <a:r>
              <a:rPr lang="zh-TW" altLang="en-US" dirty="0">
                <a:solidFill>
                  <a:schemeClr val="tx1">
                    <a:lumMod val="50000"/>
                    <a:lumOff val="50000"/>
                  </a:schemeClr>
                </a:solidFill>
                <a:latin typeface="Microsoft JhengHei UI" panose="020B0604030504040204" pitchFamily="34" charset="-120"/>
                <a:ea typeface="Microsoft JhengHei UI" panose="020B0604030504040204" pitchFamily="34" charset="-120"/>
              </a:rPr>
              <a:t>談到甚麼是好的使用者故事應該具有的特性</a:t>
            </a:r>
            <a:r>
              <a:rPr lang="en-US" altLang="zh-TW" dirty="0">
                <a:solidFill>
                  <a:schemeClr val="tx1">
                    <a:lumMod val="50000"/>
                    <a:lumOff val="50000"/>
                  </a:schemeClr>
                </a:solidFill>
                <a:latin typeface="Microsoft JhengHei UI" panose="020B0604030504040204" pitchFamily="34" charset="-120"/>
                <a:ea typeface="Microsoft JhengHei UI" panose="020B0604030504040204" pitchFamily="34" charset="-120"/>
              </a:rPr>
              <a:t>(2003)</a:t>
            </a:r>
            <a:endParaRPr lang="zh-TW" altLang="en-US" dirty="0">
              <a:solidFill>
                <a:schemeClr val="tx1">
                  <a:lumMod val="50000"/>
                  <a:lumOff val="50000"/>
                </a:schemeClr>
              </a:solidFill>
            </a:endParaRPr>
          </a:p>
        </p:txBody>
      </p:sp>
    </p:spTree>
    <p:extLst>
      <p:ext uri="{BB962C8B-B14F-4D97-AF65-F5344CB8AC3E}">
        <p14:creationId xmlns:p14="http://schemas.microsoft.com/office/powerpoint/2010/main" val="18337554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122" y="1708114"/>
            <a:ext cx="4659297" cy="3427700"/>
          </a:xfrm>
          <a:prstGeom prst="rect">
            <a:avLst/>
          </a:prstGeom>
        </p:spPr>
      </p:pic>
      <p:sp>
        <p:nvSpPr>
          <p:cNvPr id="5" name="矩形 4"/>
          <p:cNvSpPr/>
          <p:nvPr/>
        </p:nvSpPr>
        <p:spPr>
          <a:xfrm>
            <a:off x="3482154" y="5695145"/>
            <a:ext cx="4543231"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切割與維護</a:t>
            </a:r>
            <a:r>
              <a:rPr lang="en-US" altLang="zh-TW" sz="2400" b="1" dirty="0">
                <a:latin typeface="微軟正黑體" panose="020B0604030504040204" pitchFamily="34" charset="-120"/>
                <a:ea typeface="微軟正黑體" panose="020B0604030504040204" pitchFamily="34" charset="-120"/>
              </a:rPr>
              <a:t>EPIC</a:t>
            </a:r>
            <a:r>
              <a:rPr lang="zh-TW" altLang="en-US" sz="2400" b="1" dirty="0">
                <a:latin typeface="微軟正黑體" panose="020B0604030504040204" pitchFamily="34" charset="-120"/>
                <a:ea typeface="微軟正黑體" panose="020B0604030504040204" pitchFamily="34" charset="-120"/>
              </a:rPr>
              <a:t>型的使用者故事</a:t>
            </a:r>
            <a:endParaRPr lang="en-US" altLang="zh-TW" sz="2400" b="1" dirty="0">
              <a:effectLst/>
              <a:latin typeface="微軟正黑體" panose="020B0604030504040204" pitchFamily="34" charset="-120"/>
              <a:ea typeface="微軟正黑體" panose="020B0604030504040204" pitchFamily="34" charset="-120"/>
            </a:endParaRPr>
          </a:p>
        </p:txBody>
      </p:sp>
      <p:sp>
        <p:nvSpPr>
          <p:cNvPr id="6" name="矩形 5"/>
          <p:cNvSpPr/>
          <p:nvPr/>
        </p:nvSpPr>
        <p:spPr>
          <a:xfrm>
            <a:off x="2268067" y="142482"/>
            <a:ext cx="4823949" cy="461665"/>
          </a:xfrm>
          <a:prstGeom prst="rect">
            <a:avLst/>
          </a:prstGeom>
        </p:spPr>
        <p:txBody>
          <a:bodyPr wrap="none">
            <a:spAutoFit/>
          </a:bodyPr>
          <a:lstStyle/>
          <a:p>
            <a:r>
              <a:rPr lang="en-US" altLang="zh-TW" sz="2400" b="1" dirty="0">
                <a:latin typeface="微軟正黑體" panose="020B0604030504040204" pitchFamily="34" charset="-120"/>
                <a:ea typeface="微軟正黑體" panose="020B0604030504040204" pitchFamily="34" charset="-120"/>
              </a:rPr>
              <a:t>EPIC</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史詩級</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巨大</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的 </a:t>
            </a:r>
            <a:r>
              <a:rPr lang="en-US" altLang="zh-TW" sz="2400" dirty="0">
                <a:latin typeface="微軟正黑體" panose="020B0604030504040204" pitchFamily="34" charset="-120"/>
                <a:ea typeface="微軟正黑體" panose="020B0604030504040204" pitchFamily="34" charset="-120"/>
              </a:rPr>
              <a:t>User Story</a:t>
            </a:r>
            <a:endParaRPr lang="zh-TW" altLang="en-US" sz="2400" dirty="0">
              <a:latin typeface="微軟正黑體" panose="020B0604030504040204" pitchFamily="34" charset="-120"/>
              <a:ea typeface="微軟正黑體" panose="020B0604030504040204" pitchFamily="34" charset="-120"/>
            </a:endParaRPr>
          </a:p>
        </p:txBody>
      </p:sp>
      <p:sp>
        <p:nvSpPr>
          <p:cNvPr id="7" name="矩形 6"/>
          <p:cNvSpPr/>
          <p:nvPr/>
        </p:nvSpPr>
        <p:spPr>
          <a:xfrm>
            <a:off x="0" y="5135815"/>
            <a:ext cx="3554306" cy="1754326"/>
          </a:xfrm>
          <a:prstGeom prst="rect">
            <a:avLst/>
          </a:prstGeom>
        </p:spPr>
        <p:txBody>
          <a:bodyPr wrap="none">
            <a:spAutoFit/>
          </a:bodyPr>
          <a:lstStyle/>
          <a:p>
            <a:r>
              <a:rPr lang="en-US" altLang="zh-TW" dirty="0"/>
              <a:t>As a user I want to search for orders</a:t>
            </a:r>
          </a:p>
          <a:p>
            <a:r>
              <a:rPr lang="zh-TW" altLang="en-US" dirty="0"/>
              <a:t>，</a:t>
            </a:r>
            <a:r>
              <a:rPr lang="en-US" altLang="zh-TW" dirty="0"/>
              <a:t>By order ID</a:t>
            </a:r>
          </a:p>
          <a:p>
            <a:r>
              <a:rPr lang="zh-TW" altLang="en-US" dirty="0"/>
              <a:t>，</a:t>
            </a:r>
            <a:r>
              <a:rPr lang="en-US" altLang="zh-TW" dirty="0"/>
              <a:t>Within last 30 days</a:t>
            </a:r>
            <a:endParaRPr lang="zh-TW" altLang="en-US" dirty="0"/>
          </a:p>
          <a:p>
            <a:r>
              <a:rPr lang="zh-TW" altLang="en-US" dirty="0"/>
              <a:t>，</a:t>
            </a:r>
            <a:r>
              <a:rPr lang="en-US" altLang="zh-TW" dirty="0"/>
              <a:t>within last year</a:t>
            </a:r>
          </a:p>
          <a:p>
            <a:r>
              <a:rPr lang="zh-TW" altLang="en-US" dirty="0"/>
              <a:t>，</a:t>
            </a:r>
            <a:r>
              <a:rPr lang="en-US" altLang="zh-TW" dirty="0"/>
              <a:t> Of a specific order sum</a:t>
            </a:r>
            <a:endParaRPr lang="zh-TW" altLang="en-US" dirty="0"/>
          </a:p>
          <a:p>
            <a:endParaRPr lang="zh-TW" altLang="en-US" dirty="0"/>
          </a:p>
        </p:txBody>
      </p:sp>
      <p:sp>
        <p:nvSpPr>
          <p:cNvPr id="8" name="矩形 7"/>
          <p:cNvSpPr/>
          <p:nvPr/>
        </p:nvSpPr>
        <p:spPr>
          <a:xfrm>
            <a:off x="0" y="983520"/>
            <a:ext cx="3554306" cy="646331"/>
          </a:xfrm>
          <a:prstGeom prst="rect">
            <a:avLst/>
          </a:prstGeom>
        </p:spPr>
        <p:txBody>
          <a:bodyPr wrap="none">
            <a:spAutoFit/>
          </a:bodyPr>
          <a:lstStyle/>
          <a:p>
            <a:r>
              <a:rPr lang="en-US" altLang="zh-TW" dirty="0"/>
              <a:t>As a user I want to search for orders</a:t>
            </a:r>
          </a:p>
          <a:p>
            <a:r>
              <a:rPr lang="zh-TW" altLang="en-US" dirty="0"/>
              <a:t>，</a:t>
            </a:r>
            <a:r>
              <a:rPr lang="en-US" altLang="zh-TW" dirty="0"/>
              <a:t>within last 30 days</a:t>
            </a:r>
            <a:endParaRPr lang="zh-TW" altLang="en-US" dirty="0"/>
          </a:p>
        </p:txBody>
      </p:sp>
      <p:sp>
        <p:nvSpPr>
          <p:cNvPr id="9" name="矩形 8"/>
          <p:cNvSpPr/>
          <p:nvPr/>
        </p:nvSpPr>
        <p:spPr>
          <a:xfrm>
            <a:off x="5314863" y="917950"/>
            <a:ext cx="3829137" cy="923330"/>
          </a:xfrm>
          <a:prstGeom prst="rect">
            <a:avLst/>
          </a:prstGeom>
        </p:spPr>
        <p:txBody>
          <a:bodyPr wrap="square">
            <a:spAutoFit/>
          </a:bodyPr>
          <a:lstStyle/>
          <a:p>
            <a:r>
              <a:rPr lang="en-US" altLang="zh-TW" dirty="0"/>
              <a:t>As a user I want to search for orders</a:t>
            </a:r>
          </a:p>
          <a:p>
            <a:r>
              <a:rPr lang="zh-TW" altLang="en-US" dirty="0"/>
              <a:t>，</a:t>
            </a:r>
            <a:r>
              <a:rPr lang="en-US" altLang="zh-TW" dirty="0"/>
              <a:t>By order ID</a:t>
            </a:r>
            <a:r>
              <a:rPr lang="zh-TW" altLang="en-US" dirty="0"/>
              <a:t>，</a:t>
            </a:r>
            <a:r>
              <a:rPr lang="en-US" altLang="zh-TW" dirty="0"/>
              <a:t>within last 30 days …</a:t>
            </a:r>
          </a:p>
          <a:p>
            <a:endParaRPr lang="zh-TW" altLang="en-US" dirty="0"/>
          </a:p>
        </p:txBody>
      </p:sp>
    </p:spTree>
    <p:extLst>
      <p:ext uri="{BB962C8B-B14F-4D97-AF65-F5344CB8AC3E}">
        <p14:creationId xmlns:p14="http://schemas.microsoft.com/office/powerpoint/2010/main" val="2716055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圓角矩形 6"/>
          <p:cNvSpPr/>
          <p:nvPr/>
        </p:nvSpPr>
        <p:spPr>
          <a:xfrm>
            <a:off x="1068404" y="2194838"/>
            <a:ext cx="7565457" cy="147190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矩形 3"/>
          <p:cNvSpPr/>
          <p:nvPr/>
        </p:nvSpPr>
        <p:spPr>
          <a:xfrm>
            <a:off x="64008" y="209679"/>
            <a:ext cx="8906256" cy="1985159"/>
          </a:xfrm>
          <a:prstGeom prst="rect">
            <a:avLst/>
          </a:prstGeom>
        </p:spPr>
        <p:txBody>
          <a:bodyPr wrap="square">
            <a:spAutoFit/>
          </a:bodyPr>
          <a:lstStyle/>
          <a:p>
            <a:r>
              <a:rPr lang="en-US" altLang="zh-CN" sz="2200" b="1" dirty="0">
                <a:solidFill>
                  <a:srgbClr val="0066CC"/>
                </a:solidFill>
                <a:latin typeface="微軟正黑體" panose="020B0604030504040204" pitchFamily="34" charset="-120"/>
                <a:ea typeface="微軟正黑體" panose="020B0604030504040204" pitchFamily="34" charset="-120"/>
              </a:rPr>
              <a:t>Negotiable</a:t>
            </a:r>
            <a:r>
              <a:rPr lang="zh-TW" altLang="en-US" sz="2200" b="1" dirty="0">
                <a:solidFill>
                  <a:srgbClr val="0066CC"/>
                </a:solidFill>
                <a:latin typeface="微軟正黑體" panose="020B0604030504040204" pitchFamily="34" charset="-120"/>
                <a:ea typeface="微軟正黑體" panose="020B0604030504040204" pitchFamily="34" charset="-120"/>
              </a:rPr>
              <a:t> </a:t>
            </a:r>
            <a:r>
              <a:rPr lang="zh-CN" altLang="en-US" sz="2200" dirty="0">
                <a:solidFill>
                  <a:srgbClr val="0066CC"/>
                </a:solidFill>
                <a:latin typeface="微軟正黑體" panose="020B0604030504040204" pitchFamily="34" charset="-120"/>
                <a:ea typeface="微軟正黑體" panose="020B0604030504040204" pitchFamily="34" charset="-120"/>
              </a:rPr>
              <a:t>便於溝通的</a:t>
            </a:r>
            <a:r>
              <a:rPr lang="en-US" altLang="zh-CN" sz="2000" dirty="0">
                <a:solidFill>
                  <a:srgbClr val="0066CC"/>
                </a:solidFill>
                <a:latin typeface="微軟正黑體" panose="020B0604030504040204" pitchFamily="34" charset="-120"/>
                <a:ea typeface="微軟正黑體" panose="020B0604030504040204" pitchFamily="34" charset="-120"/>
              </a:rPr>
              <a:t>:</a:t>
            </a:r>
            <a:r>
              <a:rPr lang="zh-TW" altLang="en-US" sz="2000" dirty="0">
                <a:solidFill>
                  <a:srgbClr val="0066CC"/>
                </a:solidFill>
                <a:latin typeface="微軟正黑體" panose="020B0604030504040204" pitchFamily="34" charset="-120"/>
                <a:ea typeface="微軟正黑體" panose="020B0604030504040204" pitchFamily="34" charset="-120"/>
              </a:rPr>
              <a:t>  </a:t>
            </a:r>
            <a:endParaRPr lang="en-US" altLang="zh-TW" sz="2000" dirty="0">
              <a:solidFill>
                <a:srgbClr val="0066CC"/>
              </a:solidFill>
              <a:latin typeface="微軟正黑體" panose="020B0604030504040204" pitchFamily="34" charset="-120"/>
              <a:ea typeface="微軟正黑體" panose="020B0604030504040204" pitchFamily="34" charset="-120"/>
            </a:endParaRPr>
          </a:p>
          <a:p>
            <a:endParaRPr lang="en-US" altLang="zh-TW" sz="800" dirty="0">
              <a:solidFill>
                <a:srgbClr val="0066CC"/>
              </a:solidFill>
              <a:latin typeface="微軟正黑體" panose="020B0604030504040204" pitchFamily="34" charset="-120"/>
              <a:ea typeface="微軟正黑體" panose="020B0604030504040204" pitchFamily="34" charset="-120"/>
            </a:endParaRPr>
          </a:p>
          <a:p>
            <a:pPr>
              <a:spcBef>
                <a:spcPts val="600"/>
              </a:spcBef>
            </a:pPr>
            <a:r>
              <a:rPr lang="zh-CN" altLang="en-US" sz="2000" dirty="0">
                <a:latin typeface="微軟正黑體" panose="020B0604030504040204" pitchFamily="34" charset="-120"/>
                <a:ea typeface="微軟正黑體" panose="020B0604030504040204" pitchFamily="34" charset="-120"/>
              </a:rPr>
              <a:t>一個</a:t>
            </a:r>
            <a:r>
              <a:rPr lang="zh-TW" altLang="en-US" sz="2000" dirty="0">
                <a:latin typeface="微軟正黑體" panose="020B0604030504040204" pitchFamily="34" charset="-120"/>
                <a:ea typeface="微軟正黑體" panose="020B0604030504040204" pitchFamily="34" charset="-120"/>
              </a:rPr>
              <a:t>使</a:t>
            </a:r>
            <a:r>
              <a:rPr lang="zh-CN" altLang="en-US" sz="2000" dirty="0">
                <a:latin typeface="微軟正黑體" panose="020B0604030504040204" pitchFamily="34" charset="-120"/>
                <a:ea typeface="微軟正黑體" panose="020B0604030504040204" pitchFamily="34" charset="-120"/>
              </a:rPr>
              <a:t>用</a:t>
            </a:r>
            <a:r>
              <a:rPr lang="zh-TW" altLang="en-US" sz="2000" dirty="0">
                <a:latin typeface="微軟正黑體" panose="020B0604030504040204" pitchFamily="34" charset="-120"/>
                <a:ea typeface="微軟正黑體" panose="020B0604030504040204" pitchFamily="34" charset="-120"/>
              </a:rPr>
              <a:t>者</a:t>
            </a:r>
            <a:r>
              <a:rPr lang="zh-CN" altLang="en-US" sz="2000" dirty="0">
                <a:latin typeface="微軟正黑體" panose="020B0604030504040204" pitchFamily="34" charset="-120"/>
                <a:ea typeface="微軟正黑體" panose="020B0604030504040204" pitchFamily="34" charset="-120"/>
              </a:rPr>
              <a:t>故事是便於溝通的。一個故事的卡片是包含故事詳情的簡短描述。</a:t>
            </a:r>
            <a:endParaRPr lang="en-US" altLang="zh-CN" sz="2000" dirty="0">
              <a:latin typeface="微軟正黑體" panose="020B0604030504040204" pitchFamily="34" charset="-120"/>
              <a:ea typeface="微軟正黑體" panose="020B0604030504040204" pitchFamily="34" charset="-120"/>
            </a:endParaRPr>
          </a:p>
          <a:p>
            <a:pPr>
              <a:spcBef>
                <a:spcPts val="600"/>
              </a:spcBef>
            </a:pPr>
            <a:r>
              <a:rPr lang="zh-CN" altLang="en-US" sz="2000" dirty="0">
                <a:latin typeface="微軟正黑體" panose="020B0604030504040204" pitchFamily="34" charset="-120"/>
                <a:ea typeface="微軟正黑體" panose="020B0604030504040204" pitchFamily="34" charset="-120"/>
              </a:rPr>
              <a:t>這些詳情是通過討論階段來完成的。一張還有很多詳情的卡片實際上減少了和</a:t>
            </a:r>
            <a:endParaRPr lang="en-US" altLang="zh-CN" sz="2000" dirty="0">
              <a:latin typeface="微軟正黑體" panose="020B0604030504040204" pitchFamily="34" charset="-120"/>
              <a:ea typeface="微軟正黑體" panose="020B0604030504040204" pitchFamily="34" charset="-120"/>
            </a:endParaRPr>
          </a:p>
          <a:p>
            <a:pPr>
              <a:spcBef>
                <a:spcPts val="600"/>
              </a:spcBef>
            </a:pPr>
            <a:r>
              <a:rPr lang="zh-CN" altLang="en-US" sz="2000" dirty="0">
                <a:latin typeface="微軟正黑體" panose="020B0604030504040204" pitchFamily="34" charset="-120"/>
                <a:ea typeface="微軟正黑體" panose="020B0604030504040204" pitchFamily="34" charset="-120"/>
              </a:rPr>
              <a:t>客戶的會談。</a:t>
            </a:r>
          </a:p>
          <a:p>
            <a:r>
              <a:rPr lang="zh-CN" altLang="en-US" dirty="0">
                <a:latin typeface="微軟正黑體" panose="020B0604030504040204" pitchFamily="34" charset="-120"/>
                <a:ea typeface="微軟正黑體" panose="020B0604030504040204" pitchFamily="34" charset="-120"/>
              </a:rPr>
              <a:t> </a:t>
            </a:r>
          </a:p>
        </p:txBody>
      </p:sp>
      <p:sp>
        <p:nvSpPr>
          <p:cNvPr id="2" name="矩形 1"/>
          <p:cNvSpPr/>
          <p:nvPr/>
        </p:nvSpPr>
        <p:spPr>
          <a:xfrm>
            <a:off x="972390" y="2448186"/>
            <a:ext cx="7757481" cy="984885"/>
          </a:xfrm>
          <a:prstGeom prst="rect">
            <a:avLst/>
          </a:prstGeom>
        </p:spPr>
        <p:txBody>
          <a:bodyPr wrap="square">
            <a:spAutoFit/>
          </a:bodyPr>
          <a:lstStyle/>
          <a:p>
            <a:pPr lvl="1">
              <a:spcBef>
                <a:spcPts val="1200"/>
              </a:spcBef>
              <a:defRPr/>
            </a:pPr>
            <a:r>
              <a:rPr lang="zh-TW" altLang="zh-TW" sz="2400" b="1" dirty="0">
                <a:solidFill>
                  <a:srgbClr val="C00000"/>
                </a:solidFill>
                <a:latin typeface="微軟正黑體" panose="020B0604030504040204" pitchFamily="34" charset="-120"/>
                <a:ea typeface="微軟正黑體" panose="020B0604030504040204" pitchFamily="34" charset="-120"/>
              </a:rPr>
              <a:t>身為</a:t>
            </a:r>
            <a:r>
              <a:rPr lang="zh-TW" altLang="zh-TW" sz="2400" dirty="0">
                <a:latin typeface="微軟正黑體" panose="020B0604030504040204" pitchFamily="34" charset="-120"/>
                <a:ea typeface="微軟正黑體" panose="020B0604030504040204" pitchFamily="34" charset="-120"/>
              </a:rPr>
              <a:t>一個</a:t>
            </a:r>
            <a:r>
              <a:rPr lang="zh-TW" altLang="en-US" sz="2400" dirty="0">
                <a:latin typeface="微軟正黑體" panose="020B0604030504040204" pitchFamily="34" charset="-120"/>
                <a:ea typeface="微軟正黑體" panose="020B0604030504040204" pitchFamily="34" charset="-120"/>
              </a:rPr>
              <a:t>申辦用戶</a:t>
            </a:r>
            <a:r>
              <a:rPr lang="zh-TW" altLang="zh-TW" sz="2400" dirty="0">
                <a:latin typeface="微軟正黑體" panose="020B0604030504040204" pitchFamily="34" charset="-120"/>
                <a:ea typeface="微軟正黑體" panose="020B0604030504040204" pitchFamily="34" charset="-120"/>
              </a:rPr>
              <a:t>，</a:t>
            </a:r>
            <a:r>
              <a:rPr lang="zh-TW" altLang="zh-TW" sz="2400" b="1" dirty="0">
                <a:solidFill>
                  <a:srgbClr val="C00000"/>
                </a:solidFill>
                <a:latin typeface="微軟正黑體" panose="020B0604030504040204" pitchFamily="34" charset="-120"/>
                <a:ea typeface="微軟正黑體" panose="020B0604030504040204" pitchFamily="34" charset="-120"/>
              </a:rPr>
              <a:t>我需要</a:t>
            </a:r>
            <a:r>
              <a:rPr lang="zh-TW" altLang="zh-TW" sz="2400" dirty="0">
                <a:latin typeface="微軟正黑體" panose="020B0604030504040204" pitchFamily="34" charset="-120"/>
                <a:ea typeface="微軟正黑體" panose="020B0604030504040204" pitchFamily="34" charset="-120"/>
              </a:rPr>
              <a:t>完成</a:t>
            </a:r>
            <a:r>
              <a:rPr lang="zh-TW" altLang="en-US" sz="2400" dirty="0">
                <a:latin typeface="微軟正黑體" panose="020B0604030504040204" pitchFamily="34" charset="-120"/>
                <a:ea typeface="微軟正黑體" panose="020B0604030504040204" pitchFamily="34" charset="-120"/>
              </a:rPr>
              <a:t>身份調查</a:t>
            </a:r>
            <a:r>
              <a:rPr lang="zh-TW" altLang="zh-TW" sz="2400" dirty="0">
                <a:latin typeface="微軟正黑體" panose="020B0604030504040204" pitchFamily="34" charset="-120"/>
                <a:ea typeface="微軟正黑體" panose="020B0604030504040204" pitchFamily="34" charset="-120"/>
              </a:rPr>
              <a:t>問卷，</a:t>
            </a:r>
            <a:endParaRPr lang="en-US" altLang="zh-TW" sz="2400" dirty="0">
              <a:latin typeface="微軟正黑體" panose="020B0604030504040204" pitchFamily="34" charset="-120"/>
              <a:ea typeface="微軟正黑體" panose="020B0604030504040204" pitchFamily="34" charset="-120"/>
            </a:endParaRPr>
          </a:p>
          <a:p>
            <a:pPr lvl="1">
              <a:spcBef>
                <a:spcPts val="1200"/>
              </a:spcBef>
              <a:defRPr/>
            </a:pPr>
            <a:r>
              <a:rPr lang="zh-TW" altLang="zh-TW" sz="2400" b="1" dirty="0">
                <a:solidFill>
                  <a:srgbClr val="C00000"/>
                </a:solidFill>
                <a:latin typeface="微軟正黑體" panose="020B0604030504040204" pitchFamily="34" charset="-120"/>
                <a:ea typeface="微軟正黑體" panose="020B0604030504040204" pitchFamily="34" charset="-120"/>
              </a:rPr>
              <a:t>以便於</a:t>
            </a:r>
            <a:r>
              <a:rPr lang="zh-TW" altLang="zh-TW" sz="2400" dirty="0">
                <a:latin typeface="微軟正黑體" panose="020B0604030504040204" pitchFamily="34" charset="-120"/>
                <a:ea typeface="微軟正黑體" panose="020B0604030504040204" pitchFamily="34" charset="-120"/>
              </a:rPr>
              <a:t>確定我的</a:t>
            </a:r>
            <a:r>
              <a:rPr lang="zh-TW" altLang="en-US" sz="2400" dirty="0">
                <a:latin typeface="微軟正黑體" panose="020B0604030504040204" pitchFamily="34" charset="-120"/>
                <a:ea typeface="微軟正黑體" panose="020B0604030504040204" pitchFamily="34" charset="-120"/>
              </a:rPr>
              <a:t>申請資格</a:t>
            </a:r>
            <a:r>
              <a:rPr lang="zh-TW" altLang="zh-TW" sz="2400" dirty="0">
                <a:latin typeface="微軟正黑體" panose="020B0604030504040204" pitchFamily="34" charset="-120"/>
                <a:ea typeface="微軟正黑體" panose="020B0604030504040204" pitchFamily="34" charset="-120"/>
              </a:rPr>
              <a:t>。</a:t>
            </a:r>
          </a:p>
        </p:txBody>
      </p:sp>
      <p:sp>
        <p:nvSpPr>
          <p:cNvPr id="3" name="矩形 2"/>
          <p:cNvSpPr/>
          <p:nvPr/>
        </p:nvSpPr>
        <p:spPr>
          <a:xfrm>
            <a:off x="3720051" y="4179997"/>
            <a:ext cx="1800493"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填寫客戶資料表</a:t>
            </a:r>
          </a:p>
        </p:txBody>
      </p:sp>
      <p:pic>
        <p:nvPicPr>
          <p:cNvPr id="5" name="圖片 4"/>
          <p:cNvPicPr>
            <a:picLocks noChangeAspect="1"/>
          </p:cNvPicPr>
          <p:nvPr/>
        </p:nvPicPr>
        <p:blipFill>
          <a:blip r:embed="rId2"/>
          <a:stretch>
            <a:fillRect/>
          </a:stretch>
        </p:blipFill>
        <p:spPr>
          <a:xfrm>
            <a:off x="1740598" y="4549329"/>
            <a:ext cx="5553075" cy="19812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652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81505" y="2488216"/>
            <a:ext cx="8284123" cy="1325563"/>
          </a:xfrm>
        </p:spPr>
        <p:txBody>
          <a:bodyPr/>
          <a:lstStyle/>
          <a:p>
            <a:pPr algn="ctr"/>
            <a:r>
              <a:rPr lang="zh-TW" altLang="en-US" dirty="0">
                <a:latin typeface="微軟正黑體" panose="020B0604030504040204" pitchFamily="34" charset="-120"/>
                <a:ea typeface="微軟正黑體" panose="020B0604030504040204" pitchFamily="34" charset="-120"/>
              </a:rPr>
              <a:t>使用者故事是用來描述需求用的</a:t>
            </a:r>
            <a:endParaRPr lang="zh-TW" altLang="en-US" dirty="0"/>
          </a:p>
        </p:txBody>
      </p:sp>
      <p:sp>
        <p:nvSpPr>
          <p:cNvPr id="4" name="矩形 3"/>
          <p:cNvSpPr/>
          <p:nvPr/>
        </p:nvSpPr>
        <p:spPr>
          <a:xfrm>
            <a:off x="3261654" y="6082127"/>
            <a:ext cx="2723823"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所以，先來談一下需求。</a:t>
            </a:r>
            <a:endParaRPr lang="zh-TW" altLang="en-US" dirty="0"/>
          </a:p>
        </p:txBody>
      </p:sp>
    </p:spTree>
    <p:extLst>
      <p:ext uri="{BB962C8B-B14F-4D97-AF65-F5344CB8AC3E}">
        <p14:creationId xmlns:p14="http://schemas.microsoft.com/office/powerpoint/2010/main" val="8501149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008" y="630303"/>
            <a:ext cx="8906256" cy="2369880"/>
          </a:xfrm>
          <a:prstGeom prst="rect">
            <a:avLst/>
          </a:prstGeom>
        </p:spPr>
        <p:txBody>
          <a:bodyPr wrap="square">
            <a:spAutoFit/>
          </a:bodyPr>
          <a:lstStyle/>
          <a:p>
            <a:r>
              <a:rPr lang="en-US" altLang="zh-CN" sz="2800" b="1" dirty="0">
                <a:solidFill>
                  <a:srgbClr val="0066CC"/>
                </a:solidFill>
                <a:latin typeface="微軟正黑體" panose="020B0604030504040204" pitchFamily="34" charset="-120"/>
                <a:ea typeface="微軟正黑體" panose="020B0604030504040204" pitchFamily="34" charset="-120"/>
              </a:rPr>
              <a:t>V</a:t>
            </a:r>
            <a:r>
              <a:rPr lang="en-US" altLang="zh-CN" sz="2800" dirty="0">
                <a:solidFill>
                  <a:srgbClr val="0066CC"/>
                </a:solidFill>
                <a:latin typeface="微軟正黑體" panose="020B0604030504040204" pitchFamily="34" charset="-120"/>
                <a:ea typeface="微軟正黑體" panose="020B0604030504040204" pitchFamily="34" charset="-120"/>
              </a:rPr>
              <a:t>aluable</a:t>
            </a:r>
            <a:r>
              <a:rPr lang="zh-TW" altLang="en-US" sz="2800" dirty="0">
                <a:solidFill>
                  <a:srgbClr val="0066CC"/>
                </a:solidFill>
                <a:latin typeface="微軟正黑體" panose="020B0604030504040204" pitchFamily="34" charset="-120"/>
                <a:ea typeface="微軟正黑體" panose="020B0604030504040204" pitchFamily="34" charset="-120"/>
              </a:rPr>
              <a:t> </a:t>
            </a:r>
            <a:r>
              <a:rPr lang="zh-CN" altLang="en-US" sz="2800" dirty="0">
                <a:solidFill>
                  <a:srgbClr val="0066CC"/>
                </a:solidFill>
                <a:latin typeface="微軟正黑體" panose="020B0604030504040204" pitchFamily="34" charset="-120"/>
                <a:ea typeface="微軟正黑體" panose="020B0604030504040204" pitchFamily="34" charset="-120"/>
              </a:rPr>
              <a:t>有價值的</a:t>
            </a:r>
            <a:r>
              <a:rPr lang="en-US" altLang="zh-CN" sz="2800" dirty="0">
                <a:solidFill>
                  <a:srgbClr val="0066CC"/>
                </a:solidFill>
                <a:latin typeface="微軟正黑體" panose="020B0604030504040204" pitchFamily="34" charset="-120"/>
                <a:ea typeface="微軟正黑體" panose="020B0604030504040204" pitchFamily="34" charset="-120"/>
              </a:rPr>
              <a:t>:</a:t>
            </a:r>
            <a:r>
              <a:rPr lang="zh-TW" altLang="en-US" sz="2800" dirty="0">
                <a:solidFill>
                  <a:srgbClr val="0066CC"/>
                </a:solidFill>
                <a:latin typeface="微軟正黑體" panose="020B0604030504040204" pitchFamily="34" charset="-120"/>
                <a:ea typeface="微軟正黑體" panose="020B0604030504040204" pitchFamily="34" charset="-120"/>
              </a:rPr>
              <a:t> </a:t>
            </a:r>
            <a:endParaRPr lang="en-US" altLang="zh-TW" sz="2800" dirty="0">
              <a:solidFill>
                <a:srgbClr val="0066CC"/>
              </a:solidFill>
              <a:latin typeface="微軟正黑體" panose="020B0604030504040204" pitchFamily="34" charset="-120"/>
              <a:ea typeface="微軟正黑體" panose="020B0604030504040204" pitchFamily="34" charset="-120"/>
            </a:endParaRPr>
          </a:p>
          <a:p>
            <a:endParaRPr lang="en-US" altLang="zh-CN" sz="1200" dirty="0">
              <a:latin typeface="微軟正黑體" panose="020B0604030504040204" pitchFamily="34" charset="-120"/>
              <a:ea typeface="微軟正黑體" panose="020B0604030504040204" pitchFamily="34" charset="-120"/>
            </a:endParaRPr>
          </a:p>
          <a:p>
            <a:pPr>
              <a:spcBef>
                <a:spcPts val="1200"/>
              </a:spcBef>
            </a:pPr>
            <a:r>
              <a:rPr lang="zh-CN" altLang="en-US" sz="2000" dirty="0">
                <a:latin typeface="微軟正黑體" panose="020B0604030504040204" pitchFamily="34" charset="-120"/>
                <a:ea typeface="微軟正黑體" panose="020B0604030504040204" pitchFamily="34" charset="-120"/>
              </a:rPr>
              <a:t>每個故事必須對客戶</a:t>
            </a:r>
            <a:r>
              <a:rPr lang="zh-TW" altLang="en-US" sz="2000" dirty="0">
                <a:latin typeface="微軟正黑體" panose="020B0604030504040204" pitchFamily="34" charset="-120"/>
                <a:ea typeface="微軟正黑體" panose="020B0604030504040204" pitchFamily="34" charset="-120"/>
              </a:rPr>
              <a:t>是</a:t>
            </a:r>
            <a:r>
              <a:rPr lang="zh-CN" altLang="en-US" sz="2000" dirty="0">
                <a:latin typeface="微軟正黑體" panose="020B0604030504040204" pitchFamily="34" charset="-120"/>
                <a:ea typeface="微軟正黑體" panose="020B0604030504040204" pitchFamily="34" charset="-120"/>
              </a:rPr>
              <a:t>具有價值</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a:t>
            </a:r>
            <a:r>
              <a:rPr lang="zh-CN" altLang="en-US" sz="2000" dirty="0">
                <a:latin typeface="微軟正黑體" panose="020B0604030504040204" pitchFamily="34" charset="-120"/>
                <a:ea typeface="微軟正黑體" panose="020B0604030504040204" pitchFamily="34" charset="-120"/>
              </a:rPr>
              <a:t>無論是用戶還是購買方</a:t>
            </a:r>
            <a:r>
              <a:rPr lang="en-US" altLang="zh-TW" sz="2000" dirty="0">
                <a:latin typeface="微軟正黑體" panose="020B0604030504040204" pitchFamily="34" charset="-120"/>
                <a:ea typeface="微軟正黑體" panose="020B0604030504040204" pitchFamily="34" charset="-120"/>
              </a:rPr>
              <a:t>)</a:t>
            </a:r>
            <a:r>
              <a:rPr lang="zh-CN" altLang="en-US" sz="2000" dirty="0">
                <a:latin typeface="微軟正黑體" panose="020B0604030504040204" pitchFamily="34" charset="-120"/>
                <a:ea typeface="微軟正黑體" panose="020B0604030504040204" pitchFamily="34" charset="-120"/>
              </a:rPr>
              <a:t>。一個讓</a:t>
            </a:r>
            <a:r>
              <a:rPr lang="zh-TW" altLang="en-US" sz="2000" dirty="0">
                <a:latin typeface="微軟正黑體" panose="020B0604030504040204" pitchFamily="34" charset="-120"/>
                <a:ea typeface="微軟正黑體" panose="020B0604030504040204" pitchFamily="34" charset="-120"/>
              </a:rPr>
              <a:t>使</a:t>
            </a:r>
            <a:r>
              <a:rPr lang="zh-CN" altLang="en-US" sz="2000" dirty="0">
                <a:latin typeface="微軟正黑體" panose="020B0604030504040204" pitchFamily="34" charset="-120"/>
                <a:ea typeface="微軟正黑體" panose="020B0604030504040204" pitchFamily="34" charset="-120"/>
              </a:rPr>
              <a:t>用</a:t>
            </a:r>
            <a:r>
              <a:rPr lang="zh-TW" altLang="en-US" sz="2000" dirty="0">
                <a:latin typeface="微軟正黑體" panose="020B0604030504040204" pitchFamily="34" charset="-120"/>
                <a:ea typeface="微軟正黑體" panose="020B0604030504040204" pitchFamily="34" charset="-120"/>
              </a:rPr>
              <a:t>者</a:t>
            </a:r>
            <a:r>
              <a:rPr lang="zh-CN" altLang="en-US" sz="2000" dirty="0">
                <a:latin typeface="微軟正黑體" panose="020B0604030504040204" pitchFamily="34" charset="-120"/>
                <a:ea typeface="微軟正黑體" panose="020B0604030504040204" pitchFamily="34" charset="-120"/>
              </a:rPr>
              <a:t>故</a:t>
            </a:r>
            <a:endParaRPr lang="en-US" altLang="zh-CN" sz="2000" dirty="0">
              <a:latin typeface="微軟正黑體" panose="020B0604030504040204" pitchFamily="34" charset="-120"/>
              <a:ea typeface="微軟正黑體" panose="020B0604030504040204" pitchFamily="34" charset="-120"/>
            </a:endParaRPr>
          </a:p>
          <a:p>
            <a:pPr>
              <a:spcBef>
                <a:spcPts val="1200"/>
              </a:spcBef>
            </a:pPr>
            <a:r>
              <a:rPr lang="zh-CN" altLang="en-US" sz="2000" dirty="0">
                <a:latin typeface="微軟正黑體" panose="020B0604030504040204" pitchFamily="34" charset="-120"/>
                <a:ea typeface="微軟正黑體" panose="020B0604030504040204" pitchFamily="34" charset="-120"/>
              </a:rPr>
              <a:t>事有價值的好方法是讓客戶來寫下它們。一旦一個</a:t>
            </a:r>
            <a:r>
              <a:rPr lang="zh-CN" altLang="en-US" sz="2000" dirty="0">
                <a:solidFill>
                  <a:srgbClr val="C00000"/>
                </a:solidFill>
                <a:latin typeface="微軟正黑體" panose="020B0604030504040204" pitchFamily="34" charset="-120"/>
                <a:ea typeface="微軟正黑體" panose="020B0604030504040204" pitchFamily="34" charset="-120"/>
              </a:rPr>
              <a:t>客戶意識到使用者故事</a:t>
            </a:r>
            <a:endParaRPr lang="en-US" altLang="zh-CN" sz="2000" dirty="0">
              <a:solidFill>
                <a:srgbClr val="C00000"/>
              </a:solidFill>
              <a:latin typeface="微軟正黑體" panose="020B0604030504040204" pitchFamily="34" charset="-120"/>
              <a:ea typeface="微軟正黑體" panose="020B0604030504040204" pitchFamily="34" charset="-120"/>
            </a:endParaRPr>
          </a:p>
          <a:p>
            <a:pPr>
              <a:spcBef>
                <a:spcPts val="1200"/>
              </a:spcBef>
            </a:pPr>
            <a:r>
              <a:rPr lang="zh-CN" altLang="en-US" sz="2000" dirty="0">
                <a:solidFill>
                  <a:srgbClr val="C00000"/>
                </a:solidFill>
                <a:latin typeface="微軟正黑體" panose="020B0604030504040204" pitchFamily="34" charset="-120"/>
                <a:ea typeface="微軟正黑體" panose="020B0604030504040204" pitchFamily="34" charset="-120"/>
              </a:rPr>
              <a:t>並不是一個契約而且可以</a:t>
            </a:r>
            <a:r>
              <a:rPr lang="zh-CN" altLang="en-US" sz="2000" b="1" dirty="0">
                <a:solidFill>
                  <a:srgbClr val="C00000"/>
                </a:solidFill>
                <a:latin typeface="微軟正黑體" panose="020B0604030504040204" pitchFamily="34" charset="-120"/>
                <a:ea typeface="微軟正黑體" panose="020B0604030504040204" pitchFamily="34" charset="-120"/>
              </a:rPr>
              <a:t>進行協商</a:t>
            </a:r>
            <a:r>
              <a:rPr lang="zh-CN" altLang="en-US" sz="2000" dirty="0">
                <a:solidFill>
                  <a:srgbClr val="C00000"/>
                </a:solidFill>
                <a:latin typeface="微軟正黑體" panose="020B0604030504040204" pitchFamily="34" charset="-120"/>
                <a:ea typeface="微軟正黑體" panose="020B0604030504040204" pitchFamily="34" charset="-120"/>
              </a:rPr>
              <a:t>的時候，他們將非常樂意寫下故事</a:t>
            </a:r>
            <a:r>
              <a:rPr lang="zh-CN" altLang="en-US" sz="2000" dirty="0">
                <a:latin typeface="微軟正黑體" panose="020B0604030504040204" pitchFamily="34" charset="-120"/>
                <a:ea typeface="微軟正黑體" panose="020B0604030504040204" pitchFamily="34" charset="-120"/>
              </a:rPr>
              <a:t>。</a:t>
            </a:r>
          </a:p>
          <a:p>
            <a:r>
              <a:rPr lang="zh-CN" altLang="en-US" dirty="0">
                <a:solidFill>
                  <a:srgbClr val="0066CC"/>
                </a:solidFill>
                <a:latin typeface="微軟正黑體" panose="020B0604030504040204" pitchFamily="34" charset="-120"/>
                <a:ea typeface="微軟正黑體" panose="020B0604030504040204" pitchFamily="34" charset="-120"/>
              </a:rPr>
              <a:t> </a:t>
            </a:r>
          </a:p>
        </p:txBody>
      </p:sp>
      <p:sp>
        <p:nvSpPr>
          <p:cNvPr id="2" name="矩形 1"/>
          <p:cNvSpPr/>
          <p:nvPr/>
        </p:nvSpPr>
        <p:spPr>
          <a:xfrm>
            <a:off x="64008" y="3882176"/>
            <a:ext cx="8988552" cy="2185214"/>
          </a:xfrm>
          <a:prstGeom prst="rect">
            <a:avLst/>
          </a:prstGeom>
        </p:spPr>
        <p:txBody>
          <a:bodyPr wrap="square">
            <a:spAutoFit/>
          </a:bodyPr>
          <a:lstStyle/>
          <a:p>
            <a:r>
              <a:rPr lang="en-US" altLang="zh-CN" sz="2800" b="1" dirty="0">
                <a:solidFill>
                  <a:srgbClr val="0066CC"/>
                </a:solidFill>
                <a:latin typeface="微軟正黑體" panose="020B0604030504040204" pitchFamily="34" charset="-120"/>
                <a:ea typeface="微軟正黑體" panose="020B0604030504040204" pitchFamily="34" charset="-120"/>
              </a:rPr>
              <a:t>E</a:t>
            </a:r>
            <a:r>
              <a:rPr lang="en-US" altLang="zh-CN" sz="2800" dirty="0">
                <a:solidFill>
                  <a:srgbClr val="0066CC"/>
                </a:solidFill>
                <a:latin typeface="微軟正黑體" panose="020B0604030504040204" pitchFamily="34" charset="-120"/>
                <a:ea typeface="微軟正黑體" panose="020B0604030504040204" pitchFamily="34" charset="-120"/>
              </a:rPr>
              <a:t>stimable</a:t>
            </a:r>
            <a:r>
              <a:rPr lang="zh-TW" altLang="en-US" sz="2800" dirty="0">
                <a:solidFill>
                  <a:srgbClr val="0066CC"/>
                </a:solidFill>
                <a:latin typeface="微軟正黑體" panose="020B0604030504040204" pitchFamily="34" charset="-120"/>
                <a:ea typeface="微軟正黑體" panose="020B0604030504040204" pitchFamily="34" charset="-120"/>
              </a:rPr>
              <a:t> </a:t>
            </a:r>
            <a:r>
              <a:rPr lang="zh-CN" altLang="en-US" sz="2800" dirty="0">
                <a:solidFill>
                  <a:srgbClr val="0066CC"/>
                </a:solidFill>
                <a:latin typeface="微軟正黑體" panose="020B0604030504040204" pitchFamily="34" charset="-120"/>
                <a:ea typeface="微軟正黑體" panose="020B0604030504040204" pitchFamily="34" charset="-120"/>
              </a:rPr>
              <a:t>可估計的</a:t>
            </a:r>
            <a:r>
              <a:rPr lang="en-US" altLang="zh-CN"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endParaRPr lang="en-US" altLang="zh-CN" sz="2000" dirty="0">
              <a:latin typeface="微軟正黑體" panose="020B0604030504040204" pitchFamily="34" charset="-120"/>
              <a:ea typeface="微軟正黑體" panose="020B0604030504040204" pitchFamily="34" charset="-120"/>
            </a:endParaRPr>
          </a:p>
          <a:p>
            <a:pPr>
              <a:spcBef>
                <a:spcPts val="600"/>
              </a:spcBef>
            </a:pPr>
            <a:r>
              <a:rPr lang="zh-CN" altLang="en-US" sz="2000" dirty="0">
                <a:latin typeface="微軟正黑體" panose="020B0604030504040204" pitchFamily="34" charset="-120"/>
                <a:ea typeface="微軟正黑體" panose="020B0604030504040204" pitchFamily="34" charset="-120"/>
              </a:rPr>
              <a:t>開發者需要去估計一個使用者故事以便確定有限級</a:t>
            </a:r>
            <a:r>
              <a:rPr lang="zh-TW" altLang="en-US" sz="2000" dirty="0">
                <a:latin typeface="微軟正黑體" panose="020B0604030504040204" pitchFamily="34" charset="-120"/>
                <a:ea typeface="微軟正黑體" panose="020B0604030504040204" pitchFamily="34" charset="-120"/>
              </a:rPr>
              <a:t>數</a:t>
            </a:r>
            <a:r>
              <a:rPr lang="zh-CN" altLang="en-US" sz="2000" dirty="0">
                <a:latin typeface="微軟正黑體" panose="020B0604030504040204" pitchFamily="34" charset="-120"/>
                <a:ea typeface="微軟正黑體" panose="020B0604030504040204" pitchFamily="34" charset="-120"/>
              </a:rPr>
              <a:t>並對故事進行規劃。但是</a:t>
            </a:r>
            <a:endParaRPr lang="en-US" altLang="zh-CN" sz="2000" dirty="0">
              <a:latin typeface="微軟正黑體" panose="020B0604030504040204" pitchFamily="34" charset="-120"/>
              <a:ea typeface="微軟正黑體" panose="020B0604030504040204" pitchFamily="34" charset="-120"/>
            </a:endParaRPr>
          </a:p>
          <a:p>
            <a:pPr>
              <a:spcBef>
                <a:spcPts val="600"/>
              </a:spcBef>
            </a:pPr>
            <a:r>
              <a:rPr lang="zh-CN" altLang="en-US" sz="2000" dirty="0">
                <a:latin typeface="微軟正黑體" panose="020B0604030504040204" pitchFamily="34" charset="-120"/>
                <a:ea typeface="微軟正黑體" panose="020B0604030504040204" pitchFamily="34" charset="-120"/>
              </a:rPr>
              <a:t>讓開發者難以估計故事的問題來自：</a:t>
            </a:r>
            <a:r>
              <a:rPr lang="zh-CN" altLang="en-US" sz="2000" b="1" i="1" dirty="0">
                <a:solidFill>
                  <a:srgbClr val="C00000"/>
                </a:solidFill>
                <a:latin typeface="微軟正黑體" panose="020B0604030504040204" pitchFamily="34" charset="-120"/>
                <a:ea typeface="微軟正黑體" panose="020B0604030504040204" pitchFamily="34" charset="-120"/>
              </a:rPr>
              <a:t>對於領域知識的缺乏</a:t>
            </a:r>
            <a:r>
              <a:rPr lang="zh-TW" altLang="en-US" sz="2000" b="1" i="1" dirty="0">
                <a:solidFill>
                  <a:srgbClr val="C00000"/>
                </a:solidFill>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CN" altLang="en-US" sz="2000" dirty="0">
                <a:latin typeface="微軟正黑體" panose="020B0604030504040204" pitchFamily="34" charset="-120"/>
                <a:ea typeface="微軟正黑體" panose="020B0604030504040204" pitchFamily="34" charset="-120"/>
              </a:rPr>
              <a:t>這種情況下需要更多的溝通</a:t>
            </a:r>
            <a:r>
              <a:rPr lang="en-US" altLang="zh-TW" sz="2000" dirty="0">
                <a:latin typeface="微軟正黑體" panose="020B0604030504040204" pitchFamily="34" charset="-120"/>
                <a:ea typeface="微軟正黑體" panose="020B0604030504040204" pitchFamily="34" charset="-120"/>
              </a:rPr>
              <a:t>)</a:t>
            </a:r>
            <a:r>
              <a:rPr lang="zh-CN" altLang="en-US" sz="2000" dirty="0">
                <a:latin typeface="微軟正黑體" panose="020B0604030504040204" pitchFamily="34" charset="-120"/>
                <a:ea typeface="微軟正黑體" panose="020B0604030504040204" pitchFamily="34" charset="-120"/>
              </a:rPr>
              <a:t>，或者故事太大了</a:t>
            </a:r>
            <a:r>
              <a:rPr lang="en-US" altLang="zh-TW" sz="2000" dirty="0">
                <a:latin typeface="微軟正黑體" panose="020B0604030504040204" pitchFamily="34" charset="-120"/>
                <a:ea typeface="微軟正黑體" panose="020B0604030504040204" pitchFamily="34" charset="-120"/>
              </a:rPr>
              <a:t>(</a:t>
            </a:r>
            <a:r>
              <a:rPr lang="zh-CN" altLang="en-US" sz="2000" dirty="0">
                <a:latin typeface="微軟正黑體" panose="020B0604030504040204" pitchFamily="34" charset="-120"/>
                <a:ea typeface="微軟正黑體" panose="020B0604030504040204" pitchFamily="34" charset="-120"/>
              </a:rPr>
              <a:t>這時需要把故事切分成小些的</a:t>
            </a:r>
            <a:r>
              <a:rPr lang="en-US" altLang="zh-TW" sz="2000" dirty="0">
                <a:latin typeface="微軟正黑體" panose="020B0604030504040204" pitchFamily="34" charset="-120"/>
                <a:ea typeface="微軟正黑體" panose="020B0604030504040204" pitchFamily="34" charset="-120"/>
              </a:rPr>
              <a:t>)</a:t>
            </a:r>
            <a:r>
              <a:rPr lang="zh-CN" altLang="en-US" sz="2000" dirty="0">
                <a:latin typeface="微軟正黑體" panose="020B0604030504040204" pitchFamily="34" charset="-120"/>
                <a:ea typeface="微軟正黑體" panose="020B0604030504040204" pitchFamily="34" charset="-120"/>
              </a:rPr>
              <a:t>。</a:t>
            </a:r>
          </a:p>
          <a:p>
            <a:r>
              <a:rPr lang="zh-CN" altLang="en-US" dirty="0">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val="10043881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0584" y="904623"/>
            <a:ext cx="8906256" cy="5016758"/>
          </a:xfrm>
          <a:prstGeom prst="rect">
            <a:avLst/>
          </a:prstGeom>
        </p:spPr>
        <p:txBody>
          <a:bodyPr wrap="square">
            <a:spAutoFit/>
          </a:bodyPr>
          <a:lstStyle/>
          <a:p>
            <a:r>
              <a:rPr lang="en-US" altLang="zh-CN" sz="2800" b="1" dirty="0">
                <a:solidFill>
                  <a:srgbClr val="0066CC"/>
                </a:solidFill>
                <a:latin typeface="微軟正黑體" panose="020B0604030504040204" pitchFamily="34" charset="-120"/>
                <a:ea typeface="微軟正黑體" panose="020B0604030504040204" pitchFamily="34" charset="-120"/>
              </a:rPr>
              <a:t>S</a:t>
            </a:r>
            <a:r>
              <a:rPr lang="en-US" altLang="zh-CN" sz="2800" dirty="0">
                <a:solidFill>
                  <a:srgbClr val="0066CC"/>
                </a:solidFill>
                <a:latin typeface="微軟正黑體" panose="020B0604030504040204" pitchFamily="34" charset="-120"/>
                <a:ea typeface="微軟正黑體" panose="020B0604030504040204" pitchFamily="34" charset="-120"/>
              </a:rPr>
              <a:t>mall</a:t>
            </a:r>
            <a:r>
              <a:rPr lang="zh-TW" altLang="en-US" sz="2800" dirty="0">
                <a:solidFill>
                  <a:srgbClr val="0066CC"/>
                </a:solidFill>
                <a:latin typeface="微軟正黑體" panose="020B0604030504040204" pitchFamily="34" charset="-120"/>
                <a:ea typeface="微軟正黑體" panose="020B0604030504040204" pitchFamily="34" charset="-120"/>
              </a:rPr>
              <a:t> </a:t>
            </a:r>
            <a:r>
              <a:rPr lang="zh-CN" altLang="en-US" sz="2800" dirty="0">
                <a:solidFill>
                  <a:srgbClr val="0066CC"/>
                </a:solidFill>
                <a:latin typeface="微軟正黑體" panose="020B0604030504040204" pitchFamily="34" charset="-120"/>
                <a:ea typeface="微軟正黑體" panose="020B0604030504040204" pitchFamily="34" charset="-120"/>
              </a:rPr>
              <a:t>短小</a:t>
            </a:r>
            <a:r>
              <a:rPr lang="en-US" altLang="zh-CN"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endParaRPr lang="en-US" altLang="zh-CN" sz="2000" dirty="0">
              <a:latin typeface="微軟正黑體" panose="020B0604030504040204" pitchFamily="34" charset="-120"/>
              <a:ea typeface="微軟正黑體" panose="020B0604030504040204" pitchFamily="34" charset="-120"/>
            </a:endParaRPr>
          </a:p>
          <a:p>
            <a:pPr>
              <a:spcBef>
                <a:spcPts val="1200"/>
              </a:spcBef>
            </a:pPr>
            <a:r>
              <a:rPr lang="zh-CN" altLang="en-US" sz="2000" dirty="0">
                <a:latin typeface="微軟正黑體" panose="020B0604030504040204" pitchFamily="34" charset="-120"/>
                <a:ea typeface="微軟正黑體" panose="020B0604030504040204" pitchFamily="34" charset="-120"/>
              </a:rPr>
              <a:t>一個好的故事應該在工作量上短小，描述具有代表性，而且不超過</a:t>
            </a:r>
            <a:r>
              <a:rPr lang="en-US" altLang="zh-CN" sz="2000" dirty="0">
                <a:latin typeface="微軟正黑體" panose="020B0604030504040204" pitchFamily="34" charset="-120"/>
                <a:ea typeface="微軟正黑體" panose="020B0604030504040204" pitchFamily="34" charset="-120"/>
              </a:rPr>
              <a:t>2-3</a:t>
            </a:r>
            <a:r>
              <a:rPr lang="zh-CN" altLang="en-US" sz="2000" dirty="0">
                <a:latin typeface="微軟正黑體" panose="020B0604030504040204" pitchFamily="34" charset="-120"/>
                <a:ea typeface="微軟正黑體" panose="020B0604030504040204" pitchFamily="34" charset="-120"/>
              </a:rPr>
              <a:t>人</a:t>
            </a:r>
            <a:r>
              <a:rPr lang="zh-TW" altLang="en-US" sz="2000" dirty="0">
                <a:latin typeface="微軟正黑體" panose="020B0604030504040204" pitchFamily="34" charset="-120"/>
                <a:ea typeface="微軟正黑體" panose="020B0604030504040204" pitchFamily="34" charset="-120"/>
              </a:rPr>
              <a:t>天</a:t>
            </a:r>
            <a:r>
              <a:rPr lang="zh-CN" altLang="en-US" sz="2000" dirty="0">
                <a:latin typeface="微軟正黑體" panose="020B0604030504040204" pitchFamily="34" charset="-120"/>
                <a:ea typeface="微軟正黑體" panose="020B0604030504040204" pitchFamily="34" charset="-120"/>
              </a:rPr>
              <a:t>的工作量。超過這個範圍的用戶故事，將會在劃分範圍和估計時出現很多錯誤。</a:t>
            </a:r>
            <a:endParaRPr lang="en-US" altLang="zh-CN" sz="2000" dirty="0">
              <a:latin typeface="微軟正黑體" panose="020B0604030504040204" pitchFamily="34" charset="-120"/>
              <a:ea typeface="微軟正黑體" panose="020B0604030504040204" pitchFamily="34" charset="-120"/>
            </a:endParaRPr>
          </a:p>
          <a:p>
            <a:pPr>
              <a:spcBef>
                <a:spcPts val="1200"/>
              </a:spcBef>
            </a:pP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一般而言；大於三天的 </a:t>
            </a:r>
            <a:r>
              <a:rPr lang="en-US" altLang="zh-TW" sz="2000" dirty="0">
                <a:latin typeface="微軟正黑體" panose="020B0604030504040204" pitchFamily="34" charset="-120"/>
                <a:ea typeface="微軟正黑體" panose="020B0604030504040204" pitchFamily="34" charset="-120"/>
              </a:rPr>
              <a:t>Task </a:t>
            </a:r>
            <a:r>
              <a:rPr lang="zh-TW" altLang="en-US" sz="2000" dirty="0">
                <a:latin typeface="微軟正黑體" panose="020B0604030504040204" pitchFamily="34" charset="-120"/>
                <a:ea typeface="微軟正黑體" panose="020B0604030504040204" pitchFamily="34" charset="-120"/>
              </a:rPr>
              <a:t>我們都會反過來對 </a:t>
            </a:r>
            <a:r>
              <a:rPr lang="en-US" altLang="zh-TW" sz="2000" dirty="0">
                <a:latin typeface="微軟正黑體" panose="020B0604030504040204" pitchFamily="34" charset="-120"/>
                <a:ea typeface="微軟正黑體" panose="020B0604030504040204" pitchFamily="34" charset="-120"/>
              </a:rPr>
              <a:t>User story </a:t>
            </a:r>
            <a:r>
              <a:rPr lang="zh-TW" altLang="en-US" sz="2000" dirty="0">
                <a:latin typeface="微軟正黑體" panose="020B0604030504040204" pitchFamily="34" charset="-120"/>
                <a:ea typeface="微軟正黑體" panose="020B0604030504040204" pitchFamily="34" charset="-120"/>
              </a:rPr>
              <a:t>在作 </a:t>
            </a:r>
            <a:r>
              <a:rPr lang="en-US" altLang="zh-TW" sz="2000" dirty="0">
                <a:latin typeface="微軟正黑體" panose="020B0604030504040204" pitchFamily="34" charset="-120"/>
                <a:ea typeface="微軟正黑體" panose="020B0604030504040204" pitchFamily="34" charset="-120"/>
              </a:rPr>
              <a:t>Breakdown)</a:t>
            </a:r>
            <a:endParaRPr lang="zh-CN" altLang="en-US" sz="2000" dirty="0">
              <a:latin typeface="微軟正黑體" panose="020B0604030504040204" pitchFamily="34" charset="-120"/>
              <a:ea typeface="微軟正黑體" panose="020B0604030504040204" pitchFamily="34" charset="-120"/>
            </a:endParaRPr>
          </a:p>
          <a:p>
            <a:r>
              <a:rPr lang="zh-CN" altLang="en-US" dirty="0">
                <a:latin typeface="微軟正黑體" panose="020B0604030504040204" pitchFamily="34" charset="-120"/>
                <a:ea typeface="微軟正黑體" panose="020B0604030504040204" pitchFamily="34" charset="-120"/>
              </a:rPr>
              <a:t> </a:t>
            </a:r>
            <a:endParaRPr lang="en-US" altLang="zh-CN" dirty="0">
              <a:latin typeface="微軟正黑體" panose="020B0604030504040204" pitchFamily="34" charset="-120"/>
              <a:ea typeface="微軟正黑體" panose="020B0604030504040204" pitchFamily="34" charset="-120"/>
            </a:endParaRPr>
          </a:p>
          <a:p>
            <a:endParaRPr lang="en-US" altLang="zh-CN" dirty="0">
              <a:latin typeface="微軟正黑體" panose="020B0604030504040204" pitchFamily="34" charset="-120"/>
              <a:ea typeface="微軟正黑體" panose="020B0604030504040204" pitchFamily="34" charset="-120"/>
            </a:endParaRPr>
          </a:p>
          <a:p>
            <a:endParaRPr lang="zh-CN" altLang="en-US" dirty="0">
              <a:latin typeface="微軟正黑體" panose="020B0604030504040204" pitchFamily="34" charset="-120"/>
              <a:ea typeface="微軟正黑體" panose="020B0604030504040204" pitchFamily="34" charset="-120"/>
            </a:endParaRPr>
          </a:p>
          <a:p>
            <a:r>
              <a:rPr lang="en-US" altLang="zh-CN" sz="2800" b="1" dirty="0">
                <a:solidFill>
                  <a:srgbClr val="0066CC"/>
                </a:solidFill>
                <a:latin typeface="微軟正黑體" panose="020B0604030504040204" pitchFamily="34" charset="-120"/>
                <a:ea typeface="微軟正黑體" panose="020B0604030504040204" pitchFamily="34" charset="-120"/>
              </a:rPr>
              <a:t>T</a:t>
            </a:r>
            <a:r>
              <a:rPr lang="en-US" altLang="zh-CN" sz="2800" dirty="0">
                <a:solidFill>
                  <a:srgbClr val="0066CC"/>
                </a:solidFill>
                <a:latin typeface="微軟正黑體" panose="020B0604030504040204" pitchFamily="34" charset="-120"/>
                <a:ea typeface="微軟正黑體" panose="020B0604030504040204" pitchFamily="34" charset="-120"/>
              </a:rPr>
              <a:t>estable</a:t>
            </a:r>
            <a:r>
              <a:rPr lang="zh-TW" altLang="en-US" sz="2800" dirty="0">
                <a:solidFill>
                  <a:srgbClr val="0066CC"/>
                </a:solidFill>
                <a:latin typeface="微軟正黑體" panose="020B0604030504040204" pitchFamily="34" charset="-120"/>
                <a:ea typeface="微軟正黑體" panose="020B0604030504040204" pitchFamily="34" charset="-120"/>
              </a:rPr>
              <a:t> </a:t>
            </a:r>
            <a:r>
              <a:rPr lang="zh-CN" altLang="en-US" sz="2800" dirty="0">
                <a:solidFill>
                  <a:srgbClr val="0066CC"/>
                </a:solidFill>
                <a:latin typeface="微軟正黑體" panose="020B0604030504040204" pitchFamily="34" charset="-120"/>
                <a:ea typeface="微軟正黑體" panose="020B0604030504040204" pitchFamily="34" charset="-120"/>
              </a:rPr>
              <a:t>可測試的</a:t>
            </a:r>
            <a:r>
              <a:rPr lang="en-US" altLang="zh-CN" sz="2800" dirty="0">
                <a:solidFill>
                  <a:srgbClr val="0066CC"/>
                </a:solidFill>
                <a:latin typeface="微軟正黑體" panose="020B0604030504040204" pitchFamily="34" charset="-120"/>
                <a:ea typeface="微軟正黑體" panose="020B0604030504040204" pitchFamily="34" charset="-120"/>
              </a:rPr>
              <a:t> </a:t>
            </a:r>
            <a:r>
              <a:rPr lang="en-US" altLang="zh-CN"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endParaRPr lang="en-US" altLang="zh-CN" sz="2000" dirty="0">
              <a:latin typeface="微軟正黑體" panose="020B0604030504040204" pitchFamily="34" charset="-120"/>
              <a:ea typeface="微軟正黑體" panose="020B0604030504040204" pitchFamily="34" charset="-120"/>
            </a:endParaRPr>
          </a:p>
          <a:p>
            <a:pPr>
              <a:spcBef>
                <a:spcPts val="1200"/>
              </a:spcBef>
            </a:pPr>
            <a:r>
              <a:rPr lang="zh-CN" altLang="en-US" sz="2000" u="sng" dirty="0">
                <a:latin typeface="微軟正黑體" panose="020B0604030504040204" pitchFamily="34" charset="-120"/>
                <a:ea typeface="微軟正黑體" panose="020B0604030504040204" pitchFamily="34" charset="-120"/>
              </a:rPr>
              <a:t>一個</a:t>
            </a:r>
            <a:r>
              <a:rPr lang="zh-TW" altLang="en-US" sz="2000" u="sng" dirty="0">
                <a:latin typeface="微軟正黑體" panose="020B0604030504040204" pitchFamily="34" charset="-120"/>
                <a:ea typeface="微軟正黑體" panose="020B0604030504040204" pitchFamily="34" charset="-120"/>
              </a:rPr>
              <a:t>使</a:t>
            </a:r>
            <a:r>
              <a:rPr lang="zh-CN" altLang="en-US" sz="2000" u="sng" dirty="0">
                <a:latin typeface="微軟正黑體" panose="020B0604030504040204" pitchFamily="34" charset="-120"/>
                <a:ea typeface="微軟正黑體" panose="020B0604030504040204" pitchFamily="34" charset="-120"/>
              </a:rPr>
              <a:t>用</a:t>
            </a:r>
            <a:r>
              <a:rPr lang="zh-TW" altLang="en-US" sz="2000" u="sng" dirty="0">
                <a:latin typeface="微軟正黑體" panose="020B0604030504040204" pitchFamily="34" charset="-120"/>
                <a:ea typeface="微軟正黑體" panose="020B0604030504040204" pitchFamily="34" charset="-120"/>
              </a:rPr>
              <a:t>者</a:t>
            </a:r>
            <a:r>
              <a:rPr lang="zh-CN" altLang="en-US" sz="2000" u="sng" dirty="0">
                <a:latin typeface="微軟正黑體" panose="020B0604030504040204" pitchFamily="34" charset="-120"/>
                <a:ea typeface="微軟正黑體" panose="020B0604030504040204" pitchFamily="34" charset="-120"/>
              </a:rPr>
              <a:t>故事是可測試的</a:t>
            </a:r>
            <a:r>
              <a:rPr lang="zh-TW" altLang="en-US" sz="2000" u="sng" dirty="0">
                <a:latin typeface="微軟正黑體" panose="020B0604030504040204" pitchFamily="34" charset="-120"/>
                <a:ea typeface="微軟正黑體" panose="020B0604030504040204" pitchFamily="34" charset="-120"/>
              </a:rPr>
              <a:t>應</a:t>
            </a:r>
            <a:r>
              <a:rPr lang="zh-CN" altLang="en-US" sz="2000" u="sng" dirty="0">
                <a:latin typeface="微軟正黑體" panose="020B0604030504040204" pitchFamily="34" charset="-120"/>
                <a:ea typeface="微軟正黑體" panose="020B0604030504040204" pitchFamily="34" charset="-120"/>
              </a:rPr>
              <a:t>用於確認完成，記住，</a:t>
            </a:r>
            <a:r>
              <a:rPr lang="zh-CN" altLang="en-US" sz="2000" b="1" u="sng" dirty="0">
                <a:solidFill>
                  <a:srgbClr val="C00000"/>
                </a:solidFill>
                <a:latin typeface="微軟正黑體" panose="020B0604030504040204" pitchFamily="34" charset="-120"/>
                <a:ea typeface="微軟正黑體" panose="020B0604030504040204" pitchFamily="34" charset="-120"/>
              </a:rPr>
              <a:t>我們不開發不能測試的故</a:t>
            </a:r>
            <a:endParaRPr lang="en-US" altLang="zh-CN" sz="2000" b="1" u="sng" dirty="0">
              <a:solidFill>
                <a:srgbClr val="C00000"/>
              </a:solidFill>
              <a:latin typeface="微軟正黑體" panose="020B0604030504040204" pitchFamily="34" charset="-120"/>
              <a:ea typeface="微軟正黑體" panose="020B0604030504040204" pitchFamily="34" charset="-120"/>
            </a:endParaRPr>
          </a:p>
          <a:p>
            <a:pPr>
              <a:spcBef>
                <a:spcPts val="1200"/>
              </a:spcBef>
            </a:pPr>
            <a:r>
              <a:rPr lang="zh-CN" altLang="en-US" sz="2000" b="1" u="sng" dirty="0">
                <a:solidFill>
                  <a:srgbClr val="C00000"/>
                </a:solidFill>
                <a:latin typeface="微軟正黑體" panose="020B0604030504040204" pitchFamily="34" charset="-120"/>
                <a:ea typeface="微軟正黑體" panose="020B0604030504040204" pitchFamily="34" charset="-120"/>
              </a:rPr>
              <a:t>事</a:t>
            </a:r>
            <a:r>
              <a:rPr lang="zh-CN" altLang="en-US" sz="2000" u="sng" dirty="0">
                <a:latin typeface="微軟正黑體" panose="020B0604030504040204" pitchFamily="34" charset="-120"/>
                <a:ea typeface="微軟正黑體" panose="020B0604030504040204" pitchFamily="34" charset="-120"/>
              </a:rPr>
              <a:t>。</a:t>
            </a:r>
            <a:r>
              <a:rPr lang="zh-CN" altLang="en-US" sz="2000" dirty="0">
                <a:latin typeface="微軟正黑體" panose="020B0604030504040204" pitchFamily="34" charset="-120"/>
                <a:ea typeface="微軟正黑體" panose="020B0604030504040204" pitchFamily="34" charset="-120"/>
              </a:rPr>
              <a:t>如果你不能測試那麼你永遠不知道你什麼時候是完成了。一個不可測試的</a:t>
            </a:r>
            <a:endParaRPr lang="en-US" altLang="zh-CN" sz="2000" dirty="0">
              <a:latin typeface="微軟正黑體" panose="020B0604030504040204" pitchFamily="34" charset="-120"/>
              <a:ea typeface="微軟正黑體" panose="020B0604030504040204" pitchFamily="34" charset="-120"/>
            </a:endParaRPr>
          </a:p>
          <a:p>
            <a:pPr>
              <a:spcBef>
                <a:spcPts val="1200"/>
              </a:spcBef>
            </a:pPr>
            <a:r>
              <a:rPr lang="zh-TW" altLang="en-US" sz="2000" dirty="0">
                <a:latin typeface="微軟正黑體" panose="020B0604030504040204" pitchFamily="34" charset="-120"/>
                <a:ea typeface="微軟正黑體" panose="020B0604030504040204" pitchFamily="34" charset="-120"/>
              </a:rPr>
              <a:t>使</a:t>
            </a:r>
            <a:r>
              <a:rPr lang="zh-CN" altLang="en-US" sz="2000" dirty="0">
                <a:latin typeface="微軟正黑體" panose="020B0604030504040204" pitchFamily="34" charset="-120"/>
                <a:ea typeface="微軟正黑體" panose="020B0604030504040204" pitchFamily="34" charset="-120"/>
              </a:rPr>
              <a:t>用故事</a:t>
            </a:r>
            <a:r>
              <a:rPr lang="zh-TW" altLang="en-US" sz="2000" dirty="0">
                <a:latin typeface="微軟正黑體" panose="020B0604030504040204" pitchFamily="34" charset="-120"/>
                <a:ea typeface="微軟正黑體" panose="020B0604030504040204" pitchFamily="34" charset="-120"/>
              </a:rPr>
              <a:t>，</a:t>
            </a:r>
            <a:r>
              <a:rPr lang="zh-CN" altLang="en-US" sz="2000" dirty="0">
                <a:latin typeface="微軟正黑體" panose="020B0604030504040204" pitchFamily="34" charset="-120"/>
                <a:ea typeface="微軟正黑體" panose="020B0604030504040204" pitchFamily="34" charset="-120"/>
              </a:rPr>
              <a:t>例子：</a:t>
            </a:r>
            <a:r>
              <a:rPr lang="zh-CN" altLang="en-US" sz="2000" dirty="0">
                <a:solidFill>
                  <a:srgbClr val="C00000"/>
                </a:solidFill>
                <a:latin typeface="微軟正黑體" panose="020B0604030504040204" pitchFamily="34" charset="-120"/>
                <a:ea typeface="微軟正黑體" panose="020B0604030504040204" pitchFamily="34" charset="-120"/>
              </a:rPr>
              <a:t>軟體應該是易於使用的</a:t>
            </a:r>
            <a:r>
              <a:rPr lang="zh-TW" altLang="en-US" sz="2000" dirty="0">
                <a:latin typeface="微軟正黑體" panose="020B0604030504040204" pitchFamily="34" charset="-120"/>
                <a:ea typeface="微軟正黑體" panose="020B0604030504040204" pitchFamily="34" charset="-120"/>
              </a:rPr>
              <a:t> 或 </a:t>
            </a:r>
            <a:r>
              <a:rPr lang="zh-TW" altLang="en-US" sz="2000" dirty="0">
                <a:solidFill>
                  <a:srgbClr val="C00000"/>
                </a:solidFill>
                <a:latin typeface="微軟正黑體" panose="020B0604030504040204" pitchFamily="34" charset="-120"/>
                <a:ea typeface="微軟正黑體" panose="020B0604030504040204" pitchFamily="34" charset="-120"/>
              </a:rPr>
              <a:t>傳輸速率應該是又快又好的</a:t>
            </a:r>
            <a:r>
              <a:rPr lang="zh-TW" altLang="en-US" sz="2000" dirty="0">
                <a:latin typeface="微軟正黑體" panose="020B0604030504040204" pitchFamily="34" charset="-120"/>
                <a:ea typeface="微軟正黑體" panose="020B0604030504040204" pitchFamily="34" charset="-120"/>
              </a:rPr>
              <a:t>。</a:t>
            </a:r>
            <a:endParaRPr lang="zh-CN" altLang="en-US" sz="200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873139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170" y="6419087"/>
            <a:ext cx="8926830" cy="438913"/>
          </a:xfrm>
        </p:spPr>
        <p:txBody>
          <a:bodyPr>
            <a:noAutofit/>
          </a:bodyPr>
          <a:lstStyle/>
          <a:p>
            <a:r>
              <a:rPr lang="en-US" altLang="zh-TW" sz="2000" b="1" dirty="0"/>
              <a:t>SMART</a:t>
            </a:r>
            <a:r>
              <a:rPr lang="en-US" altLang="zh-TW" sz="2000" dirty="0"/>
              <a:t> (Specific, Measurable, Achievable, Relevant, Time-boxed)</a:t>
            </a:r>
            <a:r>
              <a:rPr lang="zh-TW" altLang="en-US" sz="2000" b="1" dirty="0"/>
              <a:t> </a:t>
            </a:r>
            <a:r>
              <a:rPr lang="zh-TW" altLang="en-US" sz="1600" b="1" dirty="0"/>
              <a:t>目標管理中的一種方法</a:t>
            </a:r>
            <a:br>
              <a:rPr lang="zh-TW" altLang="en-US" sz="2000" b="1" dirty="0"/>
            </a:br>
            <a:endParaRPr lang="zh-TW" altLang="en-US" sz="2000" dirty="0"/>
          </a:p>
        </p:txBody>
      </p:sp>
      <p:sp>
        <p:nvSpPr>
          <p:cNvPr id="3" name="內容版面配置區 2"/>
          <p:cNvSpPr>
            <a:spLocks noGrp="1"/>
          </p:cNvSpPr>
          <p:nvPr>
            <p:ph idx="1"/>
          </p:nvPr>
        </p:nvSpPr>
        <p:spPr>
          <a:xfrm>
            <a:off x="477774" y="1551305"/>
            <a:ext cx="8405622" cy="2846959"/>
          </a:xfrm>
        </p:spPr>
        <p:txBody>
          <a:bodyPr/>
          <a:lstStyle/>
          <a:p>
            <a:pPr marL="0" indent="0">
              <a:lnSpc>
                <a:spcPct val="100000"/>
              </a:lnSpc>
              <a:spcBef>
                <a:spcPts val="1200"/>
              </a:spcBef>
              <a:buNone/>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目標必須是具體的</a:t>
            </a:r>
            <a:r>
              <a:rPr lang="en-US" altLang="zh-TW"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S</a:t>
            </a:r>
            <a:r>
              <a:rPr lang="en-US" altLang="zh-TW" dirty="0">
                <a:latin typeface="微軟正黑體" panose="020B0604030504040204" pitchFamily="34" charset="-120"/>
                <a:ea typeface="微軟正黑體" panose="020B0604030504040204" pitchFamily="34" charset="-120"/>
              </a:rPr>
              <a:t>pecific)</a:t>
            </a:r>
            <a:r>
              <a:rPr lang="zh-TW" altLang="en-US" dirty="0">
                <a:latin typeface="微軟正黑體" panose="020B0604030504040204" pitchFamily="34" charset="-120"/>
                <a:ea typeface="微軟正黑體" panose="020B0604030504040204" pitchFamily="34" charset="-120"/>
              </a:rPr>
              <a:t> </a:t>
            </a:r>
          </a:p>
          <a:p>
            <a:pPr marL="0" indent="0">
              <a:lnSpc>
                <a:spcPct val="100000"/>
              </a:lnSpc>
              <a:spcBef>
                <a:spcPts val="1200"/>
              </a:spcBef>
              <a:buNone/>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目標必須是可以衡量的</a:t>
            </a:r>
            <a:r>
              <a:rPr lang="en-US" altLang="zh-TW"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M</a:t>
            </a:r>
            <a:r>
              <a:rPr lang="en-US" altLang="zh-TW" dirty="0">
                <a:latin typeface="微軟正黑體" panose="020B0604030504040204" pitchFamily="34" charset="-120"/>
                <a:ea typeface="微軟正黑體" panose="020B0604030504040204" pitchFamily="34" charset="-120"/>
              </a:rPr>
              <a:t>easurable)</a:t>
            </a:r>
            <a:r>
              <a:rPr lang="zh-TW" altLang="en-US" dirty="0">
                <a:latin typeface="微軟正黑體" panose="020B0604030504040204" pitchFamily="34" charset="-120"/>
                <a:ea typeface="微軟正黑體" panose="020B0604030504040204" pitchFamily="34" charset="-120"/>
              </a:rPr>
              <a:t> </a:t>
            </a:r>
          </a:p>
          <a:p>
            <a:pPr marL="0" indent="0">
              <a:lnSpc>
                <a:spcPct val="100000"/>
              </a:lnSpc>
              <a:spcBef>
                <a:spcPts val="1200"/>
              </a:spcBef>
              <a:buNone/>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3. </a:t>
            </a:r>
            <a:r>
              <a:rPr lang="zh-TW" altLang="en-US" dirty="0">
                <a:latin typeface="微軟正黑體" panose="020B0604030504040204" pitchFamily="34" charset="-120"/>
                <a:ea typeface="微軟正黑體" panose="020B0604030504040204" pitchFamily="34" charset="-120"/>
              </a:rPr>
              <a:t>目標必須是可以達到的</a:t>
            </a:r>
            <a:r>
              <a:rPr lang="en-US" altLang="zh-TW"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A</a:t>
            </a:r>
            <a:r>
              <a:rPr lang="en-US" altLang="zh-TW" dirty="0">
                <a:latin typeface="微軟正黑體" panose="020B0604030504040204" pitchFamily="34" charset="-120"/>
                <a:ea typeface="微軟正黑體" panose="020B0604030504040204" pitchFamily="34" charset="-120"/>
              </a:rPr>
              <a:t>ttainable)</a:t>
            </a:r>
            <a:r>
              <a:rPr lang="zh-TW" altLang="en-US" dirty="0">
                <a:latin typeface="微軟正黑體" panose="020B0604030504040204" pitchFamily="34" charset="-120"/>
                <a:ea typeface="微軟正黑體" panose="020B0604030504040204" pitchFamily="34" charset="-120"/>
              </a:rPr>
              <a:t> </a:t>
            </a:r>
          </a:p>
          <a:p>
            <a:pPr marL="0" indent="0">
              <a:lnSpc>
                <a:spcPct val="100000"/>
              </a:lnSpc>
              <a:spcBef>
                <a:spcPts val="1200"/>
              </a:spcBef>
              <a:buNone/>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4. </a:t>
            </a:r>
            <a:r>
              <a:rPr lang="zh-TW" altLang="en-US" dirty="0">
                <a:latin typeface="微軟正黑體" panose="020B0604030504040204" pitchFamily="34" charset="-120"/>
                <a:ea typeface="微軟正黑體" panose="020B0604030504040204" pitchFamily="34" charset="-120"/>
              </a:rPr>
              <a:t>目標必須和其他目標具有相關性</a:t>
            </a:r>
            <a:r>
              <a:rPr lang="en-US" altLang="zh-TW"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R</a:t>
            </a:r>
            <a:r>
              <a:rPr lang="en-US" altLang="zh-TW" dirty="0">
                <a:latin typeface="微軟正黑體" panose="020B0604030504040204" pitchFamily="34" charset="-120"/>
                <a:ea typeface="微軟正黑體" panose="020B0604030504040204" pitchFamily="34" charset="-120"/>
              </a:rPr>
              <a:t>elevant)</a:t>
            </a:r>
            <a:r>
              <a:rPr lang="zh-TW" altLang="en-US" dirty="0">
                <a:latin typeface="微軟正黑體" panose="020B0604030504040204" pitchFamily="34" charset="-120"/>
                <a:ea typeface="微軟正黑體" panose="020B0604030504040204" pitchFamily="34" charset="-120"/>
              </a:rPr>
              <a:t> </a:t>
            </a:r>
          </a:p>
          <a:p>
            <a:pPr marL="0" indent="0">
              <a:lnSpc>
                <a:spcPct val="100000"/>
              </a:lnSpc>
              <a:spcBef>
                <a:spcPts val="1200"/>
              </a:spcBef>
              <a:buNone/>
            </a:pP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5. </a:t>
            </a:r>
            <a:r>
              <a:rPr lang="zh-TW" altLang="en-US" dirty="0">
                <a:latin typeface="微軟正黑體" panose="020B0604030504040204" pitchFamily="34" charset="-120"/>
                <a:ea typeface="微軟正黑體" panose="020B0604030504040204" pitchFamily="34" charset="-120"/>
              </a:rPr>
              <a:t>目標必須具有明確的截止期限</a:t>
            </a:r>
            <a:r>
              <a:rPr lang="en-US" altLang="zh-TW"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T</a:t>
            </a:r>
            <a:r>
              <a:rPr lang="en-US" altLang="zh-TW" dirty="0">
                <a:latin typeface="微軟正黑體" panose="020B0604030504040204" pitchFamily="34" charset="-120"/>
                <a:ea typeface="微軟正黑體" panose="020B0604030504040204" pitchFamily="34" charset="-120"/>
              </a:rPr>
              <a:t>ime-based)</a:t>
            </a:r>
            <a:endParaRPr lang="zh-TW" altLang="en-US" dirty="0">
              <a:latin typeface="微軟正黑體" panose="020B0604030504040204" pitchFamily="34" charset="-120"/>
              <a:ea typeface="微軟正黑體" panose="020B0604030504040204" pitchFamily="34" charset="-120"/>
            </a:endParaRPr>
          </a:p>
        </p:txBody>
      </p:sp>
      <p:sp>
        <p:nvSpPr>
          <p:cNvPr id="4" name="矩形 3"/>
          <p:cNvSpPr/>
          <p:nvPr/>
        </p:nvSpPr>
        <p:spPr>
          <a:xfrm>
            <a:off x="2865547" y="152714"/>
            <a:ext cx="3478645" cy="584775"/>
          </a:xfrm>
          <a:prstGeom prst="rect">
            <a:avLst/>
          </a:prstGeom>
        </p:spPr>
        <p:txBody>
          <a:bodyPr wrap="none">
            <a:spAutoFit/>
          </a:bodyPr>
          <a:lstStyle/>
          <a:p>
            <a:r>
              <a:rPr lang="zh-TW" altLang="en-US" sz="3200" b="1" dirty="0">
                <a:latin typeface="微軟正黑體" panose="020B0604030504040204" pitchFamily="34" charset="-120"/>
                <a:ea typeface="微軟正黑體" panose="020B0604030504040204" pitchFamily="34" charset="-120"/>
              </a:rPr>
              <a:t>所謂 </a:t>
            </a:r>
            <a:r>
              <a:rPr lang="en-US" altLang="zh-TW" sz="3200" b="1" dirty="0">
                <a:latin typeface="微軟正黑體" panose="020B0604030504040204" pitchFamily="34" charset="-120"/>
                <a:ea typeface="微軟正黑體" panose="020B0604030504040204" pitchFamily="34" charset="-120"/>
              </a:rPr>
              <a:t>SMART</a:t>
            </a:r>
            <a:r>
              <a:rPr lang="zh-TW" altLang="en-US" sz="3200" b="1" dirty="0">
                <a:latin typeface="微軟正黑體" panose="020B0604030504040204" pitchFamily="34" charset="-120"/>
                <a:ea typeface="微軟正黑體" panose="020B0604030504040204" pitchFamily="34" charset="-120"/>
              </a:rPr>
              <a:t> 原則</a:t>
            </a:r>
            <a:endParaRPr lang="zh-TW" altLang="en-US" sz="3200" dirty="0">
              <a:latin typeface="微軟正黑體" panose="020B0604030504040204" pitchFamily="34" charset="-120"/>
              <a:ea typeface="微軟正黑體" panose="020B0604030504040204" pitchFamily="34" charset="-120"/>
            </a:endParaRPr>
          </a:p>
        </p:txBody>
      </p:sp>
      <p:sp>
        <p:nvSpPr>
          <p:cNvPr id="5" name="矩形 4"/>
          <p:cNvSpPr/>
          <p:nvPr/>
        </p:nvSpPr>
        <p:spPr>
          <a:xfrm>
            <a:off x="0" y="5941801"/>
            <a:ext cx="8096470" cy="369332"/>
          </a:xfrm>
          <a:prstGeom prst="rect">
            <a:avLst/>
          </a:prstGeom>
        </p:spPr>
        <p:txBody>
          <a:bodyPr wrap="square">
            <a:spAutoFit/>
          </a:bodyPr>
          <a:lstStyle/>
          <a:p>
            <a:pPr algn="ctr"/>
            <a:r>
              <a:rPr lang="zh-TW" altLang="en-US" dirty="0">
                <a:solidFill>
                  <a:srgbClr val="666699"/>
                </a:solidFill>
              </a:rPr>
              <a:t>　　</a:t>
            </a:r>
            <a:r>
              <a:rPr lang="zh-TW" altLang="en-US" b="1" dirty="0"/>
              <a:t>目標管理由管理學大師 </a:t>
            </a:r>
            <a:r>
              <a:rPr lang="en-US" altLang="zh-TW" b="1" dirty="0"/>
              <a:t>Peter Drucker</a:t>
            </a:r>
            <a:r>
              <a:rPr lang="zh-TW" altLang="en-US" b="1" dirty="0"/>
              <a:t> 提出</a:t>
            </a:r>
          </a:p>
        </p:txBody>
      </p:sp>
    </p:spTree>
    <p:extLst>
      <p:ext uri="{BB962C8B-B14F-4D97-AF65-F5344CB8AC3E}">
        <p14:creationId xmlns:p14="http://schemas.microsoft.com/office/powerpoint/2010/main" val="15185645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471004"/>
            <a:ext cx="7886700" cy="741779"/>
          </a:xfrm>
        </p:spPr>
        <p:txBody>
          <a:bodyPr>
            <a:normAutofit/>
          </a:bodyPr>
          <a:lstStyle/>
          <a:p>
            <a:pPr algn="ctr"/>
            <a:r>
              <a:rPr lang="zh-TW" altLang="en-US" dirty="0">
                <a:latin typeface="微軟正黑體" panose="020B0604030504040204" pitchFamily="34" charset="-120"/>
                <a:ea typeface="微軟正黑體" panose="020B0604030504040204" pitchFamily="34" charset="-120"/>
              </a:rPr>
              <a:t>使用者故事的</a:t>
            </a:r>
            <a:r>
              <a:rPr lang="en-US" altLang="zh-TW" dirty="0">
                <a:latin typeface="微軟正黑體" panose="020B0604030504040204" pitchFamily="34" charset="-120"/>
                <a:ea typeface="微軟正黑體" panose="020B0604030504040204" pitchFamily="34" charset="-120"/>
              </a:rPr>
              <a:t>DEEP</a:t>
            </a:r>
            <a:r>
              <a:rPr lang="zh-TW" altLang="en-US" dirty="0">
                <a:latin typeface="微軟正黑體" panose="020B0604030504040204" pitchFamily="34" charset="-120"/>
                <a:ea typeface="微軟正黑體" panose="020B0604030504040204" pitchFamily="34" charset="-120"/>
              </a:rPr>
              <a:t>特性</a:t>
            </a:r>
          </a:p>
        </p:txBody>
      </p:sp>
      <p:sp>
        <p:nvSpPr>
          <p:cNvPr id="3" name="內容版面配置區 2"/>
          <p:cNvSpPr>
            <a:spLocks noGrp="1"/>
          </p:cNvSpPr>
          <p:nvPr>
            <p:ph idx="1"/>
          </p:nvPr>
        </p:nvSpPr>
        <p:spPr>
          <a:xfrm>
            <a:off x="628650" y="1565743"/>
            <a:ext cx="8248850" cy="4825432"/>
          </a:xfrm>
        </p:spPr>
        <p:txBody>
          <a:bodyPr>
            <a:normAutofit fontScale="92500"/>
          </a:bodyPr>
          <a:lstStyle/>
          <a:p>
            <a:pPr lvl="0">
              <a:spcBef>
                <a:spcPts val="1800"/>
              </a:spcBef>
            </a:pPr>
            <a:r>
              <a:rPr lang="en-US" altLang="zh-TW" b="1" dirty="0">
                <a:latin typeface="微軟正黑體" panose="020B0604030504040204" pitchFamily="34" charset="-120"/>
                <a:ea typeface="微軟正黑體" panose="020B0604030504040204" pitchFamily="34" charset="-120"/>
              </a:rPr>
              <a:t>D</a:t>
            </a:r>
            <a:r>
              <a:rPr lang="en-US" altLang="zh-TW" dirty="0">
                <a:latin typeface="微軟正黑體" panose="020B0604030504040204" pitchFamily="34" charset="-120"/>
                <a:ea typeface="微軟正黑體" panose="020B0604030504040204" pitchFamily="34" charset="-120"/>
              </a:rPr>
              <a:t>etailed Appropriately </a:t>
            </a:r>
          </a:p>
          <a:p>
            <a:pPr marL="457200" lvl="1" indent="0">
              <a:lnSpc>
                <a:spcPct val="100000"/>
              </a:lnSpc>
              <a:spcBef>
                <a:spcPts val="600"/>
              </a:spcBef>
              <a:buNone/>
            </a:pPr>
            <a:r>
              <a:rPr lang="zh-TW" altLang="zh-TW" dirty="0">
                <a:latin typeface="微軟正黑體" panose="020B0604030504040204" pitchFamily="34" charset="-120"/>
                <a:ea typeface="微軟正黑體" panose="020B0604030504040204" pitchFamily="34" charset="-120"/>
              </a:rPr>
              <a:t>適合的詳細程度</a:t>
            </a:r>
            <a:r>
              <a:rPr lang="zh-TW" altLang="en-US" dirty="0">
                <a:latin typeface="微軟正黑體" panose="020B0604030504040204" pitchFamily="34" charset="-120"/>
                <a:ea typeface="微軟正黑體" panose="020B0604030504040204" pitchFamily="34" charset="-120"/>
              </a:rPr>
              <a:t>。一般</a:t>
            </a:r>
            <a:r>
              <a:rPr lang="zh-TW" altLang="zh-TW" dirty="0">
                <a:latin typeface="微軟正黑體" panose="020B0604030504040204" pitchFamily="34" charset="-120"/>
                <a:ea typeface="微軟正黑體" panose="020B0604030504040204" pitchFamily="34" charset="-120"/>
              </a:rPr>
              <a:t>高優先順序</a:t>
            </a:r>
            <a:r>
              <a:rPr lang="zh-TW" altLang="en-US" dirty="0">
                <a:latin typeface="微軟正黑體" panose="020B0604030504040204" pitchFamily="34" charset="-120"/>
                <a:ea typeface="微軟正黑體" panose="020B0604030504040204" pitchFamily="34" charset="-120"/>
              </a:rPr>
              <a:t>的</a:t>
            </a:r>
            <a:r>
              <a:rPr lang="zh-TW" altLang="zh-TW" dirty="0">
                <a:latin typeface="微軟正黑體" panose="020B0604030504040204" pitchFamily="34" charset="-120"/>
                <a:ea typeface="微軟正黑體" panose="020B0604030504040204" pitchFamily="34" charset="-120"/>
              </a:rPr>
              <a:t>需求</a:t>
            </a:r>
            <a:r>
              <a:rPr lang="zh-TW" altLang="en-US" dirty="0">
                <a:latin typeface="微軟正黑體" panose="020B0604030504040204" pitchFamily="34" charset="-120"/>
                <a:ea typeface="微軟正黑體" panose="020B0604030504040204" pitchFamily="34" charset="-120"/>
              </a:rPr>
              <a:t>，因為馬上就要開工，所以需要足夠的</a:t>
            </a:r>
            <a:r>
              <a:rPr lang="zh-TW" altLang="zh-TW" dirty="0">
                <a:latin typeface="微軟正黑體" panose="020B0604030504040204" pitchFamily="34" charset="-120"/>
                <a:ea typeface="微軟正黑體" panose="020B0604030504040204" pitchFamily="34" charset="-120"/>
              </a:rPr>
              <a:t>明</a:t>
            </a:r>
            <a:r>
              <a:rPr lang="zh-TW" altLang="en-US" dirty="0">
                <a:latin typeface="微軟正黑體" panose="020B0604030504040204" pitchFamily="34" charset="-120"/>
                <a:ea typeface="微軟正黑體" panose="020B0604030504040204" pitchFamily="34" charset="-120"/>
              </a:rPr>
              <a:t>確地</a:t>
            </a:r>
            <a:r>
              <a:rPr lang="zh-TW" altLang="zh-TW" dirty="0">
                <a:latin typeface="微軟正黑體" panose="020B0604030504040204" pitchFamily="34" charset="-120"/>
                <a:ea typeface="微軟正黑體" panose="020B0604030504040204" pitchFamily="34" charset="-120"/>
              </a:rPr>
              <a:t>細</a:t>
            </a:r>
            <a:r>
              <a:rPr lang="zh-TW" altLang="en-US" dirty="0">
                <a:latin typeface="微軟正黑體" panose="020B0604030504040204" pitchFamily="34" charset="-120"/>
                <a:ea typeface="微軟正黑體" panose="020B0604030504040204" pitchFamily="34" charset="-120"/>
              </a:rPr>
              <a:t>節。相對的；</a:t>
            </a:r>
            <a:r>
              <a:rPr lang="zh-TW" altLang="zh-TW" dirty="0">
                <a:latin typeface="微軟正黑體" panose="020B0604030504040204" pitchFamily="34" charset="-120"/>
                <a:ea typeface="微軟正黑體" panose="020B0604030504040204" pitchFamily="34" charset="-120"/>
              </a:rPr>
              <a:t>低優先順序的需求</a:t>
            </a:r>
            <a:r>
              <a:rPr lang="zh-TW" altLang="en-US" dirty="0">
                <a:latin typeface="微軟正黑體" panose="020B0604030504040204" pitchFamily="34" charset="-120"/>
                <a:ea typeface="微軟正黑體" panose="020B0604030504040204" pitchFamily="34" charset="-120"/>
              </a:rPr>
              <a:t>則可以保持一些抽象度，讓它擁有更大可以彈性化的範圍。</a:t>
            </a:r>
            <a:endParaRPr lang="en-US" altLang="zh-TW" dirty="0">
              <a:latin typeface="微軟正黑體" panose="020B0604030504040204" pitchFamily="34" charset="-120"/>
              <a:ea typeface="微軟正黑體" panose="020B0604030504040204" pitchFamily="34" charset="-120"/>
            </a:endParaRPr>
          </a:p>
          <a:p>
            <a:pPr marL="457200" lvl="1" indent="0">
              <a:spcBef>
                <a:spcPts val="600"/>
              </a:spcBef>
              <a:buNone/>
            </a:pPr>
            <a:endParaRPr lang="en-US" altLang="zh-TW" dirty="0">
              <a:latin typeface="微軟正黑體" panose="020B0604030504040204" pitchFamily="34" charset="-120"/>
              <a:ea typeface="微軟正黑體" panose="020B0604030504040204" pitchFamily="34" charset="-120"/>
            </a:endParaRPr>
          </a:p>
          <a:p>
            <a:pPr>
              <a:lnSpc>
                <a:spcPct val="100000"/>
              </a:lnSpc>
              <a:spcBef>
                <a:spcPts val="600"/>
              </a:spcBef>
            </a:pPr>
            <a:r>
              <a:rPr lang="en-US" altLang="zh-TW" b="1" dirty="0">
                <a:latin typeface="微軟正黑體" panose="020B0604030504040204" pitchFamily="34" charset="-120"/>
                <a:ea typeface="微軟正黑體" panose="020B0604030504040204" pitchFamily="34" charset="-120"/>
              </a:rPr>
              <a:t>E</a:t>
            </a:r>
            <a:r>
              <a:rPr lang="en-US" altLang="zh-TW" dirty="0">
                <a:latin typeface="微軟正黑體" panose="020B0604030504040204" pitchFamily="34" charset="-120"/>
                <a:ea typeface="微軟正黑體" panose="020B0604030504040204" pitchFamily="34" charset="-120"/>
              </a:rPr>
              <a:t>stimated </a:t>
            </a:r>
            <a:r>
              <a:rPr lang="zh-TW" altLang="zh-TW" dirty="0">
                <a:latin typeface="微軟正黑體" panose="020B0604030504040204" pitchFamily="34" charset="-120"/>
                <a:ea typeface="微軟正黑體" panose="020B0604030504040204" pitchFamily="34" charset="-120"/>
              </a:rPr>
              <a:t>經過估算的</a:t>
            </a:r>
            <a:r>
              <a:rPr lang="zh-TW" altLang="en-US" dirty="0">
                <a:latin typeface="微軟正黑體" panose="020B0604030504040204" pitchFamily="34" charset="-120"/>
                <a:ea typeface="微軟正黑體" panose="020B0604030504040204" pitchFamily="34" charset="-120"/>
              </a:rPr>
              <a:t>。以提供工程師做為開發程式的時間掌控用。</a:t>
            </a:r>
            <a:endParaRPr lang="zh-TW" altLang="zh-TW" dirty="0">
              <a:latin typeface="微軟正黑體" panose="020B0604030504040204" pitchFamily="34" charset="-120"/>
              <a:ea typeface="微軟正黑體" panose="020B0604030504040204" pitchFamily="34" charset="-120"/>
            </a:endParaRPr>
          </a:p>
          <a:p>
            <a:pPr lvl="0">
              <a:spcBef>
                <a:spcPts val="1800"/>
              </a:spcBef>
            </a:pPr>
            <a:r>
              <a:rPr lang="en-US" altLang="zh-TW" b="1" dirty="0">
                <a:latin typeface="微軟正黑體" panose="020B0604030504040204" pitchFamily="34" charset="-120"/>
                <a:ea typeface="微軟正黑體" panose="020B0604030504040204" pitchFamily="34" charset="-120"/>
              </a:rPr>
              <a:t>E</a:t>
            </a:r>
            <a:r>
              <a:rPr lang="en-US" altLang="zh-TW" dirty="0">
                <a:latin typeface="微軟正黑體" panose="020B0604030504040204" pitchFamily="34" charset="-120"/>
                <a:ea typeface="微軟正黑體" panose="020B0604030504040204" pitchFamily="34" charset="-120"/>
              </a:rPr>
              <a:t>mergent </a:t>
            </a:r>
          </a:p>
          <a:p>
            <a:pPr marL="457200" lvl="1" indent="0">
              <a:spcBef>
                <a:spcPts val="600"/>
              </a:spcBef>
              <a:buNone/>
            </a:pPr>
            <a:r>
              <a:rPr lang="zh-TW" altLang="en-US" dirty="0">
                <a:latin typeface="微軟正黑體" panose="020B0604030504040204" pitchFamily="34" charset="-120"/>
                <a:ea typeface="微軟正黑體" panose="020B0604030504040204" pitchFamily="34" charset="-120"/>
              </a:rPr>
              <a:t>浮</a:t>
            </a:r>
            <a:r>
              <a:rPr lang="zh-TW" altLang="zh-TW" dirty="0">
                <a:latin typeface="微軟正黑體" panose="020B0604030504040204" pitchFamily="34" charset="-120"/>
                <a:ea typeface="微軟正黑體" panose="020B0604030504040204" pitchFamily="34" charset="-120"/>
              </a:rPr>
              <a:t>現式的</a:t>
            </a:r>
            <a:r>
              <a:rPr lang="zh-TW" altLang="en-US"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需求</a:t>
            </a:r>
            <a:r>
              <a:rPr lang="zh-TW" altLang="en-US" dirty="0">
                <a:latin typeface="微軟正黑體" panose="020B0604030504040204" pitchFamily="34" charset="-120"/>
                <a:ea typeface="微軟正黑體" panose="020B0604030504040204" pitchFamily="34" charset="-120"/>
              </a:rPr>
              <a:t>不是靜態的。需求</a:t>
            </a:r>
            <a:r>
              <a:rPr lang="zh-TW" altLang="zh-TW" dirty="0">
                <a:latin typeface="微軟正黑體" panose="020B0604030504040204" pitchFamily="34" charset="-120"/>
                <a:ea typeface="微軟正黑體" panose="020B0604030504040204" pitchFamily="34" charset="-120"/>
              </a:rPr>
              <a:t>是慢慢湧現出來的，漸進明</a:t>
            </a:r>
            <a:r>
              <a:rPr lang="zh-TW" altLang="en-US" dirty="0">
                <a:latin typeface="微軟正黑體" panose="020B0604030504040204" pitchFamily="34" charset="-120"/>
                <a:ea typeface="微軟正黑體" panose="020B0604030504040204" pitchFamily="34" charset="-120"/>
              </a:rPr>
              <a:t>確化</a:t>
            </a:r>
            <a:r>
              <a:rPr lang="zh-TW" altLang="zh-TW" dirty="0">
                <a:latin typeface="微軟正黑體" panose="020B0604030504040204" pitchFamily="34" charset="-120"/>
                <a:ea typeface="微軟正黑體" panose="020B0604030504040204" pitchFamily="34" charset="-120"/>
              </a:rPr>
              <a:t>的</a:t>
            </a:r>
            <a:r>
              <a:rPr lang="zh-TW" altLang="en-US" dirty="0">
                <a:latin typeface="微軟正黑體" panose="020B0604030504040204" pitchFamily="34" charset="-120"/>
                <a:ea typeface="微軟正黑體" panose="020B0604030504040204" pitchFamily="34" charset="-120"/>
              </a:rPr>
              <a:t>。</a:t>
            </a:r>
            <a:endParaRPr lang="zh-TW" altLang="zh-TW" dirty="0">
              <a:latin typeface="微軟正黑體" panose="020B0604030504040204" pitchFamily="34" charset="-120"/>
              <a:ea typeface="微軟正黑體" panose="020B0604030504040204" pitchFamily="34" charset="-120"/>
            </a:endParaRPr>
          </a:p>
          <a:p>
            <a:pPr lvl="0">
              <a:spcBef>
                <a:spcPts val="1800"/>
              </a:spcBef>
            </a:pPr>
            <a:r>
              <a:rPr lang="en-US" altLang="zh-TW" b="1" dirty="0">
                <a:latin typeface="微軟正黑體" panose="020B0604030504040204" pitchFamily="34" charset="-120"/>
                <a:ea typeface="微軟正黑體" panose="020B0604030504040204" pitchFamily="34" charset="-120"/>
              </a:rPr>
              <a:t>P</a:t>
            </a:r>
            <a:r>
              <a:rPr lang="en-US" altLang="zh-TW" dirty="0">
                <a:latin typeface="微軟正黑體" panose="020B0604030504040204" pitchFamily="34" charset="-120"/>
                <a:ea typeface="微軟正黑體" panose="020B0604030504040204" pitchFamily="34" charset="-120"/>
              </a:rPr>
              <a:t>rioritized/ Ordered </a:t>
            </a:r>
            <a:r>
              <a:rPr lang="zh-TW" altLang="zh-TW" dirty="0">
                <a:latin typeface="微軟正黑體" panose="020B0604030504040204" pitchFamily="34" charset="-120"/>
                <a:ea typeface="微軟正黑體" panose="020B0604030504040204" pitchFamily="34" charset="-120"/>
              </a:rPr>
              <a:t>根據商業價值排好順序的</a:t>
            </a:r>
          </a:p>
          <a:p>
            <a:pPr marL="0" indent="0">
              <a:buNone/>
            </a:pP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251518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67451" y="704088"/>
            <a:ext cx="7867299" cy="5833872"/>
          </a:xfrm>
          <a:ln>
            <a:solidFill>
              <a:schemeClr val="tx1"/>
            </a:solidFill>
          </a:ln>
          <a:effectLst>
            <a:outerShdw blurRad="50800" dist="38100" dir="2700000" algn="tl" rotWithShape="0">
              <a:prstClr val="black">
                <a:alpha val="40000"/>
              </a:prstClr>
            </a:outerShdw>
          </a:effectLst>
        </p:spPr>
      </p:pic>
      <p:sp>
        <p:nvSpPr>
          <p:cNvPr id="5" name="矩形 4"/>
          <p:cNvSpPr/>
          <p:nvPr/>
        </p:nvSpPr>
        <p:spPr>
          <a:xfrm>
            <a:off x="7092618" y="334756"/>
            <a:ext cx="1786206" cy="369332"/>
          </a:xfrm>
          <a:prstGeom prst="rect">
            <a:avLst/>
          </a:prstGeom>
        </p:spPr>
        <p:txBody>
          <a:bodyPr wrap="square">
            <a:spAutoFit/>
          </a:bodyPr>
          <a:lstStyle/>
          <a:p>
            <a:r>
              <a:rPr lang="zh-TW" altLang="en-US" dirty="0">
                <a:solidFill>
                  <a:srgbClr val="C00000"/>
                </a:solidFill>
                <a:latin typeface="微軟正黑體" panose="020B0604030504040204" pitchFamily="34" charset="-120"/>
                <a:ea typeface="微軟正黑體" panose="020B0604030504040204" pitchFamily="34" charset="-120"/>
              </a:rPr>
              <a:t>費氏數據</a:t>
            </a:r>
            <a:r>
              <a:rPr lang="en-US" altLang="zh-TW" dirty="0">
                <a:solidFill>
                  <a:srgbClr val="C00000"/>
                </a:solidFill>
                <a:latin typeface="微軟正黑體" panose="020B0604030504040204" pitchFamily="34" charset="-120"/>
                <a:ea typeface="微軟正黑體" panose="020B0604030504040204" pitchFamily="34" charset="-120"/>
              </a:rPr>
              <a:t>= 3</a:t>
            </a:r>
          </a:p>
        </p:txBody>
      </p:sp>
      <p:sp>
        <p:nvSpPr>
          <p:cNvPr id="6" name="矩形 5"/>
          <p:cNvSpPr/>
          <p:nvPr/>
        </p:nvSpPr>
        <p:spPr>
          <a:xfrm>
            <a:off x="2286000" y="2441448"/>
            <a:ext cx="3337560" cy="21671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1826141" cy="584775"/>
          </a:xfrm>
          <a:prstGeom prst="rect">
            <a:avLst/>
          </a:prstGeom>
        </p:spPr>
        <p:txBody>
          <a:bodyPr wrap="none">
            <a:spAutoFit/>
          </a:bodyPr>
          <a:lstStyle/>
          <a:p>
            <a:r>
              <a:rPr lang="zh-TW" altLang="en-US" sz="3200" b="1" dirty="0">
                <a:latin typeface="微軟正黑體" panose="020B0604030504040204" pitchFamily="34" charset="-120"/>
                <a:ea typeface="微軟正黑體" panose="020B0604030504040204" pitchFamily="34" charset="-120"/>
              </a:rPr>
              <a:t>卡片正面</a:t>
            </a:r>
            <a:endParaRPr lang="zh-TW" altLang="en-US" sz="3200" dirty="0"/>
          </a:p>
        </p:txBody>
      </p:sp>
    </p:spTree>
    <p:extLst>
      <p:ext uri="{BB962C8B-B14F-4D97-AF65-F5344CB8AC3E}">
        <p14:creationId xmlns:p14="http://schemas.microsoft.com/office/powerpoint/2010/main" val="27086560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0554" y="446787"/>
            <a:ext cx="7886700" cy="338962"/>
          </a:xfrm>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背面</a:t>
            </a:r>
          </a:p>
        </p:txBody>
      </p:sp>
      <p:pic>
        <p:nvPicPr>
          <p:cNvPr id="5" name="圖片 4"/>
          <p:cNvPicPr>
            <a:picLocks noChangeAspect="1"/>
          </p:cNvPicPr>
          <p:nvPr/>
        </p:nvPicPr>
        <p:blipFill>
          <a:blip r:embed="rId2"/>
          <a:stretch>
            <a:fillRect/>
          </a:stretch>
        </p:blipFill>
        <p:spPr>
          <a:xfrm>
            <a:off x="780936" y="2055780"/>
            <a:ext cx="7976764" cy="3463521"/>
          </a:xfrm>
          <a:prstGeom prst="rect">
            <a:avLst/>
          </a:prstGeom>
        </p:spPr>
      </p:pic>
      <p:sp>
        <p:nvSpPr>
          <p:cNvPr id="3" name="矩形 2"/>
          <p:cNvSpPr/>
          <p:nvPr/>
        </p:nvSpPr>
        <p:spPr>
          <a:xfrm>
            <a:off x="587141" y="1087654"/>
            <a:ext cx="8364354" cy="5072514"/>
          </a:xfrm>
          <a:prstGeom prst="rect">
            <a:avLst/>
          </a:prstGeom>
          <a:noFill/>
          <a:ln w="285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41406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11718" y="3003081"/>
            <a:ext cx="7247823" cy="2762451"/>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201496"/>
            <a:ext cx="9144000" cy="1059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792280" y="331436"/>
            <a:ext cx="7886700" cy="799531"/>
          </a:xfrm>
        </p:spPr>
        <p:txBody>
          <a:bodyPr>
            <a:normAutofit fontScale="90000"/>
          </a:bodyPr>
          <a:lstStyle/>
          <a:p>
            <a:r>
              <a:rPr lang="zh-TW" altLang="en-US" dirty="0">
                <a:solidFill>
                  <a:schemeClr val="bg1"/>
                </a:solidFill>
                <a:latin typeface="微軟正黑體" panose="020B0604030504040204" pitchFamily="34" charset="-120"/>
                <a:ea typeface="微軟正黑體" panose="020B0604030504040204" pitchFamily="34" charset="-120"/>
              </a:rPr>
              <a:t>採用</a:t>
            </a:r>
            <a:r>
              <a:rPr lang="en-US" altLang="zh-TW" dirty="0">
                <a:solidFill>
                  <a:schemeClr val="bg1"/>
                </a:solidFill>
                <a:latin typeface="微軟正黑體" panose="020B0604030504040204" pitchFamily="34" charset="-120"/>
                <a:ea typeface="微軟正黑體" panose="020B0604030504040204" pitchFamily="34" charset="-120"/>
              </a:rPr>
              <a:t>UI</a:t>
            </a:r>
            <a:r>
              <a:rPr lang="zh-TW" altLang="en-US" dirty="0">
                <a:solidFill>
                  <a:schemeClr val="bg1"/>
                </a:solidFill>
                <a:latin typeface="微軟正黑體" panose="020B0604030504040204" pitchFamily="34" charset="-120"/>
                <a:ea typeface="微軟正黑體" panose="020B0604030504040204" pitchFamily="34" charset="-120"/>
              </a:rPr>
              <a:t>說明來協助使用者故事時</a:t>
            </a:r>
          </a:p>
        </p:txBody>
      </p:sp>
      <p:sp>
        <p:nvSpPr>
          <p:cNvPr id="5" name="矩形 4"/>
          <p:cNvSpPr/>
          <p:nvPr/>
        </p:nvSpPr>
        <p:spPr>
          <a:xfrm>
            <a:off x="368768" y="1833733"/>
            <a:ext cx="1261884" cy="523220"/>
          </a:xfrm>
          <a:prstGeom prst="rect">
            <a:avLst/>
          </a:prstGeom>
        </p:spPr>
        <p:txBody>
          <a:bodyPr wrap="none">
            <a:spAutoFit/>
          </a:bodyPr>
          <a:lstStyle/>
          <a:p>
            <a:r>
              <a:rPr lang="en-US" altLang="zh-TW" sz="2800" dirty="0">
                <a:solidFill>
                  <a:srgbClr val="C00000"/>
                </a:solidFill>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避免</a:t>
            </a:r>
            <a:endParaRPr lang="zh-TW" altLang="en-US" sz="2800" b="1" dirty="0"/>
          </a:p>
        </p:txBody>
      </p:sp>
      <p:sp>
        <p:nvSpPr>
          <p:cNvPr id="6" name="矩形 5"/>
          <p:cNvSpPr/>
          <p:nvPr/>
        </p:nvSpPr>
        <p:spPr>
          <a:xfrm>
            <a:off x="1630652" y="3445587"/>
            <a:ext cx="6939292" cy="1877437"/>
          </a:xfrm>
          <a:prstGeom prst="rect">
            <a:avLst/>
          </a:prstGeom>
        </p:spPr>
        <p:txBody>
          <a:bodyPr wrap="square">
            <a:spAutoFit/>
          </a:bodyPr>
          <a:lstStyle/>
          <a:p>
            <a:pPr>
              <a:spcBef>
                <a:spcPts val="1200"/>
              </a:spcBef>
            </a:pPr>
            <a:r>
              <a:rPr lang="zh-TW" altLang="en-US" sz="3200" dirty="0">
                <a:latin typeface="微軟正黑體" panose="020B0604030504040204" pitchFamily="34" charset="-120"/>
                <a:ea typeface="微軟正黑體" panose="020B0604030504040204" pitchFamily="34" charset="-120"/>
              </a:rPr>
              <a:t>過於專注於描述每個按鈕所觸發的</a:t>
            </a:r>
            <a:endParaRPr lang="en-US" altLang="zh-TW" sz="3200" dirty="0">
              <a:latin typeface="微軟正黑體" panose="020B0604030504040204" pitchFamily="34" charset="-120"/>
              <a:ea typeface="微軟正黑體" panose="020B0604030504040204" pitchFamily="34" charset="-120"/>
            </a:endParaRPr>
          </a:p>
          <a:p>
            <a:pPr>
              <a:spcBef>
                <a:spcPts val="1200"/>
              </a:spcBef>
            </a:pPr>
            <a:r>
              <a:rPr lang="zh-TW" altLang="en-US" sz="3200" dirty="0">
                <a:latin typeface="微軟正黑體" panose="020B0604030504040204" pitchFamily="34" charset="-120"/>
                <a:ea typeface="微軟正黑體" panose="020B0604030504040204" pitchFamily="34" charset="-120"/>
              </a:rPr>
              <a:t>事件，而不是告訴客戶如何找到他</a:t>
            </a:r>
            <a:endParaRPr lang="en-US" altLang="zh-TW" sz="3200" dirty="0">
              <a:latin typeface="微軟正黑體" panose="020B0604030504040204" pitchFamily="34" charset="-120"/>
              <a:ea typeface="微軟正黑體" panose="020B0604030504040204" pitchFamily="34" charset="-120"/>
            </a:endParaRPr>
          </a:p>
          <a:p>
            <a:pPr>
              <a:spcBef>
                <a:spcPts val="1200"/>
              </a:spcBef>
            </a:pPr>
            <a:r>
              <a:rPr lang="zh-TW" altLang="en-US" sz="3200" dirty="0">
                <a:latin typeface="微軟正黑體" panose="020B0604030504040204" pitchFamily="34" charset="-120"/>
                <a:ea typeface="微軟正黑體" panose="020B0604030504040204" pitchFamily="34" charset="-120"/>
              </a:rPr>
              <a:t>們需要的東西。</a:t>
            </a:r>
            <a:endParaRPr lang="zh-TW" altLang="en-US" sz="3200" dirty="0"/>
          </a:p>
        </p:txBody>
      </p:sp>
    </p:spTree>
    <p:extLst>
      <p:ext uri="{BB962C8B-B14F-4D97-AF65-F5344CB8AC3E}">
        <p14:creationId xmlns:p14="http://schemas.microsoft.com/office/powerpoint/2010/main" val="25201806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60169" y="354608"/>
            <a:ext cx="2877711" cy="1177333"/>
          </a:xfrm>
          <a:prstGeom prst="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1655545" y="1781157"/>
            <a:ext cx="6309269" cy="4991177"/>
          </a:xfrm>
          <a:prstGeom prst="rect">
            <a:avLst/>
          </a:prstGeom>
        </p:spPr>
      </p:pic>
      <p:cxnSp>
        <p:nvCxnSpPr>
          <p:cNvPr id="6" name="弧形接點 5"/>
          <p:cNvCxnSpPr/>
          <p:nvPr/>
        </p:nvCxnSpPr>
        <p:spPr>
          <a:xfrm rot="10800000" flipV="1">
            <a:off x="4427621" y="1593466"/>
            <a:ext cx="2541074" cy="1390366"/>
          </a:xfrm>
          <a:prstGeom prst="curvedConnector3">
            <a:avLst>
              <a:gd name="adj1" fmla="val 50000"/>
            </a:avLst>
          </a:prstGeom>
          <a:ln w="57150">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160170" y="412361"/>
            <a:ext cx="2877711" cy="1061829"/>
          </a:xfrm>
          <a:prstGeom prst="rect">
            <a:avLst/>
          </a:prstGeom>
        </p:spPr>
        <p:txBody>
          <a:bodyPr wrap="none">
            <a:spAutoFit/>
          </a:bodyPr>
          <a:lstStyle/>
          <a:p>
            <a:r>
              <a:rPr lang="zh-TW" altLang="en-US" sz="2100" b="1" dirty="0">
                <a:solidFill>
                  <a:srgbClr val="C00000"/>
                </a:solidFill>
                <a:latin typeface="微軟正黑體" panose="020B0604030504040204" pitchFamily="34" charset="-120"/>
                <a:ea typeface="微軟正黑體" panose="020B0604030504040204" pitchFamily="34" charset="-120"/>
              </a:rPr>
              <a:t>加入一個真實的例子，</a:t>
            </a:r>
            <a:endParaRPr lang="en-US" altLang="zh-TW" sz="2100" b="1" dirty="0">
              <a:solidFill>
                <a:srgbClr val="C00000"/>
              </a:solidFill>
              <a:latin typeface="微軟正黑體" panose="020B0604030504040204" pitchFamily="34" charset="-120"/>
              <a:ea typeface="微軟正黑體" panose="020B0604030504040204" pitchFamily="34" charset="-120"/>
            </a:endParaRPr>
          </a:p>
          <a:p>
            <a:r>
              <a:rPr lang="zh-TW" altLang="en-US" sz="2100" b="1" dirty="0">
                <a:solidFill>
                  <a:srgbClr val="C00000"/>
                </a:solidFill>
                <a:latin typeface="微軟正黑體" panose="020B0604030504040204" pitchFamily="34" charset="-120"/>
                <a:ea typeface="微軟正黑體" panose="020B0604030504040204" pitchFamily="34" charset="-120"/>
              </a:rPr>
              <a:t>可以適時的暴露出一些</a:t>
            </a:r>
            <a:endParaRPr lang="en-US" altLang="zh-TW" sz="2100" b="1" dirty="0">
              <a:solidFill>
                <a:srgbClr val="C00000"/>
              </a:solidFill>
              <a:latin typeface="微軟正黑體" panose="020B0604030504040204" pitchFamily="34" charset="-120"/>
              <a:ea typeface="微軟正黑體" panose="020B0604030504040204" pitchFamily="34" charset="-120"/>
            </a:endParaRPr>
          </a:p>
          <a:p>
            <a:r>
              <a:rPr lang="zh-TW" altLang="en-US" sz="2100" b="1" dirty="0">
                <a:solidFill>
                  <a:srgbClr val="C00000"/>
                </a:solidFill>
                <a:latin typeface="微軟正黑體" panose="020B0604030504040204" pitchFamily="34" charset="-120"/>
                <a:ea typeface="微軟正黑體" panose="020B0604030504040204" pitchFamily="34" charset="-120"/>
              </a:rPr>
              <a:t>非功能性的需求。</a:t>
            </a:r>
          </a:p>
        </p:txBody>
      </p:sp>
      <p:sp>
        <p:nvSpPr>
          <p:cNvPr id="3" name="矩形 2"/>
          <p:cNvSpPr/>
          <p:nvPr/>
        </p:nvSpPr>
        <p:spPr>
          <a:xfrm>
            <a:off x="346510" y="296857"/>
            <a:ext cx="3012708" cy="80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1" dirty="0">
                <a:latin typeface="微軟正黑體" panose="020B0604030504040204" pitchFamily="34" charset="-120"/>
                <a:ea typeface="微軟正黑體" panose="020B0604030504040204" pitchFamily="34" charset="-120"/>
              </a:rPr>
              <a:t>  好用的實際的案例</a:t>
            </a:r>
            <a:endParaRPr lang="en-US" altLang="zh-TW" sz="2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77476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6253" y="392037"/>
            <a:ext cx="1318661" cy="433771"/>
          </a:xfrm>
        </p:spPr>
        <p:txBody>
          <a:bodyPr>
            <a:noAutofit/>
          </a:bodyPr>
          <a:lstStyle/>
          <a:p>
            <a:r>
              <a:rPr lang="zh-TW" altLang="en-US" sz="3600" b="1" dirty="0">
                <a:latin typeface="微軟正黑體" panose="020B0604030504040204" pitchFamily="34" charset="-120"/>
                <a:ea typeface="微軟正黑體" panose="020B0604030504040204" pitchFamily="34" charset="-120"/>
              </a:rPr>
              <a:t>範例</a:t>
            </a:r>
            <a:endParaRPr lang="zh-TW" altLang="en-US" sz="3600" dirty="0"/>
          </a:p>
        </p:txBody>
      </p:sp>
      <p:sp>
        <p:nvSpPr>
          <p:cNvPr id="4" name="矩形 3"/>
          <p:cNvSpPr/>
          <p:nvPr/>
        </p:nvSpPr>
        <p:spPr>
          <a:xfrm>
            <a:off x="442763" y="2730593"/>
            <a:ext cx="8383603" cy="984885"/>
          </a:xfrm>
          <a:prstGeom prst="rect">
            <a:avLst/>
          </a:prstGeom>
        </p:spPr>
        <p:txBody>
          <a:bodyPr wrap="square">
            <a:spAutoFit/>
          </a:bodyPr>
          <a:lstStyle/>
          <a:p>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首先確定目的</a:t>
            </a: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   </a:t>
            </a:r>
            <a:endPar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endParaRPr>
          </a:p>
          <a:p>
            <a:pPr>
              <a:spcBef>
                <a:spcPts val="1200"/>
              </a:spcBef>
            </a:pP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4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目的</a:t>
            </a: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b="1">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400">
                <a:latin typeface="微軟正黑體" panose="020B0604030504040204" pitchFamily="34" charset="-120"/>
                <a:ea typeface="微軟正黑體" panose="020B0604030504040204" pitchFamily="34" charset="-120"/>
                <a:cs typeface="Times New Roman" panose="02020603050405020304" pitchFamily="18" charset="0"/>
              </a:rPr>
              <a:t>獲得</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客戶的資料。</a:t>
            </a:r>
            <a:endParaRPr lang="en-US" altLang="zh-TW"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 name="圓角矩形 4"/>
          <p:cNvSpPr/>
          <p:nvPr/>
        </p:nvSpPr>
        <p:spPr>
          <a:xfrm>
            <a:off x="96253" y="1102428"/>
            <a:ext cx="8893744" cy="6326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矩形 5"/>
          <p:cNvSpPr/>
          <p:nvPr/>
        </p:nvSpPr>
        <p:spPr>
          <a:xfrm>
            <a:off x="336884" y="1202867"/>
            <a:ext cx="8489482" cy="487506"/>
          </a:xfrm>
          <a:prstGeom prst="rect">
            <a:avLst/>
          </a:prstGeom>
        </p:spPr>
        <p:txBody>
          <a:bodyPr wrap="square">
            <a:spAutoFit/>
          </a:bodyPr>
          <a:lstStyle/>
          <a:p>
            <a:pPr>
              <a:lnSpc>
                <a:spcPct val="107000"/>
              </a:lnSpc>
              <a:spcAft>
                <a:spcPts val="800"/>
              </a:spcAft>
            </a:pPr>
            <a:r>
              <a:rPr lang="zh-TW" altLang="zh-TW" sz="24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身為</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一個使用者，</a:t>
            </a:r>
            <a:r>
              <a:rPr lang="zh-TW" altLang="zh-TW" sz="24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我希望</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可以運用姓氏或名字來搜尋我的客戶</a:t>
            </a:r>
            <a:r>
              <a:rPr lang="zh-TW" altLang="zh-TW" sz="2400" dirty="0">
                <a:latin typeface="Calibri" panose="020F0502020204030204" pitchFamily="34" charset="0"/>
                <a:cs typeface="Times New Roman" panose="02020603050405020304" pitchFamily="18" charset="0"/>
              </a:rPr>
              <a:t>。</a:t>
            </a:r>
          </a:p>
        </p:txBody>
      </p:sp>
      <p:sp>
        <p:nvSpPr>
          <p:cNvPr id="7" name="矩形 6"/>
          <p:cNvSpPr/>
          <p:nvPr/>
        </p:nvSpPr>
        <p:spPr>
          <a:xfrm>
            <a:off x="442763" y="4547377"/>
            <a:ext cx="8186857" cy="1354217"/>
          </a:xfrm>
          <a:prstGeom prst="rect">
            <a:avLst/>
          </a:prstGeom>
        </p:spPr>
        <p:txBody>
          <a:bodyPr wrap="none">
            <a:spAutoFit/>
          </a:bodyPr>
          <a:lstStyle/>
          <a:p>
            <a:pPr>
              <a:spcBef>
                <a:spcPts val="600"/>
              </a:spcBef>
            </a:pP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分析</a:t>
            </a:r>
            <a:r>
              <a:rPr lang="en-US" altLang="zh-TW" sz="2400" b="1"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b="1" dirty="0">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缺少「</a:t>
            </a:r>
            <a:r>
              <a:rPr lang="zh-TW" altLang="en-US" sz="24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利益</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」的部分，也就是少了</a:t>
            </a:r>
            <a:r>
              <a:rPr lang="en-US" altLang="zh-TW" sz="240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WHY</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的描述，</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a:spcBef>
                <a:spcPts val="600"/>
              </a:spcBef>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    這樣子的使用者故事，可以讓範圍變得更寬廣，適合做為</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a:p>
            <a:pPr>
              <a:spcBef>
                <a:spcPts val="600"/>
              </a:spcBef>
            </a:pP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    史詩</a:t>
            </a:r>
            <a:r>
              <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rPr>
              <a:t>(EPIC)</a:t>
            </a:r>
            <a:r>
              <a:rPr lang="zh-TW" altLang="en-US" sz="2400" dirty="0">
                <a:latin typeface="微軟正黑體" panose="020B0604030504040204" pitchFamily="34" charset="-120"/>
                <a:ea typeface="微軟正黑體" panose="020B0604030504040204" pitchFamily="34" charset="-120"/>
                <a:cs typeface="Times New Roman" panose="02020603050405020304" pitchFamily="18" charset="0"/>
              </a:rPr>
              <a:t>級的開場，也就是較大的使用者故事。</a:t>
            </a:r>
            <a:endParaRPr lang="en-US" altLang="zh-TW" sz="24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793729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p:cNvSpPr/>
          <p:nvPr/>
        </p:nvSpPr>
        <p:spPr>
          <a:xfrm>
            <a:off x="105878" y="948424"/>
            <a:ext cx="8893744" cy="6326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105878" y="223354"/>
            <a:ext cx="8893744" cy="432160"/>
          </a:xfrm>
        </p:spPr>
        <p:txBody>
          <a:bodyPr>
            <a:noAutofit/>
          </a:bodyPr>
          <a:lstStyle/>
          <a:p>
            <a:pPr algn="ctr"/>
            <a:r>
              <a:rPr lang="zh-TW" altLang="en-US" sz="2400" b="1" dirty="0">
                <a:latin typeface="微軟正黑體" panose="020B0604030504040204" pitchFamily="34" charset="-120"/>
                <a:ea typeface="微軟正黑體" panose="020B0604030504040204" pitchFamily="34" charset="-120"/>
              </a:rPr>
              <a:t>針對這個範例</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使用者若能夠</a:t>
            </a:r>
            <a:r>
              <a:rPr lang="zh-TW" altLang="en-US" sz="2400" b="1" u="sng" dirty="0">
                <a:latin typeface="微軟正黑體" panose="020B0604030504040204" pitchFamily="34" charset="-120"/>
                <a:ea typeface="微軟正黑體" panose="020B0604030504040204" pitchFamily="34" charset="-120"/>
              </a:rPr>
              <a:t>提供畫面</a:t>
            </a:r>
            <a:r>
              <a:rPr lang="zh-TW" altLang="en-US" sz="2400" dirty="0">
                <a:latin typeface="微軟正黑體" panose="020B0604030504040204" pitchFamily="34" charset="-120"/>
                <a:ea typeface="微軟正黑體" panose="020B0604030504040204" pitchFamily="34" charset="-120"/>
              </a:rPr>
              <a:t>則會是一個好的開始。</a:t>
            </a:r>
          </a:p>
        </p:txBody>
      </p:sp>
      <p:sp>
        <p:nvSpPr>
          <p:cNvPr id="4" name="矩形 3"/>
          <p:cNvSpPr/>
          <p:nvPr/>
        </p:nvSpPr>
        <p:spPr>
          <a:xfrm>
            <a:off x="346509" y="1048863"/>
            <a:ext cx="8489482" cy="487506"/>
          </a:xfrm>
          <a:prstGeom prst="rect">
            <a:avLst/>
          </a:prstGeom>
        </p:spPr>
        <p:txBody>
          <a:bodyPr wrap="square">
            <a:spAutoFit/>
          </a:bodyPr>
          <a:lstStyle/>
          <a:p>
            <a:pPr>
              <a:lnSpc>
                <a:spcPct val="107000"/>
              </a:lnSpc>
              <a:spcAft>
                <a:spcPts val="800"/>
              </a:spcAft>
            </a:pPr>
            <a:r>
              <a:rPr lang="zh-TW" altLang="zh-TW" sz="24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身為</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一個使用者，</a:t>
            </a:r>
            <a:r>
              <a:rPr lang="zh-TW" altLang="zh-TW" sz="24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我希望</a:t>
            </a:r>
            <a:r>
              <a:rPr lang="zh-TW" altLang="zh-TW" sz="2400" dirty="0">
                <a:latin typeface="微軟正黑體" panose="020B0604030504040204" pitchFamily="34" charset="-120"/>
                <a:ea typeface="微軟正黑體" panose="020B0604030504040204" pitchFamily="34" charset="-120"/>
                <a:cs typeface="Times New Roman" panose="02020603050405020304" pitchFamily="18" charset="0"/>
              </a:rPr>
              <a:t>可以運用姓氏或名字來搜尋我的客戶</a:t>
            </a:r>
            <a:r>
              <a:rPr lang="zh-TW" altLang="zh-TW" sz="2400" dirty="0">
                <a:latin typeface="Calibri" panose="020F0502020204030204" pitchFamily="34" charset="0"/>
                <a:cs typeface="Times New Roman" panose="02020603050405020304" pitchFamily="18" charset="0"/>
              </a:rPr>
              <a:t>。</a:t>
            </a:r>
          </a:p>
        </p:txBody>
      </p:sp>
      <p:pic>
        <p:nvPicPr>
          <p:cNvPr id="5" name="圖片 4"/>
          <p:cNvPicPr>
            <a:picLocks noChangeAspect="1"/>
          </p:cNvPicPr>
          <p:nvPr/>
        </p:nvPicPr>
        <p:blipFill>
          <a:blip r:embed="rId2"/>
          <a:stretch>
            <a:fillRect/>
          </a:stretch>
        </p:blipFill>
        <p:spPr>
          <a:xfrm>
            <a:off x="1106904" y="1900156"/>
            <a:ext cx="3391068" cy="1628816"/>
          </a:xfrm>
          <a:prstGeom prst="rect">
            <a:avLst/>
          </a:prstGeom>
          <a:effectLst>
            <a:outerShdw blurRad="50800" dist="38100" dir="2700000" algn="tl" rotWithShape="0">
              <a:prstClr val="black">
                <a:alpha val="40000"/>
              </a:prstClr>
            </a:outerShdw>
          </a:effectLst>
        </p:spPr>
      </p:pic>
      <p:sp>
        <p:nvSpPr>
          <p:cNvPr id="6" name="矩形 5"/>
          <p:cNvSpPr/>
          <p:nvPr/>
        </p:nvSpPr>
        <p:spPr>
          <a:xfrm>
            <a:off x="1106904" y="4656110"/>
            <a:ext cx="7960092" cy="816890"/>
          </a:xfrm>
          <a:prstGeom prst="rect">
            <a:avLst/>
          </a:prstGeom>
        </p:spPr>
        <p:txBody>
          <a:bodyPr wrap="square">
            <a:spAutoFit/>
          </a:bodyPr>
          <a:lstStyle/>
          <a:p>
            <a:pPr>
              <a:lnSpc>
                <a:spcPct val="107000"/>
              </a:lnSpc>
              <a:spcAft>
                <a:spcPts val="800"/>
              </a:spcAft>
            </a:pPr>
            <a:r>
              <a:rPr lang="zh-TW" altLang="zh-TW" sz="22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身為</a:t>
            </a:r>
            <a:r>
              <a:rPr lang="zh-TW" altLang="en-US" sz="2200" u="sng" dirty="0">
                <a:latin typeface="微軟正黑體" panose="020B0604030504040204" pitchFamily="34" charset="-120"/>
                <a:ea typeface="微軟正黑體" panose="020B0604030504040204" pitchFamily="34" charset="-120"/>
                <a:cs typeface="Times New Roman" panose="02020603050405020304" pitchFamily="18" charset="0"/>
              </a:rPr>
              <a:t>電話行銷員</a:t>
            </a:r>
            <a:r>
              <a:rPr lang="zh-TW" altLang="zh-TW" sz="22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2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我希望</a:t>
            </a:r>
            <a:r>
              <a:rPr lang="zh-TW" altLang="zh-TW" sz="2200" dirty="0">
                <a:latin typeface="微軟正黑體" panose="020B0604030504040204" pitchFamily="34" charset="-120"/>
                <a:ea typeface="微軟正黑體" panose="020B0604030504040204" pitchFamily="34" charset="-120"/>
                <a:cs typeface="Times New Roman" panose="02020603050405020304" pitchFamily="18" charset="0"/>
              </a:rPr>
              <a:t>可以運用姓氏或名字來搜尋我的客戶</a:t>
            </a:r>
            <a:r>
              <a:rPr lang="zh-TW" altLang="en-US" sz="2200" dirty="0">
                <a:latin typeface="微軟正黑體" panose="020B0604030504040204" pitchFamily="34" charset="-120"/>
                <a:ea typeface="微軟正黑體" panose="020B0604030504040204" pitchFamily="34" charset="-120"/>
                <a:cs typeface="Times New Roman" panose="02020603050405020304" pitchFamily="18" charset="0"/>
              </a:rPr>
              <a:t>電話</a:t>
            </a:r>
            <a:r>
              <a:rPr lang="zh-TW" altLang="en-US" sz="22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以便於</a:t>
            </a:r>
            <a:r>
              <a:rPr lang="zh-TW" altLang="en-US" sz="2200" dirty="0">
                <a:latin typeface="微軟正黑體" panose="020B0604030504040204" pitchFamily="34" charset="-120"/>
                <a:ea typeface="微軟正黑體" panose="020B0604030504040204" pitchFamily="34" charset="-120"/>
                <a:cs typeface="Times New Roman" panose="02020603050405020304" pitchFamily="18" charset="0"/>
              </a:rPr>
              <a:t>我可以直接按鈕呼叫出去</a:t>
            </a:r>
            <a:r>
              <a:rPr lang="zh-TW" altLang="zh-TW" sz="2200" dirty="0">
                <a:latin typeface="Calibri" panose="020F0502020204030204" pitchFamily="34" charset="0"/>
                <a:cs typeface="Times New Roman" panose="02020603050405020304" pitchFamily="18" charset="0"/>
              </a:rPr>
              <a:t>。</a:t>
            </a:r>
          </a:p>
        </p:txBody>
      </p:sp>
      <p:sp>
        <p:nvSpPr>
          <p:cNvPr id="7" name="矩形 6"/>
          <p:cNvSpPr/>
          <p:nvPr/>
        </p:nvSpPr>
        <p:spPr>
          <a:xfrm>
            <a:off x="1106904" y="5825182"/>
            <a:ext cx="7969718" cy="816890"/>
          </a:xfrm>
          <a:prstGeom prst="rect">
            <a:avLst/>
          </a:prstGeom>
        </p:spPr>
        <p:txBody>
          <a:bodyPr wrap="square">
            <a:spAutoFit/>
          </a:bodyPr>
          <a:lstStyle/>
          <a:p>
            <a:pPr>
              <a:lnSpc>
                <a:spcPct val="107000"/>
              </a:lnSpc>
              <a:spcAft>
                <a:spcPts val="800"/>
              </a:spcAft>
            </a:pPr>
            <a:r>
              <a:rPr lang="zh-TW" altLang="zh-TW" sz="22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身為</a:t>
            </a:r>
            <a:r>
              <a:rPr lang="zh-TW" altLang="zh-TW" sz="2200" u="sng" dirty="0">
                <a:latin typeface="微軟正黑體" panose="020B0604030504040204" pitchFamily="34" charset="-120"/>
                <a:ea typeface="微軟正黑體" panose="020B0604030504040204" pitchFamily="34" charset="-120"/>
                <a:cs typeface="Times New Roman" panose="02020603050405020304" pitchFamily="18" charset="0"/>
              </a:rPr>
              <a:t>一個</a:t>
            </a:r>
            <a:r>
              <a:rPr lang="zh-TW" altLang="en-US" sz="2200" u="sng" dirty="0">
                <a:latin typeface="微軟正黑體" panose="020B0604030504040204" pitchFamily="34" charset="-120"/>
                <a:ea typeface="微軟正黑體" panose="020B0604030504040204" pitchFamily="34" charset="-120"/>
                <a:cs typeface="Times New Roman" panose="02020603050405020304" pitchFamily="18" charset="0"/>
              </a:rPr>
              <a:t>推銷員</a:t>
            </a:r>
            <a:r>
              <a:rPr lang="zh-TW" altLang="zh-TW" sz="2200" dirty="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2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我希望</a:t>
            </a:r>
            <a:r>
              <a:rPr lang="zh-TW" altLang="zh-TW" sz="2200" dirty="0">
                <a:latin typeface="微軟正黑體" panose="020B0604030504040204" pitchFamily="34" charset="-120"/>
                <a:ea typeface="微軟正黑體" panose="020B0604030504040204" pitchFamily="34" charset="-120"/>
                <a:cs typeface="Times New Roman" panose="02020603050405020304" pitchFamily="18" charset="0"/>
              </a:rPr>
              <a:t>可以運用姓氏或名字來搜尋我的客戶</a:t>
            </a:r>
            <a:r>
              <a:rPr lang="en-US" altLang="zh-TW" sz="2200" dirty="0">
                <a:latin typeface="微軟正黑體" panose="020B0604030504040204" pitchFamily="34" charset="-120"/>
                <a:ea typeface="微軟正黑體" panose="020B0604030504040204" pitchFamily="34" charset="-120"/>
                <a:cs typeface="Times New Roman" panose="02020603050405020304" pitchFamily="18" charset="0"/>
              </a:rPr>
              <a:t>Email</a:t>
            </a:r>
            <a:r>
              <a:rPr lang="zh-TW" altLang="en-US" sz="22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200" b="1" dirty="0">
                <a:latin typeface="微軟正黑體" panose="020B0604030504040204" pitchFamily="34" charset="-120"/>
                <a:ea typeface="微軟正黑體" panose="020B0604030504040204" pitchFamily="34" charset="-120"/>
                <a:cs typeface="Times New Roman" panose="02020603050405020304" pitchFamily="18" charset="0"/>
              </a:rPr>
              <a:t>地址</a:t>
            </a:r>
            <a:r>
              <a:rPr lang="zh-TW" altLang="en-US" sz="22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以便於</a:t>
            </a:r>
            <a:r>
              <a:rPr lang="zh-TW" altLang="en-US" sz="2200" dirty="0">
                <a:latin typeface="微軟正黑體" panose="020B0604030504040204" pitchFamily="34" charset="-120"/>
                <a:ea typeface="微軟正黑體" panose="020B0604030504040204" pitchFamily="34" charset="-120"/>
                <a:cs typeface="Times New Roman" panose="02020603050405020304" pitchFamily="18" charset="0"/>
              </a:rPr>
              <a:t>我可以直接按鈕送出我的廣告</a:t>
            </a:r>
            <a:r>
              <a:rPr lang="zh-TW" altLang="zh-TW" sz="2200" dirty="0">
                <a:latin typeface="Calibri" panose="020F0502020204030204" pitchFamily="34" charset="0"/>
                <a:cs typeface="Times New Roman" panose="02020603050405020304" pitchFamily="18" charset="0"/>
              </a:rPr>
              <a:t>。</a:t>
            </a:r>
          </a:p>
        </p:txBody>
      </p:sp>
      <p:sp>
        <p:nvSpPr>
          <p:cNvPr id="8" name="矩形 7"/>
          <p:cNvSpPr/>
          <p:nvPr/>
        </p:nvSpPr>
        <p:spPr>
          <a:xfrm>
            <a:off x="479904" y="5452999"/>
            <a:ext cx="441146" cy="400110"/>
          </a:xfrm>
          <a:prstGeom prst="rect">
            <a:avLst/>
          </a:prstGeom>
        </p:spPr>
        <p:txBody>
          <a:bodyPr wrap="none">
            <a:spAutoFit/>
          </a:bodyPr>
          <a:lstStyle/>
          <a:p>
            <a:r>
              <a:rPr lang="zh-TW" altLang="en-US" sz="2000" b="1" dirty="0">
                <a:latin typeface="微軟正黑體" panose="020B0604030504040204" pitchFamily="34" charset="-120"/>
                <a:ea typeface="微軟正黑體" panose="020B0604030504040204" pitchFamily="34" charset="-120"/>
              </a:rPr>
              <a:t>或</a:t>
            </a:r>
          </a:p>
        </p:txBody>
      </p:sp>
      <p:sp>
        <p:nvSpPr>
          <p:cNvPr id="9" name="矩形 8"/>
          <p:cNvSpPr/>
          <p:nvPr/>
        </p:nvSpPr>
        <p:spPr>
          <a:xfrm>
            <a:off x="273540" y="4038649"/>
            <a:ext cx="5057795" cy="400110"/>
          </a:xfrm>
          <a:prstGeom prst="rect">
            <a:avLst/>
          </a:prstGeom>
        </p:spPr>
        <p:txBody>
          <a:bodyPr wrap="none">
            <a:spAutoFit/>
          </a:bodyPr>
          <a:lstStyle/>
          <a:p>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加上</a:t>
            </a:r>
            <a:r>
              <a:rPr lang="zh-TW" altLang="en-US" sz="2000" b="1" dirty="0">
                <a:solidFill>
                  <a:srgbClr val="C00000"/>
                </a:solidFill>
                <a:latin typeface="微軟正黑體" panose="020B0604030504040204" pitchFamily="34" charset="-120"/>
                <a:ea typeface="微軟正黑體" panose="020B0604030504040204" pitchFamily="34" charset="-120"/>
              </a:rPr>
              <a:t>利益</a:t>
            </a:r>
            <a:r>
              <a:rPr lang="zh-TW" altLang="en-US" sz="2000" b="1" dirty="0">
                <a:latin typeface="微軟正黑體" panose="020B0604030504040204" pitchFamily="34" charset="-120"/>
                <a:ea typeface="微軟正黑體" panose="020B0604030504040204" pitchFamily="34" charset="-120"/>
              </a:rPr>
              <a:t>的部份，讓目的變得明確許多</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
        <p:nvSpPr>
          <p:cNvPr id="13" name="雲朵形圖說文字 12"/>
          <p:cNvSpPr/>
          <p:nvPr/>
        </p:nvSpPr>
        <p:spPr>
          <a:xfrm>
            <a:off x="5467150" y="2194561"/>
            <a:ext cx="3599846" cy="1414914"/>
          </a:xfrm>
          <a:prstGeom prst="cloudCallout">
            <a:avLst>
              <a:gd name="adj1" fmla="val -36682"/>
              <a:gd name="adj2" fmla="val -941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適合作後台的大型服務功能，因為沒有設定明確的 </a:t>
            </a:r>
            <a:r>
              <a:rPr lang="zh-TW" altLang="en-US" u="sng" dirty="0">
                <a:latin typeface="微軟正黑體" panose="020B0604030504040204" pitchFamily="34" charset="-120"/>
                <a:ea typeface="微軟正黑體" panose="020B0604030504040204" pitchFamily="34" charset="-120"/>
              </a:rPr>
              <a:t>利益目標</a:t>
            </a:r>
            <a:r>
              <a:rPr lang="zh-TW" altLang="en-US"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147272499"/>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7569</TotalTime>
  <Words>12222</Words>
  <Application>Microsoft Office PowerPoint</Application>
  <PresentationFormat>如螢幕大小 (4:3)</PresentationFormat>
  <Paragraphs>1918</Paragraphs>
  <Slides>163</Slides>
  <Notes>9</Notes>
  <HiddenSlides>0</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163</vt:i4>
      </vt:variant>
    </vt:vector>
  </HeadingPairs>
  <TitlesOfParts>
    <vt:vector size="181" baseType="lpstr">
      <vt:lpstr>Arial Unicode MS</vt:lpstr>
      <vt:lpstr>Buxton Sketch</vt:lpstr>
      <vt:lpstr>Microsoft JhengHei UI</vt:lpstr>
      <vt:lpstr>宋体</vt:lpstr>
      <vt:lpstr>微軟正黑體</vt:lpstr>
      <vt:lpstr>微軟正黑體 Light</vt:lpstr>
      <vt:lpstr>新細明體</vt:lpstr>
      <vt:lpstr>Arial</vt:lpstr>
      <vt:lpstr>Calibri</vt:lpstr>
      <vt:lpstr>Calibri Light</vt:lpstr>
      <vt:lpstr>Microsoft Sans Serif</vt:lpstr>
      <vt:lpstr>Segoe UI</vt:lpstr>
      <vt:lpstr>Segoe UI Symbol</vt:lpstr>
      <vt:lpstr>Tahoma</vt:lpstr>
      <vt:lpstr>Times New Roman</vt:lpstr>
      <vt:lpstr>verdana</vt:lpstr>
      <vt:lpstr>Wingdings</vt:lpstr>
      <vt:lpstr>Office 佈景主題</vt:lpstr>
      <vt:lpstr>使用者故事 User Story</vt:lpstr>
      <vt:lpstr>價值要在開發過程中持續發現</vt:lpstr>
      <vt:lpstr>Agenda</vt:lpstr>
      <vt:lpstr>PowerPoint 簡報</vt:lpstr>
      <vt:lpstr>十步學習法</vt:lpstr>
      <vt:lpstr>看板: 十步學習法</vt:lpstr>
      <vt:lpstr>PowerPoint 簡報</vt:lpstr>
      <vt:lpstr>PowerPoint 簡報</vt:lpstr>
      <vt:lpstr>使用者故事是用來描述需求用的</vt:lpstr>
      <vt:lpstr>敏捷開發中「需求」是一種過程</vt:lpstr>
      <vt:lpstr>SCRUM 的二個狀態</vt:lpstr>
      <vt:lpstr>運作方式在看板兩端加上限制</vt:lpstr>
      <vt:lpstr>使用者故事 User story 敏捷開發方法中用來定義系統需要提供的功能和做為需求管理的實作基礎。</vt:lpstr>
      <vt:lpstr>顧客價值理論 Customer Value Model , CVM</vt:lpstr>
      <vt:lpstr>PowerPoint 簡報</vt:lpstr>
      <vt:lpstr>需求的優先順序與對顧客價值的高低</vt:lpstr>
      <vt:lpstr>產品支持其擁有者的業務所必須完成的事情。</vt:lpstr>
      <vt:lpstr>演進</vt:lpstr>
      <vt:lpstr>PowerPoint 簡報</vt:lpstr>
      <vt:lpstr>何謂使用者故事?</vt:lpstr>
      <vt:lpstr>PowerPoint 簡報</vt:lpstr>
      <vt:lpstr>PowerPoint 簡報</vt:lpstr>
      <vt:lpstr> *  將使用者故事寫在PPT、卡片或電子工具上 … * 可以具體化成為 Sprint Backlog，再產出可工作的 Tasks. </vt:lpstr>
      <vt:lpstr>運用對話來補足故事所沒有描述到的細節</vt:lpstr>
      <vt:lpstr>運用測試來驗證故事的目標是否完成</vt:lpstr>
      <vt:lpstr>PowerPoint 簡報</vt:lpstr>
      <vt:lpstr>計畫會議  Planning meeting</vt:lpstr>
      <vt:lpstr>掌握需求過程</vt:lpstr>
      <vt:lpstr>PowerPoint 簡報</vt:lpstr>
      <vt:lpstr>PowerPoint 簡報</vt:lpstr>
      <vt:lpstr>PowerPoint 簡報</vt:lpstr>
      <vt:lpstr>How-Now 展示了工作當前的實況  ( 當前情況的模型 )</vt:lpstr>
      <vt:lpstr>PowerPoint 簡報</vt:lpstr>
      <vt:lpstr>What-Now 展示了真正的業務策略 ( 業務真正需要做什麼?)</vt:lpstr>
      <vt:lpstr>PowerPoint 簡報</vt:lpstr>
      <vt:lpstr>Future-What 未來希望的業務功能 </vt:lpstr>
      <vt:lpstr>PowerPoint 簡報</vt:lpstr>
      <vt:lpstr>範例:   Planning Meeting</vt:lpstr>
      <vt:lpstr>使用者故事</vt:lpstr>
      <vt:lpstr>運用「場景」進行需求分析</vt:lpstr>
      <vt:lpstr>進階場景至加強的「業務場景」</vt:lpstr>
      <vt:lpstr>加強版的使用者故事</vt:lpstr>
      <vt:lpstr>PowerPoint 簡報</vt:lpstr>
      <vt:lpstr>演進</vt:lpstr>
      <vt:lpstr>現實世界的敏捷開發  </vt:lpstr>
      <vt:lpstr>問題(需求) – 抽象化 - 解題</vt:lpstr>
      <vt:lpstr>解題</vt:lpstr>
      <vt:lpstr>範例</vt:lpstr>
      <vt:lpstr>善用「關注點分離 」解題 ( SOC : Separation of Concerns )</vt:lpstr>
      <vt:lpstr>PowerPoint 簡報</vt:lpstr>
      <vt:lpstr>PowerPoint 簡報</vt:lpstr>
      <vt:lpstr>PowerPoint 簡報</vt:lpstr>
      <vt:lpstr>》如何寫好使用者故事?</vt:lpstr>
      <vt:lpstr>PowerPoint 簡報</vt:lpstr>
      <vt:lpstr>使用者地圖可以確保在需求模糊下 的溝通依然明確而順暢</vt:lpstr>
      <vt:lpstr>PowerPoint 簡報</vt:lpstr>
      <vt:lpstr>PowerPoint 簡報</vt:lpstr>
      <vt:lpstr>PowerPoint 簡報</vt:lpstr>
      <vt:lpstr>敏捷開發經常被誤會是快速開發法</vt:lpstr>
      <vt:lpstr>使用者故事 User Story</vt:lpstr>
      <vt:lpstr>PowerPoint 簡報</vt:lpstr>
      <vt:lpstr>PowerPoint 簡報</vt:lpstr>
      <vt:lpstr>PowerPoint 簡報</vt:lpstr>
      <vt:lpstr>「 需求的二個面向 」</vt:lpstr>
      <vt:lpstr>PowerPoint 簡報</vt:lpstr>
      <vt:lpstr>概述、標準結構</vt:lpstr>
      <vt:lpstr>PowerPoint 簡報</vt:lpstr>
      <vt:lpstr>PowerPoint 簡報</vt:lpstr>
      <vt:lpstr>PowerPoint 簡報</vt:lpstr>
      <vt:lpstr>PowerPoint 簡報</vt:lpstr>
      <vt:lpstr>一致的需求描述</vt:lpstr>
      <vt:lpstr>PowerPoint 簡報</vt:lpstr>
      <vt:lpstr>PowerPoint 簡報</vt:lpstr>
      <vt:lpstr>  範例:  目標是給予開發團隊一個可使用的專案開發方法</vt:lpstr>
      <vt:lpstr>PowerPoint 簡報</vt:lpstr>
      <vt:lpstr>PowerPoint 簡報</vt:lpstr>
      <vt:lpstr>運用參數讓「使用者故事」由抽象到具體化</vt:lpstr>
      <vt:lpstr>看圖說故事</vt:lpstr>
      <vt:lpstr>PowerPoint 簡報</vt:lpstr>
      <vt:lpstr>PowerPoint 簡報</vt:lpstr>
      <vt:lpstr>Theme - EPIC – Feature – User Story</vt:lpstr>
      <vt:lpstr>使用者故事與任務、測試等物件的關聯</vt:lpstr>
      <vt:lpstr>使用者故事與任務、測試等物件的關聯</vt:lpstr>
      <vt:lpstr>使用者故事與任務、測試等物件的關聯</vt:lpstr>
      <vt:lpstr>使用者故事與任務、測試等物件的關聯</vt:lpstr>
      <vt:lpstr>使用者故事與任務、測試等物件的關聯</vt:lpstr>
      <vt:lpstr>用戶故事 Invest 原則</vt:lpstr>
      <vt:lpstr>PowerPoint 簡報</vt:lpstr>
      <vt:lpstr>PowerPoint 簡報</vt:lpstr>
      <vt:lpstr>PowerPoint 簡報</vt:lpstr>
      <vt:lpstr>PowerPoint 簡報</vt:lpstr>
      <vt:lpstr>SMART (Specific, Measurable, Achievable, Relevant, Time-boxed) 目標管理中的一種方法 </vt:lpstr>
      <vt:lpstr>使用者故事的DEEP特性</vt:lpstr>
      <vt:lpstr>PowerPoint 簡報</vt:lpstr>
      <vt:lpstr>背面</vt:lpstr>
      <vt:lpstr>採用UI說明來協助使用者故事時</vt:lpstr>
      <vt:lpstr>PowerPoint 簡報</vt:lpstr>
      <vt:lpstr>範例</vt:lpstr>
      <vt:lpstr>針對這個範例:  使用者若能夠提供畫面則會是一個好的開始。</vt:lpstr>
      <vt:lpstr>PowerPoint 簡報</vt:lpstr>
      <vt:lpstr>運用場景來明確化工作流程</vt:lpstr>
      <vt:lpstr>運用場景來協助無畫面的使用者故事討論</vt:lpstr>
      <vt:lpstr>如何開始?</vt:lpstr>
      <vt:lpstr>使用者故事的一些缺陷</vt:lpstr>
      <vt:lpstr>User Story Mapping 練習</vt:lpstr>
      <vt:lpstr>一次一個步驟寫下你的故事</vt:lpstr>
      <vt:lpstr>步驟二、依次寫下所有的工作</vt:lpstr>
      <vt:lpstr>PowerPoint 簡報</vt:lpstr>
      <vt:lpstr>PowerPoint 簡報</vt:lpstr>
      <vt:lpstr>PowerPoint 簡報</vt:lpstr>
      <vt:lpstr>PowerPoint 簡報</vt:lpstr>
      <vt:lpstr>早晨的活動</vt:lpstr>
      <vt:lpstr>PowerPoint 簡報</vt:lpstr>
      <vt:lpstr>PowerPoint 簡報</vt:lpstr>
      <vt:lpstr>PowerPoint 簡報</vt:lpstr>
      <vt:lpstr>使用者故事的一些謬誤</vt:lpstr>
      <vt:lpstr>一個好的使用者故事 :  抬頭、故事、場景、註釋.</vt:lpstr>
      <vt:lpstr>一個好的使用者故事</vt:lpstr>
      <vt:lpstr>PowerPoint 簡報</vt:lpstr>
      <vt:lpstr>故事即測試 (BDD的特色之一)</vt:lpstr>
      <vt:lpstr>行為驅動開發 BDD</vt:lpstr>
      <vt:lpstr>運用場景來協助使用者描述需求</vt:lpstr>
      <vt:lpstr>使用者故事對照(地圖)  </vt:lpstr>
      <vt:lpstr>PowerPoint 簡報</vt:lpstr>
      <vt:lpstr>創建使用者故事地圖的8個步驟</vt:lpstr>
      <vt:lpstr>PowerPoint 簡報</vt:lpstr>
      <vt:lpstr>PowerPoint 簡報</vt:lpstr>
      <vt:lpstr>PowerPoint 簡報</vt:lpstr>
      <vt:lpstr>PowerPoint 簡報</vt:lpstr>
      <vt:lpstr>PowerPoint 簡報</vt:lpstr>
      <vt:lpstr>PowerPoint 簡報</vt:lpstr>
      <vt:lpstr>範例:    嘗試 Breakdown Scrum課程內容</vt:lpstr>
      <vt:lpstr>看對照圖說故事 I.</vt:lpstr>
      <vt:lpstr>看對照圖說故事 II.</vt:lpstr>
      <vt:lpstr>看對照圖說故事 III.</vt:lpstr>
      <vt:lpstr>》對客戶說故事</vt:lpstr>
      <vt:lpstr>》對自己說故事         檢視新書:  《精實軟體開發: 看板方法》</vt:lpstr>
      <vt:lpstr>使用者故事對照 – IPO篇</vt:lpstr>
      <vt:lpstr>PowerPoint 簡報</vt:lpstr>
      <vt:lpstr>如何繪製 IPO:</vt:lpstr>
      <vt:lpstr>為何要串連使用者故事? Why Gumming user story?</vt:lpstr>
      <vt:lpstr>需求範例:   尋求手機自動傳送圖片到筆電的解決方案</vt:lpstr>
      <vt:lpstr>《 Gumming 使用者故事1 及使用者故事2 》</vt:lpstr>
      <vt:lpstr>範例:  Gumming 使用者故事1及使用者故事2</vt:lpstr>
      <vt:lpstr>範例:  Gumming 使用者故事1 及使用者故事2</vt:lpstr>
      <vt:lpstr>PowerPoint 簡報</vt:lpstr>
      <vt:lpstr>使用者故事對照 – Document 篇</vt:lpstr>
      <vt:lpstr>PowerPoint 簡報</vt:lpstr>
      <vt:lpstr>PowerPoint 簡報</vt:lpstr>
      <vt:lpstr>PowerPoint 簡報</vt:lpstr>
      <vt:lpstr>範例</vt:lpstr>
      <vt:lpstr>Big Picture 的觀念   </vt:lpstr>
      <vt:lpstr>練習一: </vt:lpstr>
      <vt:lpstr>練習二: </vt:lpstr>
      <vt:lpstr>PowerPoint 簡報</vt:lpstr>
      <vt:lpstr>封閉式的使用者故事</vt:lpstr>
      <vt:lpstr>原型 Prototype</vt:lpstr>
      <vt:lpstr>PowerPoint 簡報</vt:lpstr>
      <vt:lpstr>影響地圖 Impact Mapping</vt:lpstr>
      <vt:lpstr>它主要是透過回答以下四個問題的討論, 來建立出共享的資訊:</vt:lpstr>
      <vt:lpstr>PowerPoint 簡報</vt:lpstr>
      <vt:lpstr>影響地圖         &lt;&gt;     使用者故事地圖</vt:lpstr>
      <vt:lpstr>如何撰寫影響地圖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Story  使用者故事</dc:title>
  <dc:creator>李智樺ruddyl.lee</dc:creator>
  <cp:lastModifiedBy>李智樺ruddyl.lee</cp:lastModifiedBy>
  <cp:revision>626</cp:revision>
  <dcterms:created xsi:type="dcterms:W3CDTF">2015-07-25T07:32:12Z</dcterms:created>
  <dcterms:modified xsi:type="dcterms:W3CDTF">2017-01-03T09:34:20Z</dcterms:modified>
</cp:coreProperties>
</file>